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2" r:id="rId6"/>
  </p:sldMasterIdLst>
  <p:notesMasterIdLst>
    <p:notesMasterId r:id="rId33"/>
  </p:notesMasterIdLst>
  <p:handoutMasterIdLst>
    <p:handoutMasterId r:id="rId34"/>
  </p:handoutMasterIdLst>
  <p:sldIdLst>
    <p:sldId id="281" r:id="rId7"/>
    <p:sldId id="359" r:id="rId8"/>
    <p:sldId id="334" r:id="rId9"/>
    <p:sldId id="355" r:id="rId10"/>
    <p:sldId id="335" r:id="rId11"/>
    <p:sldId id="336" r:id="rId12"/>
    <p:sldId id="356" r:id="rId13"/>
    <p:sldId id="314" r:id="rId14"/>
    <p:sldId id="354" r:id="rId15"/>
    <p:sldId id="315" r:id="rId16"/>
    <p:sldId id="341" r:id="rId17"/>
    <p:sldId id="342" r:id="rId18"/>
    <p:sldId id="343" r:id="rId19"/>
    <p:sldId id="344" r:id="rId20"/>
    <p:sldId id="316" r:id="rId21"/>
    <p:sldId id="317" r:id="rId22"/>
    <p:sldId id="345" r:id="rId23"/>
    <p:sldId id="346" r:id="rId24"/>
    <p:sldId id="318" r:id="rId25"/>
    <p:sldId id="352" r:id="rId26"/>
    <p:sldId id="347" r:id="rId27"/>
    <p:sldId id="349" r:id="rId28"/>
    <p:sldId id="351" r:id="rId29"/>
    <p:sldId id="350" r:id="rId30"/>
    <p:sldId id="319" r:id="rId31"/>
    <p:sldId id="353" r:id="rId32"/>
  </p:sldIdLst>
  <p:sldSz cx="16257588" cy="9144000"/>
  <p:notesSz cx="6858000" cy="9144000"/>
  <p:embeddedFontLst>
    <p:embeddedFont>
      <p:font typeface="Calibri" panose="020F0502020204030204" pitchFamily="34" charset="0"/>
      <p:regular r:id="rId35"/>
      <p:bold r:id="rId36"/>
      <p:italic r:id="rId37"/>
      <p:boldItalic r:id="rId38"/>
    </p:embeddedFont>
    <p:embeddedFont>
      <p:font typeface="Overpass Mono" panose="00000509000000000000" pitchFamily="50" charset="0"/>
      <p:regular r:id="rId39"/>
      <p:bold r:id="rId40"/>
    </p:embeddedFont>
    <p:embeddedFont>
      <p:font typeface="Verdana" panose="020B0604030504040204" pitchFamily="34" charset="0"/>
      <p:regular r:id="rId41"/>
      <p:bold r:id="rId42"/>
      <p:italic r:id="rId43"/>
      <p:bold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Nietopski" initials="SN" lastIdx="2" clrIdx="0">
    <p:extLst>
      <p:ext uri="{19B8F6BF-5375-455C-9EA6-DF929625EA0E}">
        <p15:presenceInfo xmlns:p15="http://schemas.microsoft.com/office/powerpoint/2012/main" userId="Sarah Nietopski" providerId="None"/>
      </p:ext>
    </p:extLst>
  </p:cmAuthor>
  <p:cmAuthor id="2" name="Ger Graus" initials="GG" lastIdx="3" clrIdx="1">
    <p:extLst>
      <p:ext uri="{19B8F6BF-5375-455C-9EA6-DF929625EA0E}">
        <p15:presenceInfo xmlns:p15="http://schemas.microsoft.com/office/powerpoint/2012/main" userId="S::ger.graus@ico.org.uk::2c3eda81-664f-45aa-9130-b5e7537e5789" providerId="AD"/>
      </p:ext>
    </p:extLst>
  </p:cmAuthor>
  <p:cmAuthor id="3" name="Sarah Nietopski" initials="SN [2]" lastIdx="1" clrIdx="2">
    <p:extLst>
      <p:ext uri="{19B8F6BF-5375-455C-9EA6-DF929625EA0E}">
        <p15:presenceInfo xmlns:p15="http://schemas.microsoft.com/office/powerpoint/2012/main" userId="S-1-5-21-1598838018-3775903872-2167328690-216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967"/>
    <a:srgbClr val="FAFAFA"/>
    <a:srgbClr val="F5F5F5"/>
    <a:srgbClr val="F6FFED"/>
    <a:srgbClr val="ECFAE3"/>
    <a:srgbClr val="791D7E"/>
    <a:srgbClr val="F5992C"/>
    <a:srgbClr val="EC008C"/>
    <a:srgbClr val="F6E2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85"/>
    <p:restoredTop sz="96291" autoAdjust="0"/>
  </p:normalViewPr>
  <p:slideViewPr>
    <p:cSldViewPr snapToGrid="0" snapToObjects="1">
      <p:cViewPr varScale="1">
        <p:scale>
          <a:sx n="72" d="100"/>
          <a:sy n="72" d="100"/>
        </p:scale>
        <p:origin x="78" y="276"/>
      </p:cViewPr>
      <p:guideLst/>
    </p:cSldViewPr>
  </p:slideViewPr>
  <p:outlineViewPr>
    <p:cViewPr>
      <p:scale>
        <a:sx n="33" d="100"/>
        <a:sy n="33" d="100"/>
      </p:scale>
      <p:origin x="0" y="0"/>
    </p:cViewPr>
  </p:outlineViewPr>
  <p:notesTextViewPr>
    <p:cViewPr>
      <p:scale>
        <a:sx n="95" d="100"/>
        <a:sy n="95" d="100"/>
      </p:scale>
      <p:origin x="0" y="0"/>
    </p:cViewPr>
  </p:notesTextViewPr>
  <p:notesViewPr>
    <p:cSldViewPr snapToGrid="0" snapToObjects="1">
      <p:cViewPr varScale="1">
        <p:scale>
          <a:sx n="169" d="100"/>
          <a:sy n="169" d="100"/>
        </p:scale>
        <p:origin x="16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5.fntdata"/><Relationship Id="rId21" Type="http://schemas.openxmlformats.org/officeDocument/2006/relationships/slide" Target="slides/slide15.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10.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C7B3DA-18AE-1B40-A928-55A1D5D5E6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B5AB36-A73A-8444-A5CF-E13FBD74ED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6BB3CD-2BA3-8C4D-8C72-759861E11A75}" type="datetimeFigureOut">
              <a:rPr lang="en-US" smtClean="0"/>
              <a:t>7/5/2021</a:t>
            </a:fld>
            <a:endParaRPr lang="en-US"/>
          </a:p>
        </p:txBody>
      </p:sp>
      <p:sp>
        <p:nvSpPr>
          <p:cNvPr id="4" name="Footer Placeholder 3">
            <a:extLst>
              <a:ext uri="{FF2B5EF4-FFF2-40B4-BE49-F238E27FC236}">
                <a16:creationId xmlns:a16="http://schemas.microsoft.com/office/drawing/2014/main" id="{42814DFE-5ED3-AC40-B8F3-5F624BB210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C91278-5AC2-704D-879F-2B8582B88E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7D3A7B-1E1C-CA48-A2D7-16C992B50F54}" type="slidenum">
              <a:rPr lang="en-US" smtClean="0"/>
              <a:t>‹#›</a:t>
            </a:fld>
            <a:endParaRPr lang="en-US"/>
          </a:p>
        </p:txBody>
      </p:sp>
    </p:spTree>
    <p:extLst>
      <p:ext uri="{BB962C8B-B14F-4D97-AF65-F5344CB8AC3E}">
        <p14:creationId xmlns:p14="http://schemas.microsoft.com/office/powerpoint/2010/main" val="2182113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9F94F-F3DB-7940-8B35-082588D94EBE}" type="datetimeFigureOut">
              <a:rPr lang="en-US" smtClean="0"/>
              <a:t>7/5/2021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12835-E945-734F-925E-26681104583C}" type="slidenum">
              <a:rPr lang="en-US" smtClean="0"/>
              <a:t>‹#›</a:t>
            </a:fld>
            <a:endParaRPr lang="en-US"/>
          </a:p>
        </p:txBody>
      </p:sp>
    </p:spTree>
    <p:extLst>
      <p:ext uri="{BB962C8B-B14F-4D97-AF65-F5344CB8AC3E}">
        <p14:creationId xmlns:p14="http://schemas.microsoft.com/office/powerpoint/2010/main" val="3406535488"/>
      </p:ext>
    </p:extLst>
  </p:cSld>
  <p:clrMap bg1="lt1" tx1="dk1" bg2="lt2" tx2="dk2" accent1="accent1" accent2="accent2" accent3="accent3" accent4="accent4" accent5="accent5" accent6="accent6" hlink="hlink" folHlink="folHlink"/>
  <p:notesStyle>
    <a:lvl1pPr marL="0" algn="l" defTabSz="1219261" rtl="0" eaLnBrk="1" latinLnBrk="0" hangingPunct="1">
      <a:defRPr sz="1600" kern="1200">
        <a:solidFill>
          <a:schemeClr val="tx1"/>
        </a:solidFill>
        <a:latin typeface="+mn-lt"/>
        <a:ea typeface="+mn-ea"/>
        <a:cs typeface="+mn-cs"/>
      </a:defRPr>
    </a:lvl1pPr>
    <a:lvl2pPr marL="609630" algn="l" defTabSz="1219261" rtl="0" eaLnBrk="1" latinLnBrk="0" hangingPunct="1">
      <a:defRPr sz="1600" kern="1200">
        <a:solidFill>
          <a:schemeClr val="tx1"/>
        </a:solidFill>
        <a:latin typeface="+mn-lt"/>
        <a:ea typeface="+mn-ea"/>
        <a:cs typeface="+mn-cs"/>
      </a:defRPr>
    </a:lvl2pPr>
    <a:lvl3pPr marL="1219261" algn="l" defTabSz="1219261" rtl="0" eaLnBrk="1" latinLnBrk="0" hangingPunct="1">
      <a:defRPr sz="1600" kern="1200">
        <a:solidFill>
          <a:schemeClr val="tx1"/>
        </a:solidFill>
        <a:latin typeface="+mn-lt"/>
        <a:ea typeface="+mn-ea"/>
        <a:cs typeface="+mn-cs"/>
      </a:defRPr>
    </a:lvl3pPr>
    <a:lvl4pPr marL="1828891" algn="l" defTabSz="1219261" rtl="0" eaLnBrk="1" latinLnBrk="0" hangingPunct="1">
      <a:defRPr sz="1600" kern="1200">
        <a:solidFill>
          <a:schemeClr val="tx1"/>
        </a:solidFill>
        <a:latin typeface="+mn-lt"/>
        <a:ea typeface="+mn-ea"/>
        <a:cs typeface="+mn-cs"/>
      </a:defRPr>
    </a:lvl4pPr>
    <a:lvl5pPr marL="2438522" algn="l" defTabSz="1219261" rtl="0" eaLnBrk="1" latinLnBrk="0" hangingPunct="1">
      <a:defRPr sz="1600" kern="1200">
        <a:solidFill>
          <a:schemeClr val="tx1"/>
        </a:solidFill>
        <a:latin typeface="+mn-lt"/>
        <a:ea typeface="+mn-ea"/>
        <a:cs typeface="+mn-cs"/>
      </a:defRPr>
    </a:lvl5pPr>
    <a:lvl6pPr marL="3048152" algn="l" defTabSz="1219261" rtl="0" eaLnBrk="1" latinLnBrk="0" hangingPunct="1">
      <a:defRPr sz="1600" kern="1200">
        <a:solidFill>
          <a:schemeClr val="tx1"/>
        </a:solidFill>
        <a:latin typeface="+mn-lt"/>
        <a:ea typeface="+mn-ea"/>
        <a:cs typeface="+mn-cs"/>
      </a:defRPr>
    </a:lvl6pPr>
    <a:lvl7pPr marL="3657783" algn="l" defTabSz="1219261" rtl="0" eaLnBrk="1" latinLnBrk="0" hangingPunct="1">
      <a:defRPr sz="1600" kern="1200">
        <a:solidFill>
          <a:schemeClr val="tx1"/>
        </a:solidFill>
        <a:latin typeface="+mn-lt"/>
        <a:ea typeface="+mn-ea"/>
        <a:cs typeface="+mn-cs"/>
      </a:defRPr>
    </a:lvl7pPr>
    <a:lvl8pPr marL="4267413" algn="l" defTabSz="1219261" rtl="0" eaLnBrk="1" latinLnBrk="0" hangingPunct="1">
      <a:defRPr sz="1600" kern="1200">
        <a:solidFill>
          <a:schemeClr val="tx1"/>
        </a:solidFill>
        <a:latin typeface="+mn-lt"/>
        <a:ea typeface="+mn-ea"/>
        <a:cs typeface="+mn-cs"/>
      </a:defRPr>
    </a:lvl8pPr>
    <a:lvl9pPr marL="4877044" algn="l" defTabSz="121926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a:t>
            </a:fld>
            <a:endParaRPr lang="en-US"/>
          </a:p>
        </p:txBody>
      </p:sp>
    </p:spTree>
    <p:extLst>
      <p:ext uri="{BB962C8B-B14F-4D97-AF65-F5344CB8AC3E}">
        <p14:creationId xmlns:p14="http://schemas.microsoft.com/office/powerpoint/2010/main" val="991740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Activity 1 – Discussion and decisions cont.</a:t>
            </a:r>
          </a:p>
          <a:p>
            <a:pPr marL="342900" lvl="0" indent="-292100" algn="l" rtl="0">
              <a:lnSpc>
                <a:spcPct val="117999"/>
              </a:lnSpc>
              <a:spcBef>
                <a:spcPts val="0"/>
              </a:spcBef>
              <a:spcAft>
                <a:spcPts val="0"/>
              </a:spcAft>
              <a:buClr>
                <a:schemeClr val="dk1"/>
              </a:buClr>
              <a:buSzPts val="1400"/>
              <a:buFont typeface="Calibri"/>
              <a:buChar char="•"/>
            </a:pPr>
            <a:r>
              <a:rPr lang="en-GB" sz="1400" dirty="0">
                <a:latin typeface="+mn-lt"/>
                <a:ea typeface="Calibri"/>
                <a:cs typeface="Calibri"/>
                <a:sym typeface="Calibri"/>
              </a:rPr>
              <a:t>Either as a class discussion or as break-out pairs, ask students to discuss their thoughts around age restrictions for social media. Do they think it is a good idea?</a:t>
            </a:r>
          </a:p>
          <a:p>
            <a:pPr marL="342900" lvl="0" indent="-292100" algn="l" rtl="0">
              <a:lnSpc>
                <a:spcPct val="117999"/>
              </a:lnSpc>
              <a:spcBef>
                <a:spcPts val="0"/>
              </a:spcBef>
              <a:spcAft>
                <a:spcPts val="0"/>
              </a:spcAft>
              <a:buClr>
                <a:schemeClr val="dk1"/>
              </a:buClr>
              <a:buSzPts val="1400"/>
              <a:buFont typeface="Calibri"/>
              <a:buChar char="•"/>
            </a:pPr>
            <a:r>
              <a:rPr lang="en-GB" sz="1400" dirty="0">
                <a:latin typeface="+mn-lt"/>
                <a:ea typeface="Calibri"/>
                <a:cs typeface="Calibri"/>
                <a:sym typeface="Calibri"/>
              </a:rPr>
              <a:t>Ask students to share their answers, and note if any of them raise the issue of data protection in the context of age restrictions. Do they think that young people should be old enough to understand how their personal data is used and collected before using social media?</a:t>
            </a:r>
          </a:p>
        </p:txBody>
      </p:sp>
      <p:sp>
        <p:nvSpPr>
          <p:cNvPr id="4" name="Slide Number Placeholder 3"/>
          <p:cNvSpPr>
            <a:spLocks noGrp="1"/>
          </p:cNvSpPr>
          <p:nvPr>
            <p:ph type="sldNum" sz="quarter" idx="5"/>
          </p:nvPr>
        </p:nvSpPr>
        <p:spPr/>
        <p:txBody>
          <a:bodyPr/>
          <a:lstStyle/>
          <a:p>
            <a:fld id="{C2F12835-E945-734F-925E-26681104583C}" type="slidenum">
              <a:rPr lang="en-US" smtClean="0"/>
              <a:t>10</a:t>
            </a:fld>
            <a:endParaRPr lang="en-US"/>
          </a:p>
        </p:txBody>
      </p:sp>
    </p:spTree>
    <p:extLst>
      <p:ext uri="{BB962C8B-B14F-4D97-AF65-F5344CB8AC3E}">
        <p14:creationId xmlns:p14="http://schemas.microsoft.com/office/powerpoint/2010/main" val="1943791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Activity 1 – Discussion and decisions cont.</a:t>
            </a:r>
          </a:p>
          <a:p>
            <a:pPr marL="0" marR="0" lvl="0" indent="0" algn="l" rtl="0">
              <a:lnSpc>
                <a:spcPct val="117999"/>
              </a:lnSpc>
              <a:spcBef>
                <a:spcPts val="0"/>
              </a:spcBef>
              <a:spcAft>
                <a:spcPts val="0"/>
              </a:spcAft>
              <a:buNone/>
            </a:pPr>
            <a:r>
              <a:rPr lang="en-GB" sz="1400" b="1" dirty="0"/>
              <a:t>Q. </a:t>
            </a:r>
            <a:r>
              <a:rPr lang="en-GB" sz="1400" b="1" dirty="0">
                <a:latin typeface="+mn-lt"/>
                <a:ea typeface="Calibri"/>
                <a:cs typeface="Calibri"/>
                <a:sym typeface="Calibri"/>
              </a:rPr>
              <a:t>Should Bilal allow or block push notifications? </a:t>
            </a:r>
          </a:p>
          <a:p>
            <a:pPr marL="425450" marR="0" lvl="0" indent="-285750" algn="l" rtl="0">
              <a:lnSpc>
                <a:spcPct val="117999"/>
              </a:lnSpc>
              <a:spcBef>
                <a:spcPts val="0"/>
              </a:spcBef>
              <a:spcAft>
                <a:spcPts val="0"/>
              </a:spcAft>
              <a:buClr>
                <a:schemeClr val="dk1"/>
              </a:buClr>
              <a:buSzPts val="1400"/>
              <a:buFont typeface="Arial" panose="020B0604020202020204" pitchFamily="34" charset="0"/>
              <a:buChar char="•"/>
            </a:pPr>
            <a:r>
              <a:rPr lang="en-GB" sz="1400" dirty="0">
                <a:latin typeface="+mn-lt"/>
                <a:ea typeface="Calibri"/>
                <a:cs typeface="Calibri"/>
                <a:sym typeface="Calibri"/>
              </a:rPr>
              <a:t>As a class or in pairs, discuss the question and add their thoughts to the decision tree. </a:t>
            </a:r>
          </a:p>
          <a:p>
            <a:pPr marL="425450" marR="0" lvl="0" indent="-285750" algn="l" rtl="0">
              <a:lnSpc>
                <a:spcPct val="117999"/>
              </a:lnSpc>
              <a:spcBef>
                <a:spcPts val="0"/>
              </a:spcBef>
              <a:spcAft>
                <a:spcPts val="0"/>
              </a:spcAft>
              <a:buClr>
                <a:schemeClr val="dk1"/>
              </a:buClr>
              <a:buSzPts val="1400"/>
              <a:buFont typeface="Arial" panose="020B0604020202020204" pitchFamily="34" charset="0"/>
              <a:buChar char="•"/>
            </a:pPr>
            <a:r>
              <a:rPr lang="en-GB" sz="1400" dirty="0">
                <a:latin typeface="+mn-lt"/>
                <a:ea typeface="Calibri"/>
                <a:cs typeface="Calibri"/>
                <a:sym typeface="Calibri"/>
              </a:rPr>
              <a:t>This is a personal preference, but Bilal should be aware that if he allows push notifications, the app can send him notifications even when he is not using it. Although notifications are useful for telling the users when they have new activity, they can be intrusive and even addictive. </a:t>
            </a:r>
          </a:p>
          <a:p>
            <a:pPr marL="425450" marR="0" lvl="0" indent="-285750" algn="l" rtl="0">
              <a:lnSpc>
                <a:spcPct val="117999"/>
              </a:lnSpc>
              <a:spcBef>
                <a:spcPts val="0"/>
              </a:spcBef>
              <a:spcAft>
                <a:spcPts val="0"/>
              </a:spcAft>
              <a:buClr>
                <a:schemeClr val="dk1"/>
              </a:buClr>
              <a:buSzPts val="1400"/>
              <a:buFont typeface="Arial" panose="020B0604020202020204" pitchFamily="34" charset="0"/>
              <a:buChar char="•"/>
            </a:pPr>
            <a:r>
              <a:rPr lang="en-GB" sz="1400" dirty="0">
                <a:latin typeface="+mn-lt"/>
                <a:ea typeface="Calibri"/>
                <a:cs typeface="Calibri"/>
                <a:sym typeface="Calibri"/>
              </a:rPr>
              <a:t>Ask students to discuss </a:t>
            </a:r>
            <a:r>
              <a:rPr lang="en-GB" sz="1400" b="1" dirty="0">
                <a:latin typeface="+mn-lt"/>
                <a:ea typeface="Calibri"/>
                <a:cs typeface="Calibri"/>
                <a:sym typeface="Calibri"/>
              </a:rPr>
              <a:t>potential downsides of notification</a:t>
            </a:r>
            <a:r>
              <a:rPr lang="en-GB" sz="1400" dirty="0">
                <a:latin typeface="+mn-lt"/>
                <a:ea typeface="Calibri"/>
                <a:cs typeface="Calibri"/>
                <a:sym typeface="Calibri"/>
              </a:rPr>
              <a:t>s</a:t>
            </a:r>
            <a:r>
              <a:rPr lang="en-GB" sz="1400" dirty="0"/>
              <a:t>. For example, they can be</a:t>
            </a:r>
            <a:r>
              <a:rPr lang="en-GB" sz="1400" dirty="0">
                <a:latin typeface="+mn-lt"/>
                <a:ea typeface="Calibri"/>
                <a:cs typeface="Calibri"/>
                <a:sym typeface="Calibri"/>
              </a:rPr>
              <a:t> disruptive if you are trying to focus on school work.</a:t>
            </a:r>
          </a:p>
          <a:p>
            <a:pPr marL="425450" marR="0" lvl="0" indent="-285750" algn="l" rtl="0">
              <a:lnSpc>
                <a:spcPct val="117999"/>
              </a:lnSpc>
              <a:spcBef>
                <a:spcPts val="0"/>
              </a:spcBef>
              <a:spcAft>
                <a:spcPts val="0"/>
              </a:spcAft>
              <a:buClr>
                <a:schemeClr val="dk1"/>
              </a:buClr>
              <a:buSzPts val="1400"/>
              <a:buFont typeface="Arial" panose="020B0604020202020204" pitchFamily="34" charset="0"/>
              <a:buChar char="•"/>
            </a:pPr>
            <a:r>
              <a:rPr lang="en-GB" sz="1400" dirty="0">
                <a:latin typeface="+mn-lt"/>
                <a:ea typeface="Calibri"/>
                <a:cs typeface="Calibri"/>
                <a:sym typeface="Calibri"/>
              </a:rPr>
              <a:t>What are the </a:t>
            </a:r>
            <a:r>
              <a:rPr lang="en-GB" sz="1400" b="1" dirty="0">
                <a:latin typeface="+mn-lt"/>
                <a:ea typeface="Calibri"/>
                <a:cs typeface="Calibri"/>
                <a:sym typeface="Calibri"/>
              </a:rPr>
              <a:t>upsides</a:t>
            </a:r>
            <a:r>
              <a:rPr lang="en-GB" sz="1400" dirty="0">
                <a:latin typeface="+mn-lt"/>
                <a:ea typeface="Calibri"/>
                <a:cs typeface="Calibri"/>
                <a:sym typeface="Calibri"/>
              </a:rPr>
              <a:t>? Fitness apps can help encourage you to go for walks and live more healthily, notifications make sure that you don’t miss important information.</a:t>
            </a:r>
          </a:p>
          <a:p>
            <a:pPr marL="425450" marR="0" lvl="0" indent="-285750" algn="l" rtl="0">
              <a:lnSpc>
                <a:spcPct val="117999"/>
              </a:lnSpc>
              <a:spcBef>
                <a:spcPts val="0"/>
              </a:spcBef>
              <a:spcAft>
                <a:spcPts val="0"/>
              </a:spcAft>
              <a:buClr>
                <a:schemeClr val="dk1"/>
              </a:buClr>
              <a:buSzPts val="1400"/>
              <a:buFont typeface="Arial" panose="020B0604020202020204" pitchFamily="34" charset="0"/>
              <a:buChar char="•"/>
            </a:pPr>
            <a:r>
              <a:rPr lang="en-GB" sz="1400" dirty="0">
                <a:latin typeface="+mn-lt"/>
                <a:ea typeface="Calibri"/>
                <a:cs typeface="Calibri"/>
                <a:sym typeface="Calibri"/>
              </a:rPr>
              <a:t>How can apps use notifications to try and </a:t>
            </a:r>
            <a:r>
              <a:rPr lang="en-GB" sz="1400" b="1" dirty="0">
                <a:latin typeface="+mn-lt"/>
                <a:ea typeface="Calibri"/>
                <a:cs typeface="Calibri"/>
                <a:sym typeface="Calibri"/>
              </a:rPr>
              <a:t>make money</a:t>
            </a:r>
            <a:r>
              <a:rPr lang="en-GB" sz="1400" dirty="0">
                <a:latin typeface="+mn-lt"/>
                <a:ea typeface="Calibri"/>
                <a:cs typeface="Calibri"/>
                <a:sym typeface="Calibri"/>
              </a:rPr>
              <a:t>? Notifications can encourage in-app purchases, such as on gaming apps, or they can push </a:t>
            </a:r>
            <a:r>
              <a:rPr lang="en-GB" sz="1400" dirty="0"/>
              <a:t>people to</a:t>
            </a:r>
            <a:r>
              <a:rPr lang="en-GB" sz="1400" dirty="0">
                <a:latin typeface="+mn-lt"/>
                <a:ea typeface="Calibri"/>
                <a:cs typeface="Calibri"/>
                <a:sym typeface="Calibri"/>
              </a:rPr>
              <a:t> upgrad</a:t>
            </a:r>
            <a:r>
              <a:rPr lang="en-GB" sz="1400" dirty="0"/>
              <a:t>e </a:t>
            </a:r>
            <a:r>
              <a:rPr lang="en-GB" sz="1400" dirty="0">
                <a:latin typeface="+mn-lt"/>
                <a:ea typeface="Calibri"/>
                <a:cs typeface="Calibri"/>
                <a:sym typeface="Calibri"/>
              </a:rPr>
              <a:t>to the premium version of the app or service. Do students think that notifications should be used in this way? What if the users are children? </a:t>
            </a:r>
            <a:endParaRPr lang="en-GB" sz="1400" dirty="0"/>
          </a:p>
          <a:p>
            <a:pPr marL="425450" marR="0" lvl="0" indent="-285750" algn="l" rtl="0">
              <a:lnSpc>
                <a:spcPct val="117999"/>
              </a:lnSpc>
              <a:spcBef>
                <a:spcPts val="0"/>
              </a:spcBef>
              <a:spcAft>
                <a:spcPts val="0"/>
              </a:spcAft>
              <a:buClr>
                <a:schemeClr val="dk1"/>
              </a:buClr>
              <a:buSzPts val="1400"/>
              <a:buFont typeface="Arial" panose="020B0604020202020204" pitchFamily="34" charset="0"/>
              <a:buChar char="•"/>
            </a:pPr>
            <a:r>
              <a:rPr lang="en-GB" sz="1400" dirty="0">
                <a:solidFill>
                  <a:srgbClr val="3C4043"/>
                </a:solidFill>
                <a:highlight>
                  <a:srgbClr val="FFFFFF"/>
                </a:highlight>
                <a:latin typeface="+mn-lt"/>
                <a:ea typeface="Calibri"/>
                <a:cs typeface="Calibri"/>
                <a:sym typeface="Calibri"/>
              </a:rPr>
              <a:t>The new ICO code will mean that for child users, in the future, location services and notifications should be turned off by default (though they could still turn them on if they want to).</a:t>
            </a:r>
            <a:endParaRPr lang="en-GB" sz="14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11</a:t>
            </a:fld>
            <a:endParaRPr lang="en-US"/>
          </a:p>
        </p:txBody>
      </p:sp>
    </p:spTree>
    <p:extLst>
      <p:ext uri="{BB962C8B-B14F-4D97-AF65-F5344CB8AC3E}">
        <p14:creationId xmlns:p14="http://schemas.microsoft.com/office/powerpoint/2010/main" val="858755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Activity 1 – Discussion and  decisions cont.</a:t>
            </a:r>
          </a:p>
          <a:p>
            <a:pPr marL="0" marR="0" lvl="0" indent="0" algn="l" rtl="0">
              <a:lnSpc>
                <a:spcPct val="117999"/>
              </a:lnSpc>
              <a:spcBef>
                <a:spcPts val="0"/>
              </a:spcBef>
              <a:spcAft>
                <a:spcPts val="0"/>
              </a:spcAft>
              <a:buNone/>
            </a:pPr>
            <a:r>
              <a:rPr lang="en-GB" sz="1400" b="1" dirty="0"/>
              <a:t>Q. Which option should Bilal choose for his location settings?</a:t>
            </a:r>
          </a:p>
          <a:p>
            <a:pPr marL="425450" marR="0" lvl="0" indent="-285750" algn="l" rtl="0">
              <a:lnSpc>
                <a:spcPct val="117999"/>
              </a:lnSpc>
              <a:spcBef>
                <a:spcPts val="0"/>
              </a:spcBef>
              <a:spcAft>
                <a:spcPts val="0"/>
              </a:spcAft>
              <a:buClr>
                <a:schemeClr val="dk1"/>
              </a:buClr>
              <a:buSzPts val="1400"/>
              <a:buFont typeface="Arial" panose="020B0604020202020204" pitchFamily="34" charset="0"/>
              <a:buChar char="•"/>
            </a:pPr>
            <a:r>
              <a:rPr lang="en-GB" sz="1400" dirty="0"/>
              <a:t>Ask students for some of the pros and cons of enabling location services.</a:t>
            </a:r>
            <a:endParaRPr lang="en-GB" sz="1400" dirty="0">
              <a:latin typeface="+mn-lt"/>
              <a:ea typeface="Calibri"/>
              <a:cs typeface="Calibri"/>
              <a:sym typeface="Calibri"/>
            </a:endParaRPr>
          </a:p>
          <a:p>
            <a:pPr marL="425450" marR="0" lvl="0" indent="-285750" algn="l" rtl="0">
              <a:lnSpc>
                <a:spcPct val="117999"/>
              </a:lnSpc>
              <a:spcBef>
                <a:spcPts val="0"/>
              </a:spcBef>
              <a:spcAft>
                <a:spcPts val="0"/>
              </a:spcAft>
              <a:buClr>
                <a:schemeClr val="dk1"/>
              </a:buClr>
              <a:buSzPts val="1400"/>
              <a:buFont typeface="Arial" panose="020B0604020202020204" pitchFamily="34" charset="0"/>
              <a:buChar char="•"/>
            </a:pPr>
            <a:r>
              <a:rPr lang="en-GB" sz="1400" dirty="0">
                <a:latin typeface="+mn-lt"/>
                <a:ea typeface="Calibri"/>
                <a:cs typeface="Calibri"/>
                <a:sym typeface="Calibri"/>
              </a:rPr>
              <a:t>By enabling location services, Bilal can post and link any photos or videos to specific locations. This can make searching for photos or videos easier and also means he can use geotagging to share with friends where he has been. (</a:t>
            </a:r>
            <a:r>
              <a:rPr lang="en-GB" sz="1400" b="1" dirty="0">
                <a:latin typeface="+mn-lt"/>
                <a:ea typeface="Calibri"/>
                <a:cs typeface="Calibri"/>
                <a:sym typeface="Calibri"/>
              </a:rPr>
              <a:t>geotagging: </a:t>
            </a:r>
            <a:r>
              <a:rPr lang="en-GB" sz="1400" dirty="0">
                <a:latin typeface="+mn-lt"/>
                <a:ea typeface="Calibri"/>
                <a:cs typeface="Calibri"/>
                <a:sym typeface="Calibri"/>
              </a:rPr>
              <a:t>adding a location tag to a photo or video)</a:t>
            </a:r>
          </a:p>
          <a:p>
            <a:pPr marL="425450" marR="0" lvl="0" indent="-285750" algn="l" rtl="0">
              <a:lnSpc>
                <a:spcPct val="117999"/>
              </a:lnSpc>
              <a:spcBef>
                <a:spcPts val="0"/>
              </a:spcBef>
              <a:spcAft>
                <a:spcPts val="0"/>
              </a:spcAft>
              <a:buClr>
                <a:schemeClr val="dk1"/>
              </a:buClr>
              <a:buSzPts val="1400"/>
              <a:buFont typeface="Arial" panose="020B0604020202020204" pitchFamily="34" charset="0"/>
              <a:buChar char="•"/>
            </a:pPr>
            <a:r>
              <a:rPr lang="en-GB" sz="1400" dirty="0">
                <a:latin typeface="+mn-lt"/>
                <a:ea typeface="Calibri"/>
                <a:cs typeface="Calibri"/>
                <a:sym typeface="Calibri"/>
              </a:rPr>
              <a:t>However, if Bilal enables location services, the app will also be able to collect and store data about HIS location, especially if he chooses ‘always’.</a:t>
            </a:r>
          </a:p>
          <a:p>
            <a:pPr marL="425450" marR="0" lvl="0" indent="-285750" algn="l" rtl="0">
              <a:lnSpc>
                <a:spcPct val="117999"/>
              </a:lnSpc>
              <a:spcBef>
                <a:spcPts val="0"/>
              </a:spcBef>
              <a:spcAft>
                <a:spcPts val="0"/>
              </a:spcAft>
              <a:buClr>
                <a:schemeClr val="dk1"/>
              </a:buClr>
              <a:buSzPts val="1400"/>
              <a:buFont typeface="Arial" panose="020B0604020202020204" pitchFamily="34" charset="0"/>
              <a:buChar char="•"/>
            </a:pPr>
            <a:r>
              <a:rPr lang="en-GB" sz="1400" dirty="0">
                <a:latin typeface="+mn-lt"/>
                <a:ea typeface="Calibri"/>
                <a:cs typeface="Calibri"/>
                <a:sym typeface="Calibri"/>
              </a:rPr>
              <a:t>Do students think Bilal should try and keep his location data </a:t>
            </a:r>
            <a:r>
              <a:rPr lang="en-GB" sz="1400" b="0" dirty="0">
                <a:latin typeface="+mn-lt"/>
                <a:ea typeface="Calibri"/>
                <a:cs typeface="Calibri"/>
                <a:sym typeface="Calibri"/>
              </a:rPr>
              <a:t>private</a:t>
            </a:r>
            <a:r>
              <a:rPr lang="en-GB" sz="1400" dirty="0">
                <a:latin typeface="+mn-lt"/>
                <a:ea typeface="Calibri"/>
                <a:cs typeface="Calibri"/>
                <a:sym typeface="Calibri"/>
              </a:rPr>
              <a:t>, or do they think he would be happy to share it with the app? Always, or just while using the app?</a:t>
            </a:r>
          </a:p>
        </p:txBody>
      </p:sp>
      <p:sp>
        <p:nvSpPr>
          <p:cNvPr id="4" name="Slide Number Placeholder 3"/>
          <p:cNvSpPr>
            <a:spLocks noGrp="1"/>
          </p:cNvSpPr>
          <p:nvPr>
            <p:ph type="sldNum" sz="quarter" idx="5"/>
          </p:nvPr>
        </p:nvSpPr>
        <p:spPr/>
        <p:txBody>
          <a:bodyPr/>
          <a:lstStyle/>
          <a:p>
            <a:fld id="{C2F12835-E945-734F-925E-26681104583C}" type="slidenum">
              <a:rPr lang="en-US" smtClean="0"/>
              <a:t>12</a:t>
            </a:fld>
            <a:endParaRPr lang="en-US"/>
          </a:p>
        </p:txBody>
      </p:sp>
    </p:spTree>
    <p:extLst>
      <p:ext uri="{BB962C8B-B14F-4D97-AF65-F5344CB8AC3E}">
        <p14:creationId xmlns:p14="http://schemas.microsoft.com/office/powerpoint/2010/main" val="393704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Activity 1 – Discussion and decisions cont.</a:t>
            </a:r>
          </a:p>
          <a:p>
            <a:pPr marL="0" lvl="0" indent="0" algn="l" rtl="0">
              <a:spcBef>
                <a:spcPts val="0"/>
              </a:spcBef>
              <a:spcAft>
                <a:spcPts val="0"/>
              </a:spcAft>
              <a:buNone/>
            </a:pPr>
            <a:r>
              <a:rPr lang="en-GB" sz="1400" b="1" dirty="0">
                <a:solidFill>
                  <a:srgbClr val="000000"/>
                </a:solidFill>
              </a:rPr>
              <a:t>Q. What might Bilal be agreeing to in the Terms and Conditions?</a:t>
            </a:r>
            <a:endParaRPr lang="en-GB" sz="1400" dirty="0">
              <a:solidFill>
                <a:srgbClr val="000000"/>
              </a:solidFill>
            </a:endParaRPr>
          </a:p>
          <a:p>
            <a:pPr marL="425450" lvl="0" indent="-285750" algn="l" rtl="0">
              <a:spcBef>
                <a:spcPts val="0"/>
              </a:spcBef>
              <a:spcAft>
                <a:spcPts val="0"/>
              </a:spcAft>
              <a:buSzPts val="1400"/>
              <a:buFont typeface="Arial" panose="020B0604020202020204" pitchFamily="34" charset="0"/>
              <a:buChar char="•"/>
            </a:pPr>
            <a:r>
              <a:rPr lang="en-GB" sz="1400" dirty="0">
                <a:solidFill>
                  <a:srgbClr val="000000"/>
                </a:solidFill>
              </a:rPr>
              <a:t>The Terms and Conditions (</a:t>
            </a:r>
            <a:r>
              <a:rPr lang="en-GB" sz="1400" dirty="0" err="1">
                <a:solidFill>
                  <a:srgbClr val="000000"/>
                </a:solidFill>
              </a:rPr>
              <a:t>Ts&amp;Cs</a:t>
            </a:r>
            <a:r>
              <a:rPr lang="en-GB" sz="1400" dirty="0">
                <a:solidFill>
                  <a:srgbClr val="000000"/>
                </a:solidFill>
              </a:rPr>
              <a:t>) explain how the social media platform can use both your content (the posts you make, photos you upload, messages you send) and your personal data.  Consent for data sharing may be hidden in terms and conditions. </a:t>
            </a:r>
            <a:r>
              <a:rPr lang="en-GB" sz="1400" b="1" dirty="0">
                <a:solidFill>
                  <a:srgbClr val="000000"/>
                </a:solidFill>
              </a:rPr>
              <a:t>Data sharing means that personal data can be passed on or sold to different organisations.</a:t>
            </a:r>
            <a:endParaRPr lang="en-GB" sz="1400" dirty="0">
              <a:solidFill>
                <a:srgbClr val="000000"/>
              </a:solidFill>
            </a:endParaRPr>
          </a:p>
          <a:p>
            <a:pPr marL="425450" lvl="0" indent="-285750" algn="l" rtl="0">
              <a:spcBef>
                <a:spcPts val="0"/>
              </a:spcBef>
              <a:spcAft>
                <a:spcPts val="0"/>
              </a:spcAft>
              <a:buSzPts val="1400"/>
              <a:buFont typeface="Arial" panose="020B0604020202020204" pitchFamily="34" charset="0"/>
              <a:buChar char="•"/>
            </a:pPr>
            <a:r>
              <a:rPr lang="en-GB" sz="1400" dirty="0">
                <a:solidFill>
                  <a:srgbClr val="000000"/>
                </a:solidFill>
              </a:rPr>
              <a:t>When signing up to things it is good to check the privacy policy to confirm who will be seeing personal data, and who it is being shared with. This can help people decide whether or not it is worth it to give their personal data away. </a:t>
            </a:r>
          </a:p>
          <a:p>
            <a:pPr marL="425450" lvl="0" indent="-285750" algn="l" rtl="0">
              <a:spcBef>
                <a:spcPts val="0"/>
              </a:spcBef>
              <a:spcAft>
                <a:spcPts val="0"/>
              </a:spcAft>
              <a:buSzPts val="1400"/>
              <a:buFont typeface="Arial" panose="020B0604020202020204" pitchFamily="34" charset="0"/>
              <a:buChar char="•"/>
            </a:pPr>
            <a:r>
              <a:rPr lang="en-GB" sz="1400" b="1" dirty="0">
                <a:solidFill>
                  <a:srgbClr val="000000"/>
                </a:solidFill>
              </a:rPr>
              <a:t>What could happen if Bilal hands over his personal data? </a:t>
            </a:r>
            <a:r>
              <a:rPr lang="en-GB" sz="1400" dirty="0">
                <a:solidFill>
                  <a:srgbClr val="000000"/>
                </a:solidFill>
              </a:rPr>
              <a:t>The data could be used to build an online profile of Bilal, to target him with ads relating to his age group, gender, location etc. </a:t>
            </a:r>
          </a:p>
          <a:p>
            <a:pPr marL="425450" lvl="0" indent="-285750" algn="l" rtl="0">
              <a:spcBef>
                <a:spcPts val="0"/>
              </a:spcBef>
              <a:spcAft>
                <a:spcPts val="0"/>
              </a:spcAft>
              <a:buSzPts val="1400"/>
              <a:buFont typeface="Arial" panose="020B0604020202020204" pitchFamily="34" charset="0"/>
              <a:buChar char="•"/>
            </a:pPr>
            <a:r>
              <a:rPr lang="en-GB" sz="1400" dirty="0">
                <a:solidFill>
                  <a:srgbClr val="000000"/>
                </a:solidFill>
              </a:rPr>
              <a:t>Briefly recap that data is captured to build profiles of users in order to target them with advertising and other messaging. </a:t>
            </a:r>
          </a:p>
          <a:p>
            <a:pPr marL="425450" lvl="0" indent="-285750" algn="l" rtl="0">
              <a:spcBef>
                <a:spcPts val="0"/>
              </a:spcBef>
              <a:spcAft>
                <a:spcPts val="0"/>
              </a:spcAft>
              <a:buSzPts val="1400"/>
              <a:buFont typeface="Arial" panose="020B0604020202020204" pitchFamily="34" charset="0"/>
              <a:buChar char="•"/>
            </a:pPr>
            <a:r>
              <a:rPr lang="en-GB" sz="1400" dirty="0">
                <a:solidFill>
                  <a:srgbClr val="000000"/>
                </a:solidFill>
                <a:highlight>
                  <a:srgbClr val="FFFFFF"/>
                </a:highlight>
              </a:rPr>
              <a:t>The ICO's new code should make things easier in the future because it means that children's personal data isn't used for profiling 'by default' and they should get better, more accessible explanations of how their data is used ( e.g. videos or animations rather than lots of text).</a:t>
            </a:r>
            <a:endParaRPr lang="en-GB" sz="1400" dirty="0">
              <a:solidFill>
                <a:srgbClr val="000000"/>
              </a:solidFill>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13</a:t>
            </a:fld>
            <a:endParaRPr lang="en-US"/>
          </a:p>
        </p:txBody>
      </p:sp>
    </p:spTree>
    <p:extLst>
      <p:ext uri="{BB962C8B-B14F-4D97-AF65-F5344CB8AC3E}">
        <p14:creationId xmlns:p14="http://schemas.microsoft.com/office/powerpoint/2010/main" val="3206076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Activity 1 – Discussion and  decisions cont.</a:t>
            </a:r>
          </a:p>
          <a:p>
            <a:pPr marL="0" lvl="0" indent="0" algn="l" rtl="0">
              <a:spcBef>
                <a:spcPts val="0"/>
              </a:spcBef>
              <a:spcAft>
                <a:spcPts val="0"/>
              </a:spcAft>
              <a:buNone/>
            </a:pPr>
            <a:r>
              <a:rPr lang="en-GB" sz="1400" b="1" dirty="0"/>
              <a:t>Q. </a:t>
            </a:r>
            <a:r>
              <a:rPr lang="en-GB" sz="1400" b="1" dirty="0">
                <a:latin typeface="+mn-lt"/>
                <a:ea typeface="Calibri"/>
                <a:cs typeface="Calibri"/>
                <a:sym typeface="Calibri"/>
              </a:rPr>
              <a:t>Which type of profile should Bilal get and why?</a:t>
            </a:r>
            <a:r>
              <a:rPr lang="en-GB" sz="1400" dirty="0">
                <a:latin typeface="+mn-lt"/>
                <a:ea typeface="Calibri"/>
                <a:cs typeface="Calibri"/>
                <a:sym typeface="Calibri"/>
              </a:rPr>
              <a:t> </a:t>
            </a:r>
          </a:p>
          <a:p>
            <a:pPr marL="654050" lvl="0" indent="-285750" algn="l" rtl="0">
              <a:spcBef>
                <a:spcPts val="0"/>
              </a:spcBef>
              <a:spcAft>
                <a:spcPts val="0"/>
              </a:spcAft>
              <a:buSzPts val="1400"/>
              <a:buFont typeface="Arial" panose="020B0604020202020204" pitchFamily="34" charset="0"/>
              <a:buChar char="•"/>
            </a:pPr>
            <a:r>
              <a:rPr lang="en-GB" sz="1400" dirty="0"/>
              <a:t>Tell students that </a:t>
            </a:r>
            <a:r>
              <a:rPr lang="en-GB" sz="1400" dirty="0">
                <a:latin typeface="+mn-lt"/>
                <a:ea typeface="Calibri"/>
                <a:cs typeface="Calibri"/>
                <a:sym typeface="Calibri"/>
              </a:rPr>
              <a:t>Bilal is 15. Take a class vote. Do </a:t>
            </a:r>
            <a:r>
              <a:rPr lang="en-GB" sz="1400" dirty="0"/>
              <a:t>their </a:t>
            </a:r>
            <a:r>
              <a:rPr lang="en-GB" sz="1400" dirty="0">
                <a:latin typeface="+mn-lt"/>
                <a:ea typeface="Calibri"/>
                <a:cs typeface="Calibri"/>
                <a:sym typeface="Calibri"/>
              </a:rPr>
              <a:t>opinions change if Bilal is 13, or 25?</a:t>
            </a:r>
            <a:endParaRPr lang="en-GB" sz="1400" dirty="0"/>
          </a:p>
          <a:p>
            <a:pPr marL="654050" lvl="0" indent="-285750" algn="l" rtl="0">
              <a:spcBef>
                <a:spcPts val="0"/>
              </a:spcBef>
              <a:spcAft>
                <a:spcPts val="0"/>
              </a:spcAft>
              <a:buSzPts val="1400"/>
              <a:buFont typeface="Arial" panose="020B0604020202020204" pitchFamily="34" charset="0"/>
              <a:buChar char="•"/>
            </a:pPr>
            <a:r>
              <a:rPr lang="en-GB" sz="1400" dirty="0">
                <a:latin typeface="+mn-lt"/>
                <a:ea typeface="Calibri"/>
                <a:cs typeface="Calibri"/>
                <a:sym typeface="Calibri"/>
              </a:rPr>
              <a:t>When making a decision, Bilal should be aware that if he has a public profile anyone can see and record his activity. It is also easy for people to commit identity theft based upon personal details given out over social media. A public profile may lead to unwanted people following him, and embarrassing photos or videos could affect employment in the future.</a:t>
            </a:r>
            <a:endParaRPr lang="en-GB" sz="1400" dirty="0"/>
          </a:p>
          <a:p>
            <a:pPr marL="654050" lvl="0" indent="-285750" algn="l" rtl="0">
              <a:spcBef>
                <a:spcPts val="0"/>
              </a:spcBef>
              <a:spcAft>
                <a:spcPts val="0"/>
              </a:spcAft>
              <a:buSzPts val="1400"/>
              <a:buFont typeface="Arial" panose="020B0604020202020204" pitchFamily="34" charset="0"/>
              <a:buChar char="•"/>
            </a:pPr>
            <a:r>
              <a:rPr lang="en-GB" sz="1400" dirty="0">
                <a:latin typeface="+mn-lt"/>
                <a:ea typeface="Calibri"/>
                <a:cs typeface="Calibri"/>
                <a:sym typeface="Calibri"/>
              </a:rPr>
              <a:t>If necessary, remind students that even on a ‘private’ account, data will be shared with the app and could be passed or sold on.</a:t>
            </a:r>
          </a:p>
        </p:txBody>
      </p:sp>
      <p:sp>
        <p:nvSpPr>
          <p:cNvPr id="4" name="Slide Number Placeholder 3"/>
          <p:cNvSpPr>
            <a:spLocks noGrp="1"/>
          </p:cNvSpPr>
          <p:nvPr>
            <p:ph type="sldNum" sz="quarter" idx="5"/>
          </p:nvPr>
        </p:nvSpPr>
        <p:spPr/>
        <p:txBody>
          <a:bodyPr/>
          <a:lstStyle/>
          <a:p>
            <a:fld id="{C2F12835-E945-734F-925E-26681104583C}" type="slidenum">
              <a:rPr lang="en-US" smtClean="0"/>
              <a:t>14</a:t>
            </a:fld>
            <a:endParaRPr lang="en-US"/>
          </a:p>
        </p:txBody>
      </p:sp>
    </p:spTree>
    <p:extLst>
      <p:ext uri="{BB962C8B-B14F-4D97-AF65-F5344CB8AC3E}">
        <p14:creationId xmlns:p14="http://schemas.microsoft.com/office/powerpoint/2010/main" val="2943247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Activity 1 – Discussion and decisions cont.</a:t>
            </a:r>
          </a:p>
          <a:p>
            <a:pPr marL="425450" lvl="0" indent="-285750" algn="l" rtl="0">
              <a:spcBef>
                <a:spcPts val="0"/>
              </a:spcBef>
              <a:spcAft>
                <a:spcPts val="0"/>
              </a:spcAft>
              <a:buSzPts val="1400"/>
              <a:buFont typeface="Arial" panose="020B0604020202020204" pitchFamily="34" charset="0"/>
              <a:buChar char="•"/>
            </a:pPr>
            <a:r>
              <a:rPr lang="en-GB" sz="1400" dirty="0"/>
              <a:t>Encourage students to look at each decision to think about what type of information might be available about him and and answer the question above. </a:t>
            </a:r>
          </a:p>
        </p:txBody>
      </p:sp>
      <p:sp>
        <p:nvSpPr>
          <p:cNvPr id="4" name="Slide Number Placeholder 3"/>
          <p:cNvSpPr>
            <a:spLocks noGrp="1"/>
          </p:cNvSpPr>
          <p:nvPr>
            <p:ph type="sldNum" sz="quarter" idx="5"/>
          </p:nvPr>
        </p:nvSpPr>
        <p:spPr/>
        <p:txBody>
          <a:bodyPr/>
          <a:lstStyle/>
          <a:p>
            <a:fld id="{C2F12835-E945-734F-925E-26681104583C}" type="slidenum">
              <a:rPr lang="en-US" smtClean="0"/>
              <a:t>15</a:t>
            </a:fld>
            <a:endParaRPr lang="en-US"/>
          </a:p>
        </p:txBody>
      </p:sp>
    </p:spTree>
    <p:extLst>
      <p:ext uri="{BB962C8B-B14F-4D97-AF65-F5344CB8AC3E}">
        <p14:creationId xmlns:p14="http://schemas.microsoft.com/office/powerpoint/2010/main" val="1976745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Activity 1 – Discussion and decisions cont.</a:t>
            </a:r>
          </a:p>
          <a:p>
            <a:pPr marL="425450" lvl="0" indent="-285750" algn="l" rtl="0">
              <a:spcBef>
                <a:spcPts val="0"/>
              </a:spcBef>
              <a:spcAft>
                <a:spcPts val="0"/>
              </a:spcAft>
              <a:buSzPts val="1400"/>
              <a:buFont typeface="Arial" panose="020B0604020202020204" pitchFamily="34" charset="0"/>
              <a:buChar char="•"/>
            </a:pPr>
            <a:r>
              <a:rPr lang="en-GB" sz="1400" dirty="0"/>
              <a:t>Ask students to think about the question on the slide. Do they think most young people are awar</a:t>
            </a:r>
            <a:r>
              <a:rPr lang="en-GB" sz="1400" baseline="0" dirty="0"/>
              <a:t>e of how much of their personal data is collected and used? Should more be done to limit this?</a:t>
            </a:r>
          </a:p>
        </p:txBody>
      </p:sp>
      <p:sp>
        <p:nvSpPr>
          <p:cNvPr id="4" name="Slide Number Placeholder 3"/>
          <p:cNvSpPr>
            <a:spLocks noGrp="1"/>
          </p:cNvSpPr>
          <p:nvPr>
            <p:ph type="sldNum" sz="quarter" idx="5"/>
          </p:nvPr>
        </p:nvSpPr>
        <p:spPr/>
        <p:txBody>
          <a:bodyPr/>
          <a:lstStyle/>
          <a:p>
            <a:fld id="{C2F12835-E945-734F-925E-26681104583C}" type="slidenum">
              <a:rPr lang="en-US" smtClean="0"/>
              <a:t>16</a:t>
            </a:fld>
            <a:endParaRPr lang="en-US"/>
          </a:p>
        </p:txBody>
      </p:sp>
    </p:spTree>
    <p:extLst>
      <p:ext uri="{BB962C8B-B14F-4D97-AF65-F5344CB8AC3E}">
        <p14:creationId xmlns:p14="http://schemas.microsoft.com/office/powerpoint/2010/main" val="2557987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2400"/>
              <a:buFont typeface="Arial"/>
              <a:buNone/>
            </a:pPr>
            <a:r>
              <a:rPr lang="en-GB" sz="1400" b="1" u="sng" dirty="0">
                <a:solidFill>
                  <a:schemeClr val="dk1"/>
                </a:solidFill>
                <a:latin typeface="+mn-lt"/>
                <a:ea typeface="Calibri"/>
                <a:cs typeface="Calibri"/>
                <a:sym typeface="Calibri"/>
              </a:rPr>
              <a:t>Activity 2 – Protecting your personal data (10 minutes)</a:t>
            </a:r>
            <a:endParaRPr lang="en-GB" sz="1400" dirty="0"/>
          </a:p>
          <a:p>
            <a:pPr marL="285750" lvl="0" indent="-285750" algn="l" rtl="0">
              <a:spcBef>
                <a:spcPts val="0"/>
              </a:spcBef>
              <a:spcAft>
                <a:spcPts val="0"/>
              </a:spcAft>
              <a:buClr>
                <a:schemeClr val="dk1"/>
              </a:buClr>
              <a:buSzPts val="2400"/>
              <a:buFont typeface="Arial"/>
              <a:buChar char="•"/>
            </a:pPr>
            <a:r>
              <a:rPr lang="en-GB" sz="1400" b="0" u="none" dirty="0">
                <a:solidFill>
                  <a:schemeClr val="dk1"/>
                </a:solidFill>
                <a:latin typeface="+mn-lt"/>
                <a:ea typeface="Calibri"/>
                <a:cs typeface="Calibri"/>
                <a:sym typeface="Calibri"/>
              </a:rPr>
              <a:t>Give students a copy of the</a:t>
            </a:r>
            <a:r>
              <a:rPr lang="en-GB" sz="1400" b="1" u="none" dirty="0">
                <a:solidFill>
                  <a:schemeClr val="dk1"/>
                </a:solidFill>
              </a:rPr>
              <a:t> Protecting your personal data worksheet</a:t>
            </a:r>
            <a:r>
              <a:rPr lang="en-GB" sz="1400" b="1" u="none" baseline="0" dirty="0">
                <a:solidFill>
                  <a:schemeClr val="dk1"/>
                </a:solidFill>
              </a:rPr>
              <a:t> </a:t>
            </a:r>
            <a:r>
              <a:rPr lang="en-GB" sz="1400" b="0" u="none" baseline="0" dirty="0">
                <a:solidFill>
                  <a:schemeClr val="dk1"/>
                </a:solidFill>
              </a:rPr>
              <a:t>and introduce Jaiden, another </a:t>
            </a:r>
            <a:r>
              <a:rPr lang="en-GB" sz="1400" b="0" u="none" baseline="0" dirty="0" err="1">
                <a:solidFill>
                  <a:schemeClr val="dk1"/>
                </a:solidFill>
              </a:rPr>
              <a:t>Pix</a:t>
            </a:r>
            <a:r>
              <a:rPr lang="en-GB" sz="1400" b="0" u="none" baseline="0" dirty="0">
                <a:solidFill>
                  <a:schemeClr val="dk1"/>
                </a:solidFill>
              </a:rPr>
              <a:t> user.</a:t>
            </a:r>
            <a:endParaRPr lang="en-GB" sz="1400" b="1" dirty="0"/>
          </a:p>
          <a:p>
            <a:pPr marL="285750" lvl="0" indent="-285750" algn="l" rtl="0">
              <a:spcBef>
                <a:spcPts val="0"/>
              </a:spcBef>
              <a:spcAft>
                <a:spcPts val="0"/>
              </a:spcAft>
              <a:buClr>
                <a:schemeClr val="dk1"/>
              </a:buClr>
              <a:buSzPts val="2400"/>
              <a:buFont typeface="Arial"/>
              <a:buChar char="•"/>
            </a:pPr>
            <a:r>
              <a:rPr lang="en-GB" sz="1400" dirty="0">
                <a:latin typeface="+mn-lt"/>
                <a:ea typeface="Calibri"/>
                <a:cs typeface="Calibri"/>
                <a:sym typeface="Calibri"/>
              </a:rPr>
              <a:t>Even if you have a private profile, there is always the chance that the platform you are signed up to will get hacked. User details, such as email addresses, bank details, passwords can get stolen and sold. </a:t>
            </a:r>
            <a:endParaRPr lang="en-GB" sz="1400" b="0" dirty="0">
              <a:latin typeface="+mn-lt"/>
              <a:ea typeface="Calibri"/>
              <a:cs typeface="Calibri"/>
              <a:sym typeface="Calibri"/>
            </a:endParaRPr>
          </a:p>
          <a:p>
            <a:pPr marL="285750" lvl="0" indent="-285750" algn="l" rtl="0">
              <a:spcBef>
                <a:spcPts val="0"/>
              </a:spcBef>
              <a:spcAft>
                <a:spcPts val="0"/>
              </a:spcAft>
              <a:buClr>
                <a:schemeClr val="dk1"/>
              </a:buClr>
              <a:buSzPts val="2400"/>
              <a:buFont typeface="Arial"/>
              <a:buChar char="•"/>
            </a:pPr>
            <a:r>
              <a:rPr lang="en-GB" sz="1400" b="1" dirty="0">
                <a:latin typeface="+mn-lt"/>
                <a:ea typeface="Calibri"/>
                <a:cs typeface="Calibri"/>
                <a:sym typeface="Calibri"/>
              </a:rPr>
              <a:t>What details could be stolen from an app if it is hacked?</a:t>
            </a:r>
            <a:r>
              <a:rPr lang="en-GB" sz="1400" dirty="0">
                <a:latin typeface="+mn-lt"/>
                <a:ea typeface="Calibri"/>
                <a:cs typeface="Calibri"/>
                <a:sym typeface="Calibri"/>
              </a:rPr>
              <a:t> Ask students to read through what Jaiden has been posting on </a:t>
            </a:r>
            <a:r>
              <a:rPr lang="en-GB" sz="1400" dirty="0" err="1">
                <a:latin typeface="+mn-lt"/>
                <a:ea typeface="Calibri"/>
                <a:cs typeface="Calibri"/>
                <a:sym typeface="Calibri"/>
              </a:rPr>
              <a:t>Pix</a:t>
            </a:r>
            <a:r>
              <a:rPr lang="en-GB" sz="1400" dirty="0">
                <a:latin typeface="+mn-lt"/>
                <a:ea typeface="Calibri"/>
                <a:cs typeface="Calibri"/>
                <a:sym typeface="Calibri"/>
              </a:rPr>
              <a:t> and decide what details could be stolen from their profile. Discuss students’ thoughts and then display the details on the slide.</a:t>
            </a:r>
          </a:p>
        </p:txBody>
      </p:sp>
      <p:sp>
        <p:nvSpPr>
          <p:cNvPr id="4" name="Slide Number Placeholder 3"/>
          <p:cNvSpPr>
            <a:spLocks noGrp="1"/>
          </p:cNvSpPr>
          <p:nvPr>
            <p:ph type="sldNum" sz="quarter" idx="5"/>
          </p:nvPr>
        </p:nvSpPr>
        <p:spPr/>
        <p:txBody>
          <a:bodyPr/>
          <a:lstStyle/>
          <a:p>
            <a:fld id="{C2F12835-E945-734F-925E-26681104583C}" type="slidenum">
              <a:rPr lang="en-US" smtClean="0"/>
              <a:t>17</a:t>
            </a:fld>
            <a:endParaRPr lang="en-US"/>
          </a:p>
        </p:txBody>
      </p:sp>
    </p:spTree>
    <p:extLst>
      <p:ext uri="{BB962C8B-B14F-4D97-AF65-F5344CB8AC3E}">
        <p14:creationId xmlns:p14="http://schemas.microsoft.com/office/powerpoint/2010/main" val="3567459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2400"/>
              <a:buFont typeface="Arial"/>
              <a:buNone/>
            </a:pPr>
            <a:r>
              <a:rPr lang="en-GB" sz="1400" b="1" u="sng" dirty="0">
                <a:solidFill>
                  <a:schemeClr val="dk1"/>
                </a:solidFill>
                <a:latin typeface="+mn-lt"/>
                <a:ea typeface="Calibri"/>
                <a:cs typeface="Calibri"/>
                <a:sym typeface="Calibri"/>
              </a:rPr>
              <a:t>Activity 2 – Protecting your personal data cont.</a:t>
            </a:r>
            <a:endParaRPr lang="en-GB" sz="1400" dirty="0"/>
          </a:p>
          <a:p>
            <a:pPr marL="285750" lvl="0" indent="-285750" algn="l" rtl="0">
              <a:spcBef>
                <a:spcPts val="0"/>
              </a:spcBef>
              <a:spcAft>
                <a:spcPts val="0"/>
              </a:spcAft>
              <a:buClr>
                <a:schemeClr val="dk1"/>
              </a:buClr>
              <a:buSzPts val="2400"/>
              <a:buFont typeface="Arial"/>
              <a:buChar char="•"/>
            </a:pPr>
            <a:r>
              <a:rPr lang="en-GB" sz="1400" b="0" u="none" dirty="0">
                <a:solidFill>
                  <a:schemeClr val="dk1"/>
                </a:solidFill>
                <a:latin typeface="+mn-lt"/>
                <a:ea typeface="Calibri"/>
                <a:cs typeface="Calibri"/>
                <a:sym typeface="Calibri"/>
              </a:rPr>
              <a:t>Discuss the question on the slide. Once a</a:t>
            </a:r>
            <a:r>
              <a:rPr lang="en-GB" sz="1400" b="0" u="none" baseline="0" dirty="0">
                <a:solidFill>
                  <a:schemeClr val="dk1"/>
                </a:solidFill>
                <a:latin typeface="+mn-lt"/>
                <a:ea typeface="Calibri"/>
                <a:cs typeface="Calibri"/>
                <a:sym typeface="Calibri"/>
              </a:rPr>
              <a:t> hacker has access to Jaiden’s data, how could that data be used?</a:t>
            </a:r>
            <a:endParaRPr lang="en-GB" sz="14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18</a:t>
            </a:fld>
            <a:endParaRPr lang="en-US"/>
          </a:p>
        </p:txBody>
      </p:sp>
    </p:spTree>
    <p:extLst>
      <p:ext uri="{BB962C8B-B14F-4D97-AF65-F5344CB8AC3E}">
        <p14:creationId xmlns:p14="http://schemas.microsoft.com/office/powerpoint/2010/main" val="7495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2400"/>
              <a:buFont typeface="Arial"/>
              <a:buNone/>
            </a:pPr>
            <a:r>
              <a:rPr lang="en-GB" sz="1400" b="1" u="sng" dirty="0">
                <a:solidFill>
                  <a:schemeClr val="dk1"/>
                </a:solidFill>
                <a:latin typeface="+mn-lt"/>
                <a:ea typeface="Calibri"/>
                <a:cs typeface="Calibri"/>
                <a:sym typeface="Calibri"/>
              </a:rPr>
              <a:t>Activity 2 – Protecting your personal data cont.</a:t>
            </a:r>
            <a:endParaRPr lang="en-GB" sz="1400" dirty="0"/>
          </a:p>
          <a:p>
            <a:pPr marL="171450" marR="0" lvl="0" indent="-171450" algn="l" rtl="0">
              <a:lnSpc>
                <a:spcPct val="100000"/>
              </a:lnSpc>
              <a:spcBef>
                <a:spcPts val="0"/>
              </a:spcBef>
              <a:spcAft>
                <a:spcPts val="0"/>
              </a:spcAft>
              <a:buClr>
                <a:schemeClr val="dk1"/>
              </a:buClr>
              <a:buSzPts val="1200"/>
              <a:buFont typeface="Arial"/>
              <a:buChar char="•"/>
            </a:pPr>
            <a:r>
              <a:rPr lang="en-GB" sz="1400" b="0" i="0" u="none" dirty="0">
                <a:solidFill>
                  <a:schemeClr val="dk1"/>
                </a:solidFill>
                <a:latin typeface="+mn-lt"/>
                <a:ea typeface="Calibri"/>
                <a:cs typeface="Calibri"/>
                <a:sym typeface="Calibri"/>
              </a:rPr>
              <a:t>Take the </a:t>
            </a:r>
            <a:r>
              <a:rPr lang="en-GB" sz="1400" dirty="0"/>
              <a:t>students’</a:t>
            </a:r>
            <a:r>
              <a:rPr lang="en-GB" sz="1400" b="0" i="0" u="none" dirty="0">
                <a:solidFill>
                  <a:schemeClr val="dk1"/>
                </a:solidFill>
                <a:latin typeface="+mn-lt"/>
                <a:ea typeface="Calibri"/>
                <a:cs typeface="Calibri"/>
                <a:sym typeface="Calibri"/>
              </a:rPr>
              <a:t> feedback from the question on the previous slide and then read through the points on this slide. </a:t>
            </a:r>
            <a:endParaRPr lang="en-GB" sz="1400" dirty="0"/>
          </a:p>
          <a:p>
            <a:pPr marL="171450" marR="0" lvl="0" indent="-171450" algn="l" rtl="0">
              <a:lnSpc>
                <a:spcPct val="100000"/>
              </a:lnSpc>
              <a:spcBef>
                <a:spcPts val="0"/>
              </a:spcBef>
              <a:spcAft>
                <a:spcPts val="0"/>
              </a:spcAft>
              <a:buClr>
                <a:schemeClr val="dk1"/>
              </a:buClr>
              <a:buSzPts val="1200"/>
              <a:buFont typeface="Arial"/>
              <a:buChar char="•"/>
            </a:pPr>
            <a:r>
              <a:rPr lang="en-GB" sz="1400" b="0" i="0" u="none" dirty="0">
                <a:solidFill>
                  <a:schemeClr val="dk1"/>
                </a:solidFill>
                <a:latin typeface="+mn-lt"/>
                <a:ea typeface="Calibri"/>
                <a:cs typeface="Calibri"/>
                <a:sym typeface="Calibri"/>
              </a:rPr>
              <a:t>Ask students to guess how much a</a:t>
            </a:r>
            <a:r>
              <a:rPr lang="en-GB" sz="1400" dirty="0"/>
              <a:t> </a:t>
            </a:r>
            <a:r>
              <a:rPr lang="en-GB" sz="1400" b="0" i="0" u="none" dirty="0">
                <a:solidFill>
                  <a:schemeClr val="dk1"/>
                </a:solidFill>
                <a:latin typeface="+mn-lt"/>
                <a:ea typeface="Calibri"/>
                <a:cs typeface="Calibri"/>
                <a:sym typeface="Calibri"/>
              </a:rPr>
              <a:t>stolen </a:t>
            </a:r>
            <a:r>
              <a:rPr lang="en-GB" sz="1400" dirty="0"/>
              <a:t>identity</a:t>
            </a:r>
            <a:r>
              <a:rPr lang="en-GB" sz="1400" b="0" i="0" u="none" dirty="0">
                <a:solidFill>
                  <a:schemeClr val="dk1"/>
                </a:solidFill>
                <a:latin typeface="+mn-lt"/>
                <a:ea typeface="Calibri"/>
                <a:cs typeface="Calibri"/>
                <a:sym typeface="Calibri"/>
              </a:rPr>
              <a:t> is sold for on the ‘dark web’. Show them the answer.</a:t>
            </a:r>
            <a:endParaRPr lang="en-GB" sz="1400" dirty="0"/>
          </a:p>
          <a:p>
            <a:pPr marL="171450" marR="0" lvl="0" indent="-171450" algn="l" rtl="0">
              <a:lnSpc>
                <a:spcPct val="100000"/>
              </a:lnSpc>
              <a:spcBef>
                <a:spcPts val="0"/>
              </a:spcBef>
              <a:spcAft>
                <a:spcPts val="0"/>
              </a:spcAft>
              <a:buClr>
                <a:schemeClr val="dk1"/>
              </a:buClr>
              <a:buSzPts val="1200"/>
              <a:buFont typeface="Arial"/>
              <a:buChar char="•"/>
            </a:pPr>
            <a:r>
              <a:rPr lang="en-GB" sz="1400" b="0" i="0" u="none" dirty="0">
                <a:solidFill>
                  <a:schemeClr val="dk1"/>
                </a:solidFill>
                <a:latin typeface="+mn-lt"/>
                <a:ea typeface="Calibri"/>
                <a:cs typeface="Calibri"/>
                <a:sym typeface="Calibri"/>
              </a:rPr>
              <a:t>Ask students to discuss what they think Jaiden should do and record their answers. </a:t>
            </a:r>
            <a:r>
              <a:rPr lang="en-GB" sz="1400" b="0" i="1" u="none" dirty="0">
                <a:solidFill>
                  <a:schemeClr val="dk1"/>
                </a:solidFill>
                <a:latin typeface="+mn-lt"/>
                <a:ea typeface="Calibri"/>
                <a:cs typeface="Calibri"/>
                <a:sym typeface="Calibri"/>
              </a:rPr>
              <a:t>(</a:t>
            </a:r>
            <a:r>
              <a:rPr lang="en-GB" sz="1400" i="1" dirty="0"/>
              <a:t>Answers should include: </a:t>
            </a:r>
            <a:r>
              <a:rPr lang="en-GB" sz="1400" b="0" i="1" u="none" dirty="0">
                <a:solidFill>
                  <a:schemeClr val="dk1"/>
                </a:solidFill>
                <a:latin typeface="+mn-lt"/>
                <a:ea typeface="Calibri"/>
                <a:cs typeface="Calibri"/>
                <a:sym typeface="Calibri"/>
              </a:rPr>
              <a:t>Change their password, block any suspicious followers, change the passwords of any linked accounts, check bank account for possible fraud and report to online platforms.)</a:t>
            </a:r>
          </a:p>
        </p:txBody>
      </p:sp>
      <p:sp>
        <p:nvSpPr>
          <p:cNvPr id="4" name="Slide Number Placeholder 3"/>
          <p:cNvSpPr>
            <a:spLocks noGrp="1"/>
          </p:cNvSpPr>
          <p:nvPr>
            <p:ph type="sldNum" sz="quarter" idx="5"/>
          </p:nvPr>
        </p:nvSpPr>
        <p:spPr/>
        <p:txBody>
          <a:bodyPr/>
          <a:lstStyle/>
          <a:p>
            <a:fld id="{C2F12835-E945-734F-925E-26681104583C}" type="slidenum">
              <a:rPr lang="en-US" smtClean="0"/>
              <a:t>19</a:t>
            </a:fld>
            <a:endParaRPr lang="en-US"/>
          </a:p>
        </p:txBody>
      </p:sp>
    </p:spTree>
    <p:extLst>
      <p:ext uri="{BB962C8B-B14F-4D97-AF65-F5344CB8AC3E}">
        <p14:creationId xmlns:p14="http://schemas.microsoft.com/office/powerpoint/2010/main" val="1008979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800"/>
              <a:buFont typeface="Calibri"/>
              <a:buNone/>
            </a:pPr>
            <a:r>
              <a:rPr lang="en-GB" sz="1600" dirty="0">
                <a:latin typeface="+mn-lt"/>
                <a:ea typeface="Calibri"/>
                <a:cs typeface="Calibri"/>
                <a:sym typeface="Calibri"/>
              </a:rPr>
              <a:t>(Teacher only)</a:t>
            </a:r>
          </a:p>
        </p:txBody>
      </p:sp>
      <p:sp>
        <p:nvSpPr>
          <p:cNvPr id="4" name="Slide Number Placeholder 3"/>
          <p:cNvSpPr>
            <a:spLocks noGrp="1"/>
          </p:cNvSpPr>
          <p:nvPr>
            <p:ph type="sldNum" sz="quarter" idx="5"/>
          </p:nvPr>
        </p:nvSpPr>
        <p:spPr/>
        <p:txBody>
          <a:bodyPr/>
          <a:lstStyle/>
          <a:p>
            <a:fld id="{C2F12835-E945-734F-925E-26681104583C}" type="slidenum">
              <a:rPr lang="en-US" smtClean="0"/>
              <a:t>2</a:t>
            </a:fld>
            <a:endParaRPr lang="en-US"/>
          </a:p>
        </p:txBody>
      </p:sp>
    </p:spTree>
    <p:extLst>
      <p:ext uri="{BB962C8B-B14F-4D97-AF65-F5344CB8AC3E}">
        <p14:creationId xmlns:p14="http://schemas.microsoft.com/office/powerpoint/2010/main" val="3940575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2400"/>
              <a:buFont typeface="Arial"/>
              <a:buNone/>
            </a:pPr>
            <a:r>
              <a:rPr lang="en-GB" sz="1400" b="1" u="sng" dirty="0">
                <a:solidFill>
                  <a:schemeClr val="dk1"/>
                </a:solidFill>
                <a:latin typeface="+mn-lt"/>
                <a:ea typeface="Calibri"/>
                <a:cs typeface="Calibri"/>
                <a:sym typeface="Calibri"/>
              </a:rPr>
              <a:t>Activity 2 – Protecting your personal data cont.</a:t>
            </a:r>
            <a:endParaRPr lang="en-GB" sz="1400" dirty="0"/>
          </a:p>
          <a:p>
            <a:pPr marL="171450" marR="0" lvl="0" indent="-171450" algn="l" rtl="0">
              <a:lnSpc>
                <a:spcPct val="100000"/>
              </a:lnSpc>
              <a:spcBef>
                <a:spcPts val="0"/>
              </a:spcBef>
              <a:spcAft>
                <a:spcPts val="0"/>
              </a:spcAft>
              <a:buClr>
                <a:schemeClr val="dk1"/>
              </a:buClr>
              <a:buSzPts val="1200"/>
              <a:buFont typeface="Arial"/>
              <a:buChar char="•"/>
            </a:pPr>
            <a:r>
              <a:rPr lang="en-GB" sz="1400" b="0" i="0" u="none" dirty="0">
                <a:solidFill>
                  <a:schemeClr val="dk1"/>
                </a:solidFill>
                <a:latin typeface="+mn-lt"/>
                <a:ea typeface="Calibri"/>
                <a:cs typeface="Calibri"/>
                <a:sym typeface="Calibri"/>
              </a:rPr>
              <a:t>Take the </a:t>
            </a:r>
            <a:r>
              <a:rPr lang="en-GB" sz="1400" dirty="0"/>
              <a:t>students’</a:t>
            </a:r>
            <a:r>
              <a:rPr lang="en-GB" sz="1400" b="0" i="0" u="none" dirty="0">
                <a:solidFill>
                  <a:schemeClr val="dk1"/>
                </a:solidFill>
                <a:latin typeface="+mn-lt"/>
                <a:ea typeface="Calibri"/>
                <a:cs typeface="Calibri"/>
                <a:sym typeface="Calibri"/>
              </a:rPr>
              <a:t> feedback from the question on the previous slide and then read through the points on this slide. </a:t>
            </a:r>
            <a:endParaRPr lang="en-GB" sz="1400" dirty="0"/>
          </a:p>
          <a:p>
            <a:pPr marL="171450" marR="0" lvl="0" indent="-171450" algn="l" rtl="0">
              <a:lnSpc>
                <a:spcPct val="100000"/>
              </a:lnSpc>
              <a:spcBef>
                <a:spcPts val="0"/>
              </a:spcBef>
              <a:spcAft>
                <a:spcPts val="0"/>
              </a:spcAft>
              <a:buClr>
                <a:schemeClr val="dk1"/>
              </a:buClr>
              <a:buSzPts val="1200"/>
              <a:buFont typeface="Arial"/>
              <a:buChar char="•"/>
            </a:pPr>
            <a:r>
              <a:rPr lang="en-GB" sz="1400" b="0" i="0" u="none" dirty="0">
                <a:solidFill>
                  <a:schemeClr val="dk1"/>
                </a:solidFill>
                <a:latin typeface="+mn-lt"/>
                <a:ea typeface="Calibri"/>
                <a:cs typeface="Calibri"/>
                <a:sym typeface="Calibri"/>
              </a:rPr>
              <a:t>Ask students to guess how much a</a:t>
            </a:r>
            <a:r>
              <a:rPr lang="en-GB" sz="1400" dirty="0"/>
              <a:t> </a:t>
            </a:r>
            <a:r>
              <a:rPr lang="en-GB" sz="1400" b="0" i="0" u="none" dirty="0">
                <a:solidFill>
                  <a:schemeClr val="dk1"/>
                </a:solidFill>
                <a:latin typeface="+mn-lt"/>
                <a:ea typeface="Calibri"/>
                <a:cs typeface="Calibri"/>
                <a:sym typeface="Calibri"/>
              </a:rPr>
              <a:t>stolen </a:t>
            </a:r>
            <a:r>
              <a:rPr lang="en-GB" sz="1400" dirty="0"/>
              <a:t>identity</a:t>
            </a:r>
            <a:r>
              <a:rPr lang="en-GB" sz="1400" b="0" i="0" u="none" dirty="0">
                <a:solidFill>
                  <a:schemeClr val="dk1"/>
                </a:solidFill>
                <a:latin typeface="+mn-lt"/>
                <a:ea typeface="Calibri"/>
                <a:cs typeface="Calibri"/>
                <a:sym typeface="Calibri"/>
              </a:rPr>
              <a:t> is sold for on the dark web. Show them the answer.</a:t>
            </a:r>
            <a:endParaRPr lang="en-GB" sz="1400" dirty="0"/>
          </a:p>
          <a:p>
            <a:pPr marL="171450" marR="0" lvl="0" indent="-171450" algn="l" rtl="0">
              <a:lnSpc>
                <a:spcPct val="100000"/>
              </a:lnSpc>
              <a:spcBef>
                <a:spcPts val="0"/>
              </a:spcBef>
              <a:spcAft>
                <a:spcPts val="0"/>
              </a:spcAft>
              <a:buClr>
                <a:schemeClr val="dk1"/>
              </a:buClr>
              <a:buSzPts val="1200"/>
              <a:buFont typeface="Arial"/>
              <a:buChar char="•"/>
            </a:pPr>
            <a:r>
              <a:rPr lang="en-GB" sz="1400" b="0" i="0" u="none" dirty="0">
                <a:solidFill>
                  <a:schemeClr val="dk1"/>
                </a:solidFill>
                <a:latin typeface="+mn-lt"/>
                <a:ea typeface="Calibri"/>
                <a:cs typeface="Calibri"/>
                <a:sym typeface="Calibri"/>
              </a:rPr>
              <a:t>Ask students to discuss what they think Jaiden should do and record their answers. (</a:t>
            </a:r>
            <a:r>
              <a:rPr lang="en-GB" sz="1400" dirty="0"/>
              <a:t>Answers should include: </a:t>
            </a:r>
            <a:r>
              <a:rPr lang="en-GB" sz="1400" b="0" i="0" u="none" dirty="0">
                <a:solidFill>
                  <a:schemeClr val="dk1"/>
                </a:solidFill>
                <a:latin typeface="+mn-lt"/>
                <a:ea typeface="Calibri"/>
                <a:cs typeface="Calibri"/>
                <a:sym typeface="Calibri"/>
              </a:rPr>
              <a:t>Change their password, block any suspicious followers, change the passwords of any linked accounts, check bank account for possible fraud and report to online platforms)</a:t>
            </a:r>
          </a:p>
          <a:p>
            <a:endParaRPr lang="en-US" sz="1400" dirty="0"/>
          </a:p>
        </p:txBody>
      </p:sp>
      <p:sp>
        <p:nvSpPr>
          <p:cNvPr id="4" name="Slide Number Placeholder 3"/>
          <p:cNvSpPr>
            <a:spLocks noGrp="1"/>
          </p:cNvSpPr>
          <p:nvPr>
            <p:ph type="sldNum" sz="quarter" idx="5"/>
          </p:nvPr>
        </p:nvSpPr>
        <p:spPr/>
        <p:txBody>
          <a:bodyPr/>
          <a:lstStyle/>
          <a:p>
            <a:fld id="{C2F12835-E945-734F-925E-26681104583C}" type="slidenum">
              <a:rPr lang="en-US" smtClean="0"/>
              <a:t>20</a:t>
            </a:fld>
            <a:endParaRPr lang="en-US"/>
          </a:p>
        </p:txBody>
      </p:sp>
    </p:spTree>
    <p:extLst>
      <p:ext uri="{BB962C8B-B14F-4D97-AF65-F5344CB8AC3E}">
        <p14:creationId xmlns:p14="http://schemas.microsoft.com/office/powerpoint/2010/main" val="4034475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2400"/>
              <a:buFont typeface="Arial"/>
              <a:buNone/>
            </a:pPr>
            <a:r>
              <a:rPr lang="en-GB" sz="1400" b="1" u="sng" dirty="0">
                <a:solidFill>
                  <a:schemeClr val="dk1"/>
                </a:solidFill>
                <a:latin typeface="+mn-lt"/>
                <a:ea typeface="Calibri"/>
                <a:cs typeface="Calibri"/>
                <a:sym typeface="Calibri"/>
              </a:rPr>
              <a:t>Activity 2 – Protecting your personal data cont.</a:t>
            </a:r>
            <a:endParaRPr lang="en-GB" sz="1400" dirty="0"/>
          </a:p>
          <a:p>
            <a:pPr marL="457200" marR="0" lvl="0" indent="-304800" algn="l" rtl="0">
              <a:lnSpc>
                <a:spcPct val="100000"/>
              </a:lnSpc>
              <a:spcBef>
                <a:spcPts val="0"/>
              </a:spcBef>
              <a:spcAft>
                <a:spcPts val="0"/>
              </a:spcAft>
              <a:buClr>
                <a:schemeClr val="dk1"/>
              </a:buClr>
              <a:buSzPts val="1200"/>
              <a:buFont typeface="Calibri"/>
              <a:buChar char="●"/>
            </a:pPr>
            <a:r>
              <a:rPr lang="en-GB" sz="1400" b="0" u="none" dirty="0">
                <a:solidFill>
                  <a:schemeClr val="dk1"/>
                </a:solidFill>
                <a:latin typeface="+mn-lt"/>
                <a:ea typeface="Calibri"/>
                <a:cs typeface="Calibri"/>
                <a:sym typeface="Calibri"/>
              </a:rPr>
              <a:t>Ask students to choose three methods that Jaiden could have used to protect themselves</a:t>
            </a:r>
            <a:r>
              <a:rPr lang="en-GB" sz="1400" dirty="0"/>
              <a:t>. Fo</a:t>
            </a:r>
            <a:r>
              <a:rPr lang="en-GB" sz="1400" b="0" u="none" dirty="0">
                <a:solidFill>
                  <a:schemeClr val="dk1"/>
                </a:solidFill>
                <a:latin typeface="+mn-lt"/>
                <a:ea typeface="Calibri"/>
                <a:cs typeface="Calibri"/>
                <a:sym typeface="Calibri"/>
              </a:rPr>
              <a:t>r each of these ideas, they should decide on the pros</a:t>
            </a:r>
            <a:r>
              <a:rPr lang="en-GB" sz="1400" dirty="0"/>
              <a:t> and</a:t>
            </a:r>
            <a:r>
              <a:rPr lang="en-GB" sz="1400" b="0" u="none" dirty="0">
                <a:solidFill>
                  <a:schemeClr val="dk1"/>
                </a:solidFill>
                <a:latin typeface="+mn-lt"/>
                <a:ea typeface="Calibri"/>
                <a:cs typeface="Calibri"/>
                <a:sym typeface="Calibri"/>
              </a:rPr>
              <a:t> cons,</a:t>
            </a:r>
            <a:r>
              <a:rPr lang="en-GB" sz="1400" dirty="0"/>
              <a:t> then give each idea a</a:t>
            </a:r>
            <a:r>
              <a:rPr lang="en-GB" sz="1400" b="0" u="none" dirty="0">
                <a:solidFill>
                  <a:schemeClr val="dk1"/>
                </a:solidFill>
                <a:latin typeface="+mn-lt"/>
                <a:ea typeface="Calibri"/>
                <a:cs typeface="Calibri"/>
                <a:sym typeface="Calibri"/>
              </a:rPr>
              <a:t> score from </a:t>
            </a:r>
            <a:r>
              <a:rPr lang="en-GB" sz="1400" dirty="0"/>
              <a:t>1 to 10 </a:t>
            </a:r>
            <a:r>
              <a:rPr lang="en-GB" sz="1400" b="0" u="none" dirty="0">
                <a:solidFill>
                  <a:schemeClr val="dk1"/>
                </a:solidFill>
                <a:latin typeface="+mn-lt"/>
                <a:ea typeface="Calibri"/>
                <a:cs typeface="Calibri"/>
                <a:sym typeface="Calibri"/>
              </a:rPr>
              <a:t> for how effective </a:t>
            </a:r>
            <a:r>
              <a:rPr lang="en-GB" sz="1400" dirty="0"/>
              <a:t>they</a:t>
            </a:r>
            <a:r>
              <a:rPr lang="en-GB" sz="1400" b="0" u="none" dirty="0">
                <a:solidFill>
                  <a:schemeClr val="dk1"/>
                </a:solidFill>
                <a:latin typeface="+mn-lt"/>
                <a:ea typeface="Calibri"/>
                <a:cs typeface="Calibri"/>
                <a:sym typeface="Calibri"/>
              </a:rPr>
              <a:t> think it would be. Ask them to explain their answers.</a:t>
            </a:r>
          </a:p>
          <a:p>
            <a:pPr marL="457200" marR="0" lvl="0" indent="-304800" algn="l" rtl="0">
              <a:lnSpc>
                <a:spcPct val="100000"/>
              </a:lnSpc>
              <a:spcBef>
                <a:spcPts val="0"/>
              </a:spcBef>
              <a:spcAft>
                <a:spcPts val="0"/>
              </a:spcAft>
              <a:buClr>
                <a:schemeClr val="dk1"/>
              </a:buClr>
              <a:buSzPts val="1200"/>
              <a:buFont typeface="Calibri"/>
              <a:buChar char="●"/>
            </a:pPr>
            <a:r>
              <a:rPr lang="en-GB" sz="1400" b="0" u="none" dirty="0">
                <a:solidFill>
                  <a:schemeClr val="dk1"/>
                </a:solidFill>
                <a:latin typeface="+mn-lt"/>
                <a:ea typeface="Calibri"/>
                <a:cs typeface="Calibri"/>
                <a:sym typeface="Calibri"/>
              </a:rPr>
              <a:t>Show them the ideas on the board if they are stuck.  </a:t>
            </a:r>
            <a:endParaRPr lang="en-GB" sz="1400" dirty="0"/>
          </a:p>
          <a:p>
            <a:pPr marL="0" marR="0" lvl="0" indent="0" algn="l" rtl="0">
              <a:lnSpc>
                <a:spcPct val="100000"/>
              </a:lnSpc>
              <a:spcBef>
                <a:spcPts val="0"/>
              </a:spcBef>
              <a:spcAft>
                <a:spcPts val="0"/>
              </a:spcAft>
              <a:buClr>
                <a:schemeClr val="dk1"/>
              </a:buClr>
              <a:buSzPts val="2400"/>
              <a:buFont typeface="Arial"/>
              <a:buNone/>
            </a:pPr>
            <a:endParaRPr lang="en-GB" sz="1400" b="1" u="sng" dirty="0">
              <a:solidFill>
                <a:schemeClr val="dk1"/>
              </a:solidFill>
              <a:latin typeface="+mn-lt"/>
              <a:ea typeface="Calibri"/>
              <a:cs typeface="Calibri"/>
              <a:sym typeface="Calibri"/>
            </a:endParaRPr>
          </a:p>
          <a:p>
            <a:endParaRPr lang="en-US" sz="1400" dirty="0"/>
          </a:p>
        </p:txBody>
      </p:sp>
      <p:sp>
        <p:nvSpPr>
          <p:cNvPr id="4" name="Slide Number Placeholder 3"/>
          <p:cNvSpPr>
            <a:spLocks noGrp="1"/>
          </p:cNvSpPr>
          <p:nvPr>
            <p:ph type="sldNum" sz="quarter" idx="5"/>
          </p:nvPr>
        </p:nvSpPr>
        <p:spPr/>
        <p:txBody>
          <a:bodyPr/>
          <a:lstStyle/>
          <a:p>
            <a:fld id="{C2F12835-E945-734F-925E-26681104583C}" type="slidenum">
              <a:rPr lang="en-US" smtClean="0"/>
              <a:t>21</a:t>
            </a:fld>
            <a:endParaRPr lang="en-US"/>
          </a:p>
        </p:txBody>
      </p:sp>
    </p:spTree>
    <p:extLst>
      <p:ext uri="{BB962C8B-B14F-4D97-AF65-F5344CB8AC3E}">
        <p14:creationId xmlns:p14="http://schemas.microsoft.com/office/powerpoint/2010/main" val="2192768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2400"/>
              <a:buFont typeface="Arial"/>
              <a:buNone/>
            </a:pPr>
            <a:r>
              <a:rPr lang="en-GB" sz="1400" b="1" u="sng" dirty="0">
                <a:solidFill>
                  <a:schemeClr val="dk1"/>
                </a:solidFill>
                <a:latin typeface="+mn-lt"/>
                <a:ea typeface="Calibri"/>
                <a:cs typeface="Calibri"/>
                <a:sym typeface="Calibri"/>
              </a:rPr>
              <a:t>Activity 3 – Digital Footprint (10 minutes)</a:t>
            </a:r>
          </a:p>
          <a:p>
            <a:pPr marL="457200" lvl="0" indent="-317500" algn="l" rtl="0">
              <a:lnSpc>
                <a:spcPct val="117999"/>
              </a:lnSpc>
              <a:spcBef>
                <a:spcPts val="0"/>
              </a:spcBef>
              <a:spcAft>
                <a:spcPts val="0"/>
              </a:spcAft>
              <a:buSzPts val="1400"/>
              <a:buFont typeface="Calibri"/>
              <a:buChar char="●"/>
            </a:pPr>
            <a:r>
              <a:rPr lang="en-GB" sz="1400" dirty="0">
                <a:latin typeface="+mn-lt"/>
                <a:ea typeface="Calibri"/>
                <a:cs typeface="Calibri"/>
                <a:sym typeface="Calibri"/>
              </a:rPr>
              <a:t>Discuss the potential consequences of Cara’s actions. As an option, bring up news articles of similar situations to show the real-world examples of this outcome. </a:t>
            </a:r>
            <a:endParaRPr lang="en-GB" sz="1400" dirty="0"/>
          </a:p>
          <a:p>
            <a:pPr marL="0" lvl="0" indent="0" algn="l" rtl="0">
              <a:lnSpc>
                <a:spcPct val="117999"/>
              </a:lnSpc>
              <a:spcBef>
                <a:spcPts val="0"/>
              </a:spcBef>
              <a:spcAft>
                <a:spcPts val="0"/>
              </a:spcAft>
              <a:buClr>
                <a:schemeClr val="dk1"/>
              </a:buClr>
              <a:buSzPts val="1400"/>
              <a:buFont typeface="Calibri"/>
              <a:buNone/>
            </a:pPr>
            <a:endParaRPr lang="en-GB" sz="1400" dirty="0">
              <a:latin typeface="+mn-lt"/>
              <a:ea typeface="Calibri"/>
              <a:cs typeface="Calibri"/>
              <a:sym typeface="Calibri"/>
            </a:endParaRPr>
          </a:p>
          <a:p>
            <a:pPr marL="0" lvl="0" indent="0" algn="l" rtl="0">
              <a:lnSpc>
                <a:spcPct val="117999"/>
              </a:lnSpc>
              <a:spcBef>
                <a:spcPts val="0"/>
              </a:spcBef>
              <a:spcAft>
                <a:spcPts val="0"/>
              </a:spcAft>
              <a:buClr>
                <a:schemeClr val="dk1"/>
              </a:buClr>
              <a:buSzPts val="1400"/>
              <a:buFont typeface="Calibri"/>
              <a:buNone/>
            </a:pPr>
            <a:endParaRPr lang="en-GB" sz="1400" dirty="0">
              <a:latin typeface="+mn-lt"/>
              <a:ea typeface="Calibri"/>
              <a:cs typeface="Calibri"/>
              <a:sym typeface="Calibri"/>
            </a:endParaRPr>
          </a:p>
          <a:p>
            <a:endParaRPr lang="en-US" sz="1400" dirty="0"/>
          </a:p>
        </p:txBody>
      </p:sp>
      <p:sp>
        <p:nvSpPr>
          <p:cNvPr id="4" name="Slide Number Placeholder 3"/>
          <p:cNvSpPr>
            <a:spLocks noGrp="1"/>
          </p:cNvSpPr>
          <p:nvPr>
            <p:ph type="sldNum" sz="quarter" idx="5"/>
          </p:nvPr>
        </p:nvSpPr>
        <p:spPr/>
        <p:txBody>
          <a:bodyPr/>
          <a:lstStyle/>
          <a:p>
            <a:fld id="{C2F12835-E945-734F-925E-26681104583C}" type="slidenum">
              <a:rPr lang="en-US" smtClean="0"/>
              <a:t>22</a:t>
            </a:fld>
            <a:endParaRPr lang="en-US"/>
          </a:p>
        </p:txBody>
      </p:sp>
    </p:spTree>
    <p:extLst>
      <p:ext uri="{BB962C8B-B14F-4D97-AF65-F5344CB8AC3E}">
        <p14:creationId xmlns:p14="http://schemas.microsoft.com/office/powerpoint/2010/main" val="97526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2400"/>
              <a:buFont typeface="Arial"/>
              <a:buNone/>
            </a:pPr>
            <a:r>
              <a:rPr lang="en-GB" sz="1400" b="1" u="sng" dirty="0">
                <a:solidFill>
                  <a:schemeClr val="dk1"/>
                </a:solidFill>
                <a:latin typeface="+mn-lt"/>
                <a:ea typeface="Calibri"/>
                <a:cs typeface="Calibri"/>
                <a:sym typeface="Calibri"/>
              </a:rPr>
              <a:t>Activity 3 – Digital Footprint (10 minutes)</a:t>
            </a:r>
          </a:p>
          <a:p>
            <a:pPr marL="457200" lvl="0" indent="-317500" algn="l" rtl="0">
              <a:lnSpc>
                <a:spcPct val="117999"/>
              </a:lnSpc>
              <a:spcBef>
                <a:spcPts val="0"/>
              </a:spcBef>
              <a:spcAft>
                <a:spcPts val="0"/>
              </a:spcAft>
              <a:buSzPts val="1400"/>
              <a:buFont typeface="Calibri"/>
              <a:buChar char="●"/>
            </a:pPr>
            <a:r>
              <a:rPr lang="en-GB" sz="1400" dirty="0">
                <a:latin typeface="+mn-lt"/>
                <a:ea typeface="Calibri"/>
                <a:cs typeface="Calibri"/>
                <a:sym typeface="Calibri"/>
              </a:rPr>
              <a:t>Discuss the potential consequences of Cara’s actions. As an option, bring up news articles of similar situations to show the real-world examples of this outcome. </a:t>
            </a:r>
            <a:endParaRPr lang="en-GB" sz="1400" dirty="0"/>
          </a:p>
          <a:p>
            <a:pPr marL="0" lvl="0" indent="0" algn="l" rtl="0">
              <a:lnSpc>
                <a:spcPct val="117999"/>
              </a:lnSpc>
              <a:spcBef>
                <a:spcPts val="0"/>
              </a:spcBef>
              <a:spcAft>
                <a:spcPts val="0"/>
              </a:spcAft>
              <a:buClr>
                <a:schemeClr val="dk1"/>
              </a:buClr>
              <a:buSzPts val="1400"/>
              <a:buFont typeface="Calibri"/>
              <a:buNone/>
            </a:pPr>
            <a:endParaRPr lang="en-GB" sz="1400" dirty="0">
              <a:latin typeface="+mn-lt"/>
              <a:ea typeface="Calibri"/>
              <a:cs typeface="Calibri"/>
              <a:sym typeface="Calibri"/>
            </a:endParaRPr>
          </a:p>
          <a:p>
            <a:pPr marL="0" lvl="0" indent="0" algn="l" rtl="0">
              <a:lnSpc>
                <a:spcPct val="117999"/>
              </a:lnSpc>
              <a:spcBef>
                <a:spcPts val="0"/>
              </a:spcBef>
              <a:spcAft>
                <a:spcPts val="0"/>
              </a:spcAft>
              <a:buClr>
                <a:schemeClr val="dk1"/>
              </a:buClr>
              <a:buSzPts val="1400"/>
              <a:buFont typeface="Calibri"/>
              <a:buNone/>
            </a:pPr>
            <a:endParaRPr lang="en-GB" sz="1400" dirty="0">
              <a:latin typeface="+mn-lt"/>
              <a:ea typeface="Calibri"/>
              <a:cs typeface="Calibri"/>
              <a:sym typeface="Calibri"/>
            </a:endParaRPr>
          </a:p>
          <a:p>
            <a:endParaRPr lang="en-US" sz="1400" dirty="0"/>
          </a:p>
        </p:txBody>
      </p:sp>
      <p:sp>
        <p:nvSpPr>
          <p:cNvPr id="4" name="Slide Number Placeholder 3"/>
          <p:cNvSpPr>
            <a:spLocks noGrp="1"/>
          </p:cNvSpPr>
          <p:nvPr>
            <p:ph type="sldNum" sz="quarter" idx="5"/>
          </p:nvPr>
        </p:nvSpPr>
        <p:spPr/>
        <p:txBody>
          <a:bodyPr/>
          <a:lstStyle/>
          <a:p>
            <a:fld id="{C2F12835-E945-734F-925E-26681104583C}" type="slidenum">
              <a:rPr lang="en-US" smtClean="0"/>
              <a:t>23</a:t>
            </a:fld>
            <a:endParaRPr lang="en-US"/>
          </a:p>
        </p:txBody>
      </p:sp>
    </p:spTree>
    <p:extLst>
      <p:ext uri="{BB962C8B-B14F-4D97-AF65-F5344CB8AC3E}">
        <p14:creationId xmlns:p14="http://schemas.microsoft.com/office/powerpoint/2010/main" val="2517054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sz="1400" b="1" u="sng" dirty="0">
                <a:solidFill>
                  <a:schemeClr val="dk1"/>
                </a:solidFill>
                <a:latin typeface="+mn-lt"/>
                <a:ea typeface="Calibri"/>
                <a:cs typeface="Calibri"/>
                <a:sym typeface="Calibri"/>
              </a:rPr>
              <a:t>Activity 3 – Digital footprint </a:t>
            </a:r>
            <a:r>
              <a:rPr lang="en-GB" sz="1400" b="1" u="sng" dirty="0"/>
              <a:t>cont.</a:t>
            </a:r>
            <a:endParaRPr lang="en-GB" sz="1400" dirty="0"/>
          </a:p>
          <a:p>
            <a:pPr marL="457200" marR="0" lvl="0" indent="-304800" algn="l" rtl="0">
              <a:lnSpc>
                <a:spcPct val="100000"/>
              </a:lnSpc>
              <a:spcBef>
                <a:spcPts val="0"/>
              </a:spcBef>
              <a:spcAft>
                <a:spcPts val="0"/>
              </a:spcAft>
              <a:buSzPts val="1200"/>
              <a:buFont typeface="Calibri"/>
              <a:buChar char="●"/>
            </a:pPr>
            <a:r>
              <a:rPr lang="en-GB" sz="1400" dirty="0">
                <a:latin typeface="+mn-lt"/>
                <a:ea typeface="Calibri"/>
                <a:cs typeface="Calibri"/>
                <a:sym typeface="Calibri"/>
              </a:rPr>
              <a:t>Discuss the concept of a ‘digital footprint’;  that our activity online builds a picture or an impression of who we are. Give students the </a:t>
            </a:r>
            <a:r>
              <a:rPr lang="en-GB" sz="1400" b="1" dirty="0">
                <a:latin typeface="+mn-lt"/>
                <a:ea typeface="Calibri"/>
                <a:cs typeface="Calibri"/>
                <a:sym typeface="Calibri"/>
              </a:rPr>
              <a:t>Digital footprints worksheet </a:t>
            </a:r>
            <a:r>
              <a:rPr lang="en-GB" sz="1400" dirty="0">
                <a:latin typeface="+mn-lt"/>
                <a:ea typeface="Calibri"/>
                <a:cs typeface="Calibri"/>
                <a:sym typeface="Calibri"/>
              </a:rPr>
              <a:t>and ask them make a list of things that could be in their digital footprints. </a:t>
            </a:r>
          </a:p>
          <a:p>
            <a:pPr marL="457200" marR="0" lvl="0" indent="-304800" algn="l" rtl="0">
              <a:lnSpc>
                <a:spcPct val="100000"/>
              </a:lnSpc>
              <a:spcBef>
                <a:spcPts val="0"/>
              </a:spcBef>
              <a:spcAft>
                <a:spcPts val="0"/>
              </a:spcAft>
              <a:buSzPts val="1200"/>
              <a:buFont typeface="Calibri"/>
              <a:buChar char="●"/>
            </a:pPr>
            <a:r>
              <a:rPr lang="en-GB" sz="1400" dirty="0">
                <a:latin typeface="+mn-lt"/>
                <a:ea typeface="Calibri"/>
                <a:cs typeface="Calibri"/>
                <a:sym typeface="Calibri"/>
              </a:rPr>
              <a:t>Then ask students to complete the </a:t>
            </a:r>
            <a:r>
              <a:rPr lang="en-GB" sz="1400" dirty="0"/>
              <a:t>following page ‘</a:t>
            </a:r>
            <a:r>
              <a:rPr lang="en-GB" sz="1400" dirty="0">
                <a:latin typeface="+mn-lt"/>
                <a:ea typeface="Calibri"/>
                <a:cs typeface="Calibri"/>
                <a:sym typeface="Calibri"/>
              </a:rPr>
              <a:t>Why do digital footprints matter?’ Encourage them to think about everything they have learnt in the lesson about personal data in their answer and use PEE (Point, Explanation, Example) to extend their writing. </a:t>
            </a:r>
            <a:endParaRPr lang="en-GB" sz="1400" dirty="0"/>
          </a:p>
          <a:p>
            <a:endParaRPr lang="en-US" sz="1400" dirty="0"/>
          </a:p>
        </p:txBody>
      </p:sp>
      <p:sp>
        <p:nvSpPr>
          <p:cNvPr id="4" name="Slide Number Placeholder 3"/>
          <p:cNvSpPr>
            <a:spLocks noGrp="1"/>
          </p:cNvSpPr>
          <p:nvPr>
            <p:ph type="sldNum" sz="quarter" idx="5"/>
          </p:nvPr>
        </p:nvSpPr>
        <p:spPr/>
        <p:txBody>
          <a:bodyPr/>
          <a:lstStyle/>
          <a:p>
            <a:fld id="{C2F12835-E945-734F-925E-26681104583C}" type="slidenum">
              <a:rPr lang="en-US" smtClean="0"/>
              <a:t>24</a:t>
            </a:fld>
            <a:endParaRPr lang="en-US"/>
          </a:p>
        </p:txBody>
      </p:sp>
    </p:spTree>
    <p:extLst>
      <p:ext uri="{BB962C8B-B14F-4D97-AF65-F5344CB8AC3E}">
        <p14:creationId xmlns:p14="http://schemas.microsoft.com/office/powerpoint/2010/main" val="2969749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Calibri"/>
              <a:buNone/>
            </a:pPr>
            <a:r>
              <a:rPr lang="en-GB" sz="1400" b="1" u="sng" dirty="0">
                <a:latin typeface="+mn-lt"/>
                <a:ea typeface="Calibri"/>
                <a:cs typeface="Calibri"/>
                <a:sym typeface="Calibri"/>
              </a:rPr>
              <a:t>Plenary (5 minutes)</a:t>
            </a:r>
            <a:endParaRPr lang="en-GB" sz="1400" dirty="0">
              <a:latin typeface="+mn-lt"/>
              <a:ea typeface="Calibri"/>
              <a:cs typeface="Calibri"/>
              <a:sym typeface="Calibri"/>
            </a:endParaRPr>
          </a:p>
          <a:p>
            <a:pPr marL="457200" lvl="0" indent="-317500" algn="l" rtl="0">
              <a:lnSpc>
                <a:spcPct val="117999"/>
              </a:lnSpc>
              <a:spcBef>
                <a:spcPts val="0"/>
              </a:spcBef>
              <a:spcAft>
                <a:spcPts val="0"/>
              </a:spcAft>
              <a:buClr>
                <a:schemeClr val="dk1"/>
              </a:buClr>
              <a:buSzPts val="1400"/>
              <a:buFont typeface="Calibri"/>
              <a:buChar char="●"/>
            </a:pPr>
            <a:r>
              <a:rPr lang="en-GB" sz="1400" dirty="0">
                <a:latin typeface="+mn-lt"/>
                <a:ea typeface="Calibri"/>
                <a:cs typeface="Calibri"/>
                <a:sym typeface="Calibri"/>
              </a:rPr>
              <a:t>Ask students to consider what three pieces of advice they would give to a 13 year old who is starting to use social media. This can be used as a final assessment and consolidation of learning. </a:t>
            </a:r>
          </a:p>
          <a:p>
            <a:endParaRPr lang="en-US" sz="1400" dirty="0"/>
          </a:p>
        </p:txBody>
      </p:sp>
      <p:sp>
        <p:nvSpPr>
          <p:cNvPr id="4" name="Slide Number Placeholder 3"/>
          <p:cNvSpPr>
            <a:spLocks noGrp="1"/>
          </p:cNvSpPr>
          <p:nvPr>
            <p:ph type="sldNum" sz="quarter" idx="5"/>
          </p:nvPr>
        </p:nvSpPr>
        <p:spPr/>
        <p:txBody>
          <a:bodyPr/>
          <a:lstStyle/>
          <a:p>
            <a:fld id="{C2F12835-E945-734F-925E-26681104583C}" type="slidenum">
              <a:rPr lang="en-US" smtClean="0"/>
              <a:t>25</a:t>
            </a:fld>
            <a:endParaRPr lang="en-US"/>
          </a:p>
        </p:txBody>
      </p:sp>
    </p:spTree>
    <p:extLst>
      <p:ext uri="{BB962C8B-B14F-4D97-AF65-F5344CB8AC3E}">
        <p14:creationId xmlns:p14="http://schemas.microsoft.com/office/powerpoint/2010/main" val="1550134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26</a:t>
            </a:fld>
            <a:endParaRPr lang="en-US"/>
          </a:p>
        </p:txBody>
      </p:sp>
    </p:spTree>
    <p:extLst>
      <p:ext uri="{BB962C8B-B14F-4D97-AF65-F5344CB8AC3E}">
        <p14:creationId xmlns:p14="http://schemas.microsoft.com/office/powerpoint/2010/main" val="2870054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Learning Objectives (1 min)</a:t>
            </a:r>
          </a:p>
          <a:p>
            <a:pPr marL="285750" marR="0" lvl="0" indent="-285750" algn="l" defTabSz="1219261" rtl="0" eaLnBrk="1" fontAlgn="auto" latinLnBrk="0" hangingPunct="1">
              <a:lnSpc>
                <a:spcPct val="117999"/>
              </a:lnSpc>
              <a:spcBef>
                <a:spcPts val="0"/>
              </a:spcBef>
              <a:spcAft>
                <a:spcPts val="0"/>
              </a:spcAft>
              <a:buClr>
                <a:schemeClr val="dk1"/>
              </a:buClr>
              <a:buSzPts val="1300"/>
              <a:buFont typeface="Arial" panose="020B0604020202020204" pitchFamily="34" charset="0"/>
              <a:buChar char="•"/>
              <a:tabLst/>
              <a:defRPr/>
            </a:pPr>
            <a:r>
              <a:rPr lang="en-GB" sz="1600" dirty="0">
                <a:latin typeface="+mn-lt"/>
                <a:ea typeface="Calibri"/>
                <a:cs typeface="Calibri"/>
                <a:sym typeface="Calibri"/>
              </a:rPr>
              <a:t>This lesson aims to </a:t>
            </a:r>
            <a:r>
              <a:rPr lang="en-GB" sz="1600" dirty="0">
                <a:solidFill>
                  <a:schemeClr val="dk1"/>
                </a:solidFill>
                <a:latin typeface="Calibri" panose="020F0502020204030204" pitchFamily="34" charset="0"/>
                <a:ea typeface="Calibri"/>
                <a:cs typeface="Calibri" panose="020F0502020204030204" pitchFamily="34" charset="0"/>
                <a:sym typeface="Calibri"/>
              </a:rPr>
              <a:t>aims to make students aware of how person data is collected and used on social media, how to keep data private, and what</a:t>
            </a:r>
            <a:r>
              <a:rPr lang="en-GB" sz="1600" baseline="0" dirty="0">
                <a:solidFill>
                  <a:schemeClr val="dk1"/>
                </a:solidFill>
                <a:latin typeface="Calibri" panose="020F0502020204030204" pitchFamily="34" charset="0"/>
                <a:ea typeface="Calibri"/>
                <a:cs typeface="Calibri" panose="020F0502020204030204" pitchFamily="34" charset="0"/>
                <a:sym typeface="Calibri"/>
              </a:rPr>
              <a:t> a digital footprint is and why it matters.</a:t>
            </a: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3</a:t>
            </a:fld>
            <a:endParaRPr lang="en-US"/>
          </a:p>
        </p:txBody>
      </p:sp>
    </p:spTree>
    <p:extLst>
      <p:ext uri="{BB962C8B-B14F-4D97-AF65-F5344CB8AC3E}">
        <p14:creationId xmlns:p14="http://schemas.microsoft.com/office/powerpoint/2010/main" val="2583852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Calibri"/>
              <a:buNone/>
            </a:pPr>
            <a:r>
              <a:rPr lang="en-GB" sz="1600" b="1" u="sng" dirty="0">
                <a:latin typeface="+mn-lt"/>
                <a:ea typeface="Calibri"/>
                <a:cs typeface="Calibri"/>
                <a:sym typeface="Calibri"/>
              </a:rPr>
              <a:t>Starter (5 minutes)</a:t>
            </a:r>
          </a:p>
          <a:p>
            <a:pPr marL="457200" lvl="0" indent="-3175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Ice breaker exercise to start students thinking about the topic of social media and data privacy. </a:t>
            </a:r>
          </a:p>
          <a:p>
            <a:pPr marL="457200" lvl="0" indent="-3175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Put students’ answers on the board, and see who got the closest when the answer is revealed.</a:t>
            </a:r>
          </a:p>
        </p:txBody>
      </p:sp>
      <p:sp>
        <p:nvSpPr>
          <p:cNvPr id="4" name="Slide Number Placeholder 3"/>
          <p:cNvSpPr>
            <a:spLocks noGrp="1"/>
          </p:cNvSpPr>
          <p:nvPr>
            <p:ph type="sldNum" sz="quarter" idx="5"/>
          </p:nvPr>
        </p:nvSpPr>
        <p:spPr/>
        <p:txBody>
          <a:bodyPr/>
          <a:lstStyle/>
          <a:p>
            <a:fld id="{C2F12835-E945-734F-925E-26681104583C}" type="slidenum">
              <a:rPr lang="en-US" smtClean="0"/>
              <a:t>4</a:t>
            </a:fld>
            <a:endParaRPr lang="en-US"/>
          </a:p>
        </p:txBody>
      </p:sp>
    </p:spTree>
    <p:extLst>
      <p:ext uri="{BB962C8B-B14F-4D97-AF65-F5344CB8AC3E}">
        <p14:creationId xmlns:p14="http://schemas.microsoft.com/office/powerpoint/2010/main" val="4073643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400"/>
              <a:buFont typeface="Arial"/>
              <a:buNone/>
            </a:pPr>
            <a:r>
              <a:rPr lang="en-GB" sz="1600" b="1" u="sng" dirty="0">
                <a:solidFill>
                  <a:schemeClr val="dk1"/>
                </a:solidFill>
                <a:latin typeface="+mn-lt"/>
                <a:ea typeface="Calibri"/>
                <a:cs typeface="Calibri"/>
                <a:sym typeface="Calibri"/>
              </a:rPr>
              <a:t>Starter cont. (5 mins)</a:t>
            </a:r>
          </a:p>
          <a:p>
            <a:pPr marL="457200" lvl="0" indent="-317500" algn="l" rtl="0">
              <a:spcBef>
                <a:spcPts val="0"/>
              </a:spcBef>
              <a:spcAft>
                <a:spcPts val="0"/>
              </a:spcAft>
              <a:buClr>
                <a:schemeClr val="dk1"/>
              </a:buClr>
              <a:buSzPts val="1400"/>
              <a:buFont typeface="Calibri"/>
              <a:buChar char="●"/>
            </a:pPr>
            <a:r>
              <a:rPr lang="en-GB" sz="1600" dirty="0">
                <a:solidFill>
                  <a:schemeClr val="dk1"/>
                </a:solidFill>
                <a:latin typeface="+mn-lt"/>
                <a:ea typeface="Calibri"/>
                <a:cs typeface="Calibri"/>
                <a:sym typeface="Calibri"/>
              </a:rPr>
              <a:t>Ask students to vote as a class on the right answer. Discuss why they think this might be.</a:t>
            </a:r>
          </a:p>
        </p:txBody>
      </p:sp>
      <p:sp>
        <p:nvSpPr>
          <p:cNvPr id="4" name="Slide Number Placeholder 3"/>
          <p:cNvSpPr>
            <a:spLocks noGrp="1"/>
          </p:cNvSpPr>
          <p:nvPr>
            <p:ph type="sldNum" sz="quarter" idx="5"/>
          </p:nvPr>
        </p:nvSpPr>
        <p:spPr/>
        <p:txBody>
          <a:bodyPr/>
          <a:lstStyle/>
          <a:p>
            <a:fld id="{C2F12835-E945-734F-925E-26681104583C}" type="slidenum">
              <a:rPr lang="en-US" smtClean="0"/>
              <a:t>5</a:t>
            </a:fld>
            <a:endParaRPr lang="en-US"/>
          </a:p>
        </p:txBody>
      </p:sp>
    </p:spTree>
    <p:extLst>
      <p:ext uri="{BB962C8B-B14F-4D97-AF65-F5344CB8AC3E}">
        <p14:creationId xmlns:p14="http://schemas.microsoft.com/office/powerpoint/2010/main" val="968586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Calibri"/>
              <a:buNone/>
            </a:pPr>
            <a:r>
              <a:rPr lang="en-GB" sz="1600" b="1" u="sng" dirty="0">
                <a:latin typeface="+mn-lt"/>
                <a:ea typeface="Calibri"/>
                <a:cs typeface="Calibri"/>
                <a:sym typeface="Calibri"/>
              </a:rPr>
              <a:t>Starter cont. (5 mins)</a:t>
            </a:r>
          </a:p>
          <a:p>
            <a:pPr marL="457200" lvl="0" indent="-3175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Recap the definition of personal data from the lesson on </a:t>
            </a:r>
            <a:r>
              <a:rPr lang="en-GB" sz="1600" b="1" dirty="0">
                <a:latin typeface="+mn-lt"/>
                <a:ea typeface="Calibri"/>
                <a:cs typeface="Calibri"/>
                <a:sym typeface="Calibri"/>
              </a:rPr>
              <a:t>Personal Data - What’s it all about?</a:t>
            </a:r>
            <a:r>
              <a:rPr lang="en-GB" sz="1600" dirty="0">
                <a:latin typeface="+mn-lt"/>
                <a:ea typeface="Calibri"/>
                <a:cs typeface="Calibri"/>
                <a:sym typeface="Calibri"/>
              </a:rPr>
              <a:t> Or, if the class hasn’t been taught that lesson, introduce personal data as any information that can identify us or our behaviours. </a:t>
            </a:r>
          </a:p>
          <a:p>
            <a:pPr marL="457200" lvl="0" indent="-3175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Ask students for their opinions on how important they think data privacy is to young people. How much do young people think about the details they are giving away - either to the platform itself, or to other users?</a:t>
            </a:r>
          </a:p>
        </p:txBody>
      </p:sp>
      <p:sp>
        <p:nvSpPr>
          <p:cNvPr id="4" name="Slide Number Placeholder 3"/>
          <p:cNvSpPr>
            <a:spLocks noGrp="1"/>
          </p:cNvSpPr>
          <p:nvPr>
            <p:ph type="sldNum" sz="quarter" idx="5"/>
          </p:nvPr>
        </p:nvSpPr>
        <p:spPr/>
        <p:txBody>
          <a:bodyPr/>
          <a:lstStyle/>
          <a:p>
            <a:fld id="{C2F12835-E945-734F-925E-26681104583C}" type="slidenum">
              <a:rPr lang="en-US" smtClean="0"/>
              <a:t>6</a:t>
            </a:fld>
            <a:endParaRPr lang="en-US"/>
          </a:p>
        </p:txBody>
      </p:sp>
    </p:spTree>
    <p:extLst>
      <p:ext uri="{BB962C8B-B14F-4D97-AF65-F5344CB8AC3E}">
        <p14:creationId xmlns:p14="http://schemas.microsoft.com/office/powerpoint/2010/main" val="366384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Calibri"/>
              <a:buNone/>
            </a:pPr>
            <a:r>
              <a:rPr lang="en-GB" sz="1600" b="1" u="sng" dirty="0">
                <a:latin typeface="+mn-lt"/>
                <a:ea typeface="Calibri"/>
                <a:cs typeface="Calibri"/>
                <a:sym typeface="Calibri"/>
              </a:rPr>
              <a:t>Starter cont. (5 mins)</a:t>
            </a:r>
          </a:p>
          <a:p>
            <a:pPr marL="457200" lvl="0" indent="-3175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Show students the information. Are they surprised at how much information is needed to steal someone’s identity?</a:t>
            </a:r>
          </a:p>
        </p:txBody>
      </p:sp>
      <p:sp>
        <p:nvSpPr>
          <p:cNvPr id="4" name="Slide Number Placeholder 3"/>
          <p:cNvSpPr>
            <a:spLocks noGrp="1"/>
          </p:cNvSpPr>
          <p:nvPr>
            <p:ph type="sldNum" sz="quarter" idx="5"/>
          </p:nvPr>
        </p:nvSpPr>
        <p:spPr/>
        <p:txBody>
          <a:bodyPr/>
          <a:lstStyle/>
          <a:p>
            <a:fld id="{C2F12835-E945-734F-925E-26681104583C}" type="slidenum">
              <a:rPr lang="en-US" smtClean="0"/>
              <a:t>7</a:t>
            </a:fld>
            <a:endParaRPr lang="en-US"/>
          </a:p>
        </p:txBody>
      </p:sp>
    </p:spTree>
    <p:extLst>
      <p:ext uri="{BB962C8B-B14F-4D97-AF65-F5344CB8AC3E}">
        <p14:creationId xmlns:p14="http://schemas.microsoft.com/office/powerpoint/2010/main" val="721645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2400"/>
              <a:buFont typeface="Arial"/>
              <a:buNone/>
            </a:pPr>
            <a:r>
              <a:rPr lang="en-GB" sz="1400" b="1" u="sng" dirty="0">
                <a:latin typeface="+mn-lt"/>
                <a:ea typeface="Calibri"/>
                <a:cs typeface="Calibri"/>
                <a:sym typeface="Calibri"/>
              </a:rPr>
              <a:t>Activity 1 – Discussion and decisions (20 minutes)</a:t>
            </a:r>
            <a:endParaRPr lang="en-GB" sz="1400" dirty="0"/>
          </a:p>
          <a:p>
            <a:pPr marL="457200" marR="0" lvl="0" indent="-317500" algn="l" rtl="0">
              <a:lnSpc>
                <a:spcPct val="117999"/>
              </a:lnSpc>
              <a:spcBef>
                <a:spcPts val="0"/>
              </a:spcBef>
              <a:spcAft>
                <a:spcPts val="0"/>
              </a:spcAft>
              <a:buSzPts val="1400"/>
              <a:buFont typeface="Calibri"/>
              <a:buChar char="●"/>
            </a:pPr>
            <a:r>
              <a:rPr lang="en-GB" sz="1400" b="0" u="none" dirty="0">
                <a:latin typeface="+mn-lt"/>
                <a:ea typeface="Calibri"/>
                <a:cs typeface="Calibri"/>
                <a:sym typeface="Calibri"/>
              </a:rPr>
              <a:t>Give out the </a:t>
            </a:r>
            <a:r>
              <a:rPr lang="en-GB" sz="1400" b="1" u="none" dirty="0">
                <a:solidFill>
                  <a:schemeClr val="dk1"/>
                </a:solidFill>
                <a:latin typeface="+mn-lt"/>
                <a:ea typeface="Calibri"/>
                <a:cs typeface="Calibri"/>
                <a:sym typeface="Calibri"/>
              </a:rPr>
              <a:t>Social media decisions worksheet </a:t>
            </a:r>
            <a:r>
              <a:rPr lang="en-GB" sz="1400" b="0" u="none" dirty="0">
                <a:solidFill>
                  <a:schemeClr val="dk1"/>
                </a:solidFill>
                <a:latin typeface="+mn-lt"/>
                <a:ea typeface="Calibri"/>
                <a:cs typeface="Calibri"/>
                <a:sym typeface="Calibri"/>
              </a:rPr>
              <a:t>to each student.</a:t>
            </a:r>
            <a:endParaRPr lang="en-GB" sz="1400" dirty="0"/>
          </a:p>
          <a:p>
            <a:pPr marL="457200" lvl="0" indent="-317500" algn="l" rtl="0">
              <a:lnSpc>
                <a:spcPct val="117999"/>
              </a:lnSpc>
              <a:spcBef>
                <a:spcPts val="0"/>
              </a:spcBef>
              <a:spcAft>
                <a:spcPts val="0"/>
              </a:spcAft>
              <a:buSzPts val="1400"/>
              <a:buFont typeface="Calibri"/>
              <a:buChar char="●"/>
            </a:pPr>
            <a:r>
              <a:rPr lang="en-GB" sz="1400" b="0" u="none" dirty="0">
                <a:latin typeface="+mn-lt"/>
                <a:ea typeface="Calibri"/>
                <a:cs typeface="Calibri"/>
                <a:sym typeface="Calibri"/>
              </a:rPr>
              <a:t>As a class, read through the different decisions on the next six slides.</a:t>
            </a:r>
            <a:endParaRPr lang="en-GB" sz="1400" dirty="0"/>
          </a:p>
          <a:p>
            <a:pPr marL="457200" lvl="0" indent="-317500" algn="l" rtl="0">
              <a:lnSpc>
                <a:spcPct val="117999"/>
              </a:lnSpc>
              <a:spcBef>
                <a:spcPts val="0"/>
              </a:spcBef>
              <a:spcAft>
                <a:spcPts val="0"/>
              </a:spcAft>
              <a:buSzPts val="1400"/>
              <a:buFont typeface="Calibri"/>
              <a:buChar char="●"/>
            </a:pPr>
            <a:r>
              <a:rPr lang="en-GB" sz="1400" b="0" u="none" dirty="0">
                <a:latin typeface="+mn-lt"/>
                <a:ea typeface="Calibri"/>
                <a:cs typeface="Calibri"/>
                <a:sym typeface="Calibri"/>
              </a:rPr>
              <a:t>At each question stage, ask the class to discuss the pros/cons/thoughts and add these notes to each question. Then take feedback as a class and share the information in the teachers notes. </a:t>
            </a:r>
            <a:endParaRPr lang="en-GB" sz="1400" dirty="0"/>
          </a:p>
          <a:p>
            <a:pPr marL="457200" lvl="0" indent="-317500" algn="l" rtl="0">
              <a:lnSpc>
                <a:spcPct val="117999"/>
              </a:lnSpc>
              <a:spcBef>
                <a:spcPts val="0"/>
              </a:spcBef>
              <a:spcAft>
                <a:spcPts val="0"/>
              </a:spcAft>
              <a:buSzPts val="1400"/>
              <a:buFont typeface="Calibri"/>
              <a:buChar char="●"/>
            </a:pPr>
            <a:r>
              <a:rPr lang="en-GB" sz="1400" b="0" u="none" dirty="0">
                <a:latin typeface="+mn-lt"/>
                <a:ea typeface="Calibri"/>
                <a:cs typeface="Calibri"/>
                <a:sym typeface="Calibri"/>
              </a:rPr>
              <a:t>Once the class has discussed, ask students to decide what they think Bilal should do and why. They can put a tick or cross in the box following the decision and explain their thinking.</a:t>
            </a:r>
            <a:endParaRPr lang="en-GB" sz="1400" dirty="0"/>
          </a:p>
        </p:txBody>
      </p:sp>
      <p:sp>
        <p:nvSpPr>
          <p:cNvPr id="4" name="Slide Number Placeholder 3"/>
          <p:cNvSpPr>
            <a:spLocks noGrp="1"/>
          </p:cNvSpPr>
          <p:nvPr>
            <p:ph type="sldNum" sz="quarter" idx="5"/>
          </p:nvPr>
        </p:nvSpPr>
        <p:spPr/>
        <p:txBody>
          <a:bodyPr/>
          <a:lstStyle/>
          <a:p>
            <a:fld id="{C2F12835-E945-734F-925E-26681104583C}" type="slidenum">
              <a:rPr lang="en-US" smtClean="0"/>
              <a:t>8</a:t>
            </a:fld>
            <a:endParaRPr lang="en-US"/>
          </a:p>
        </p:txBody>
      </p:sp>
    </p:spTree>
    <p:extLst>
      <p:ext uri="{BB962C8B-B14F-4D97-AF65-F5344CB8AC3E}">
        <p14:creationId xmlns:p14="http://schemas.microsoft.com/office/powerpoint/2010/main" val="516592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Activity 1 – Discussion and decisions cont.</a:t>
            </a:r>
          </a:p>
          <a:p>
            <a:r>
              <a:rPr lang="en-US" sz="1400" b="1" dirty="0"/>
              <a:t>Q. Should Bilal create a new account or link it to an existing social media account?</a:t>
            </a:r>
          </a:p>
          <a:p>
            <a:pPr marL="285750" indent="-285750">
              <a:buFont typeface="Arial" panose="020B0604020202020204" pitchFamily="34" charset="0"/>
              <a:buChar char="•"/>
            </a:pPr>
            <a:r>
              <a:rPr lang="en-US" sz="1400" b="1" dirty="0"/>
              <a:t>Linking to social media account </a:t>
            </a:r>
            <a:r>
              <a:rPr lang="en-US" sz="1400" dirty="0"/>
              <a:t>is more time efficient. Bilal won’t have to set up an account from scratch but the app will learn a lot about him very quickly through data sharing from his already existing profile. Bilal might get targeted adverts more quickly and ultimately more data will be shared. </a:t>
            </a:r>
          </a:p>
          <a:p>
            <a:pPr marL="285750" indent="-285750">
              <a:buFont typeface="Arial" panose="020B0604020202020204" pitchFamily="34" charset="0"/>
              <a:buChar char="•"/>
            </a:pPr>
            <a:r>
              <a:rPr lang="en-US" sz="1400" b="1" dirty="0"/>
              <a:t>Creating a new account </a:t>
            </a:r>
            <a:r>
              <a:rPr lang="en-US" sz="1400" dirty="0"/>
              <a:t>will still require Bilal to share his personal data but this will be done more directly. The app won’t know what is in his other social media accounts.</a:t>
            </a:r>
          </a:p>
        </p:txBody>
      </p:sp>
      <p:sp>
        <p:nvSpPr>
          <p:cNvPr id="4" name="Slide Number Placeholder 3"/>
          <p:cNvSpPr>
            <a:spLocks noGrp="1"/>
          </p:cNvSpPr>
          <p:nvPr>
            <p:ph type="sldNum" sz="quarter" idx="5"/>
          </p:nvPr>
        </p:nvSpPr>
        <p:spPr/>
        <p:txBody>
          <a:bodyPr/>
          <a:lstStyle/>
          <a:p>
            <a:fld id="{C2F12835-E945-734F-925E-26681104583C}" type="slidenum">
              <a:rPr lang="en-US" smtClean="0"/>
              <a:t>9</a:t>
            </a:fld>
            <a:endParaRPr lang="en-US"/>
          </a:p>
        </p:txBody>
      </p:sp>
    </p:spTree>
    <p:extLst>
      <p:ext uri="{BB962C8B-B14F-4D97-AF65-F5344CB8AC3E}">
        <p14:creationId xmlns:p14="http://schemas.microsoft.com/office/powerpoint/2010/main" val="4190940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6E24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AD574D-EE07-EB45-BFA1-912FCC465069}"/>
              </a:ext>
            </a:extLst>
          </p:cNvPr>
          <p:cNvSpPr/>
          <p:nvPr userDrawn="1"/>
        </p:nvSpPr>
        <p:spPr>
          <a:xfrm>
            <a:off x="0" y="2405743"/>
            <a:ext cx="16257588" cy="673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156978FE-72A6-FE49-AA15-55872198B2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655682" y="531010"/>
            <a:ext cx="1671540" cy="747329"/>
          </a:xfrm>
          <a:prstGeom prst="rect">
            <a:avLst/>
          </a:prstGeom>
        </p:spPr>
      </p:pic>
      <p:cxnSp>
        <p:nvCxnSpPr>
          <p:cNvPr id="7" name="Straight Connector 6">
            <a:extLst>
              <a:ext uri="{FF2B5EF4-FFF2-40B4-BE49-F238E27FC236}">
                <a16:creationId xmlns:a16="http://schemas.microsoft.com/office/drawing/2014/main" id="{CB119E57-C1EF-6046-B3DE-DA29E8052C6C}"/>
              </a:ext>
            </a:extLst>
          </p:cNvPr>
          <p:cNvCxnSpPr>
            <a:cxnSpLocks/>
          </p:cNvCxnSpPr>
          <p:nvPr userDrawn="1"/>
        </p:nvCxnSpPr>
        <p:spPr>
          <a:xfrm>
            <a:off x="949352" y="8587318"/>
            <a:ext cx="14358885"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7130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E2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513" y="577851"/>
            <a:ext cx="10176825" cy="1528233"/>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p:cNvSpPr>
            <a:spLocks noGrp="1"/>
          </p:cNvSpPr>
          <p:nvPr>
            <p:ph type="body" idx="1"/>
          </p:nvPr>
        </p:nvSpPr>
        <p:spPr>
          <a:xfrm>
            <a:off x="906513" y="2764365"/>
            <a:ext cx="14022170" cy="499110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906513" y="8100485"/>
            <a:ext cx="5486936" cy="486833"/>
          </a:xfrm>
          <a:prstGeom prst="rect">
            <a:avLst/>
          </a:prstGeom>
        </p:spPr>
        <p:txBody>
          <a:bodyPr vert="horz" lIns="91440" tIns="45720" rIns="91440" bIns="45720" rtlCol="0" anchor="ctr"/>
          <a:lstStyle>
            <a:lvl1pPr algn="ct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a:r>
              <a:rPr lang="en-US" dirty="0"/>
              <a:t>Project</a:t>
            </a:r>
            <a:endParaRPr lang="en-US" sz="1300" dirty="0"/>
          </a:p>
        </p:txBody>
      </p:sp>
      <p:sp>
        <p:nvSpPr>
          <p:cNvPr id="6" name="Slide Number Placeholder 5"/>
          <p:cNvSpPr>
            <a:spLocks noGrp="1"/>
          </p:cNvSpPr>
          <p:nvPr>
            <p:ph type="sldNum" sz="quarter" idx="4"/>
          </p:nvPr>
        </p:nvSpPr>
        <p:spPr>
          <a:xfrm>
            <a:off x="11733432" y="8100485"/>
            <a:ext cx="3657957" cy="486833"/>
          </a:xfrm>
          <a:prstGeom prst="rect">
            <a:avLst/>
          </a:prstGeom>
        </p:spPr>
        <p:txBody>
          <a:bodyPr vert="horz" lIns="91440" tIns="45720" rIns="91440" bIns="45720" rtlCol="0" anchor="ctr"/>
          <a:lstStyle>
            <a:lvl1pPr algn="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Page </a:t>
            </a:r>
            <a:fld id="{432B18D9-5593-6942-891F-B8C99E4675E7}" type="slidenum">
              <a:rPr lang="en-US" smtClean="0"/>
              <a:pPr/>
              <a:t>‹#›</a:t>
            </a:fld>
            <a:endParaRPr lang="en-US" sz="1300" dirty="0"/>
          </a:p>
        </p:txBody>
      </p:sp>
    </p:spTree>
    <p:extLst>
      <p:ext uri="{BB962C8B-B14F-4D97-AF65-F5344CB8AC3E}">
        <p14:creationId xmlns:p14="http://schemas.microsoft.com/office/powerpoint/2010/main" val="1851691708"/>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p:titleStyle>
    <p:body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ducation.gov.scot/media/bbdnivup/essafeguardingandchildprotectionpolicyaug20.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3.sv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sv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sv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7.sv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9.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4AE1-015C-2444-BB1D-39A1298ED0FB}"/>
              </a:ext>
            </a:extLst>
          </p:cNvPr>
          <p:cNvSpPr txBox="1">
            <a:spLocks/>
          </p:cNvSpPr>
          <p:nvPr/>
        </p:nvSpPr>
        <p:spPr>
          <a:xfrm>
            <a:off x="906513" y="3257556"/>
            <a:ext cx="8999487" cy="992775"/>
          </a:xfrm>
          <a:prstGeom prst="rect">
            <a:avLst/>
          </a:prstGeom>
        </p:spPr>
        <p:txBody>
          <a:bodyPr anchor="b" anchorCtr="0"/>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r>
              <a:rPr lang="en-US" b="1" dirty="0"/>
              <a:t>Staying Private on Social Media</a:t>
            </a:r>
          </a:p>
        </p:txBody>
      </p:sp>
      <p:sp>
        <p:nvSpPr>
          <p:cNvPr id="3" name="Subtitle 2">
            <a:extLst>
              <a:ext uri="{FF2B5EF4-FFF2-40B4-BE49-F238E27FC236}">
                <a16:creationId xmlns:a16="http://schemas.microsoft.com/office/drawing/2014/main" id="{EFBFB066-AB99-B34B-AC1D-7E23822E79D0}"/>
              </a:ext>
            </a:extLst>
          </p:cNvPr>
          <p:cNvSpPr txBox="1">
            <a:spLocks/>
          </p:cNvSpPr>
          <p:nvPr/>
        </p:nvSpPr>
        <p:spPr>
          <a:xfrm>
            <a:off x="992887" y="4671237"/>
            <a:ext cx="7276044" cy="1424764"/>
          </a:xfrm>
          <a:prstGeom prst="rect">
            <a:avLst/>
          </a:prstGeom>
        </p:spPr>
        <p:txBody>
          <a:bodyPr>
            <a:normAutofit/>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pPr>
            <a:r>
              <a:rPr lang="en-US" sz="3600" b="0" dirty="0">
                <a:latin typeface="Calibri" panose="020F0502020204030204" pitchFamily="34" charset="0"/>
                <a:cs typeface="Calibri" panose="020F0502020204030204" pitchFamily="34" charset="0"/>
              </a:rPr>
              <a:t>Understanding how your data is used on social media</a:t>
            </a:r>
          </a:p>
        </p:txBody>
      </p:sp>
      <p:pic>
        <p:nvPicPr>
          <p:cNvPr id="4" name="Picture 3">
            <a:extLst>
              <a:ext uri="{FF2B5EF4-FFF2-40B4-BE49-F238E27FC236}">
                <a16:creationId xmlns:a16="http://schemas.microsoft.com/office/drawing/2014/main" id="{98B7F824-C9CF-3642-9D8A-4956A047FB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pic>
        <p:nvPicPr>
          <p:cNvPr id="5" name="Picture 4">
            <a:extLst>
              <a:ext uri="{FF2B5EF4-FFF2-40B4-BE49-F238E27FC236}">
                <a16:creationId xmlns:a16="http://schemas.microsoft.com/office/drawing/2014/main" id="{479CAB78-85FE-7A4C-9F88-770B8BF84D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sp>
        <p:nvSpPr>
          <p:cNvPr id="6" name="Subtitle 2">
            <a:extLst>
              <a:ext uri="{FF2B5EF4-FFF2-40B4-BE49-F238E27FC236}">
                <a16:creationId xmlns:a16="http://schemas.microsoft.com/office/drawing/2014/main" id="{2747A608-7506-AD47-B980-A737B98FB42F}"/>
              </a:ext>
            </a:extLst>
          </p:cNvPr>
          <p:cNvSpPr txBox="1">
            <a:spLocks/>
          </p:cNvSpPr>
          <p:nvPr/>
        </p:nvSpPr>
        <p:spPr>
          <a:xfrm>
            <a:off x="1861742" y="6210042"/>
            <a:ext cx="3198032" cy="497017"/>
          </a:xfrm>
          <a:prstGeom prst="rect">
            <a:avLst/>
          </a:prstGeom>
        </p:spPr>
        <p:txBody>
          <a:bodyPr vert="horz" lIns="0" tIns="0" rIns="0" bIns="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Overpass Mono" pitchFamily="49"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Overpass"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Overpass"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verpass"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verpas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800" dirty="0">
                <a:ea typeface="Verdana" panose="020B0604030504040204" pitchFamily="34" charset="0"/>
                <a:cs typeface="Verdana" panose="020B0604030504040204" pitchFamily="34" charset="0"/>
              </a:rPr>
              <a:t>Age group 11-16</a:t>
            </a:r>
          </a:p>
        </p:txBody>
      </p:sp>
      <p:pic>
        <p:nvPicPr>
          <p:cNvPr id="7" name="Graphic 6">
            <a:extLst>
              <a:ext uri="{FF2B5EF4-FFF2-40B4-BE49-F238E27FC236}">
                <a16:creationId xmlns:a16="http://schemas.microsoft.com/office/drawing/2014/main" id="{06452ACF-30CC-DE49-B77D-C6F93F5056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04321" y="1038288"/>
            <a:ext cx="4391226" cy="7067424"/>
          </a:xfrm>
          <a:prstGeom prst="rect">
            <a:avLst/>
          </a:prstGeom>
        </p:spPr>
      </p:pic>
      <p:pic>
        <p:nvPicPr>
          <p:cNvPr id="8" name="Graphic 7">
            <a:extLst>
              <a:ext uri="{FF2B5EF4-FFF2-40B4-BE49-F238E27FC236}">
                <a16:creationId xmlns:a16="http://schemas.microsoft.com/office/drawing/2014/main" id="{2C54FB0E-96AD-BE45-97C4-9CB43660CB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5089" y="7725158"/>
            <a:ext cx="1671540" cy="747329"/>
          </a:xfrm>
          <a:prstGeom prst="rect">
            <a:avLst/>
          </a:prstGeom>
        </p:spPr>
      </p:pic>
      <p:pic>
        <p:nvPicPr>
          <p:cNvPr id="9" name="Graphic 8">
            <a:extLst>
              <a:ext uri="{FF2B5EF4-FFF2-40B4-BE49-F238E27FC236}">
                <a16:creationId xmlns:a16="http://schemas.microsoft.com/office/drawing/2014/main" id="{34636157-70E4-1E45-A651-97C3753127E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906519" y="7529513"/>
            <a:ext cx="1556472" cy="1100137"/>
          </a:xfrm>
          <a:prstGeom prst="rect">
            <a:avLst/>
          </a:prstGeom>
        </p:spPr>
      </p:pic>
      <p:cxnSp>
        <p:nvCxnSpPr>
          <p:cNvPr id="10" name="Straight Connector 9">
            <a:extLst>
              <a:ext uri="{FF2B5EF4-FFF2-40B4-BE49-F238E27FC236}">
                <a16:creationId xmlns:a16="http://schemas.microsoft.com/office/drawing/2014/main" id="{4445E0AD-3ED8-FE41-B08C-478FACEF9F0C}"/>
              </a:ext>
            </a:extLst>
          </p:cNvPr>
          <p:cNvCxnSpPr>
            <a:cxnSpLocks/>
          </p:cNvCxnSpPr>
          <p:nvPr/>
        </p:nvCxnSpPr>
        <p:spPr>
          <a:xfrm>
            <a:off x="992190" y="4350871"/>
            <a:ext cx="7136604"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8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sp>
        <p:nvSpPr>
          <p:cNvPr id="13" name="Title 1">
            <a:extLst>
              <a:ext uri="{FF2B5EF4-FFF2-40B4-BE49-F238E27FC236}">
                <a16:creationId xmlns:a16="http://schemas.microsoft.com/office/drawing/2014/main" id="{426FB5DF-ADB3-9A42-8F07-4AC61DE3F918}"/>
              </a:ext>
            </a:extLst>
          </p:cNvPr>
          <p:cNvSpPr txBox="1">
            <a:spLocks/>
          </p:cNvSpPr>
          <p:nvPr/>
        </p:nvSpPr>
        <p:spPr>
          <a:xfrm>
            <a:off x="1661916" y="3398126"/>
            <a:ext cx="4797107" cy="555927"/>
          </a:xfrm>
          <a:prstGeom prst="rect">
            <a:avLst/>
          </a:prstGeom>
        </p:spPr>
        <p:txBody>
          <a:bodyPr vert="horz" lIns="121920" tIns="60960" rIns="121920" bIns="60960" rtlCol="0" anchor="b"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Create a new account</a:t>
            </a:r>
            <a:endParaRPr lang="en-GB" sz="2000" spc="-150" dirty="0">
              <a:solidFill>
                <a:schemeClr val="bg1"/>
              </a:solidFill>
              <a:latin typeface="Overpass Mono" pitchFamily="49" charset="77"/>
              <a:ea typeface="Calibri"/>
              <a:cs typeface="Calibri"/>
              <a:sym typeface="Calibri"/>
            </a:endParaRPr>
          </a:p>
        </p:txBody>
      </p:sp>
      <p:sp>
        <p:nvSpPr>
          <p:cNvPr id="17" name="Rounded Rectangle 16">
            <a:extLst>
              <a:ext uri="{FF2B5EF4-FFF2-40B4-BE49-F238E27FC236}">
                <a16:creationId xmlns:a16="http://schemas.microsoft.com/office/drawing/2014/main" id="{48D39385-FB57-0D40-908A-AFC0ADBA207D}"/>
              </a:ext>
            </a:extLst>
          </p:cNvPr>
          <p:cNvSpPr/>
          <p:nvPr/>
        </p:nvSpPr>
        <p:spPr>
          <a:xfrm>
            <a:off x="2196040" y="7515311"/>
            <a:ext cx="3688245" cy="90000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A0A8628-8147-E841-90CA-5BB48B3F7A4E}"/>
              </a:ext>
            </a:extLst>
          </p:cNvPr>
          <p:cNvSpPr txBox="1">
            <a:spLocks/>
          </p:cNvSpPr>
          <p:nvPr/>
        </p:nvSpPr>
        <p:spPr>
          <a:xfrm>
            <a:off x="1620451" y="7531352"/>
            <a:ext cx="4838572"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Login with existing</a:t>
            </a:r>
            <a:br>
              <a:rPr lang="en-GB" sz="2000" b="1" spc="-150" dirty="0">
                <a:solidFill>
                  <a:schemeClr val="bg1"/>
                </a:solidFill>
                <a:latin typeface="Overpass Mono" pitchFamily="49" charset="77"/>
                <a:ea typeface="Calibri"/>
                <a:cs typeface="Calibri"/>
                <a:sym typeface="Calibri"/>
              </a:rPr>
            </a:br>
            <a:r>
              <a:rPr lang="en-GB" sz="2000" b="1" spc="-150" dirty="0">
                <a:solidFill>
                  <a:schemeClr val="bg1"/>
                </a:solidFill>
                <a:latin typeface="Overpass Mono" pitchFamily="49" charset="77"/>
                <a:ea typeface="Calibri"/>
                <a:cs typeface="Calibri"/>
                <a:sym typeface="Calibri"/>
              </a:rPr>
              <a:t>social media account</a:t>
            </a:r>
          </a:p>
        </p:txBody>
      </p:sp>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555928"/>
          </a:xfrm>
          <a:prstGeom prst="roundRect">
            <a:avLst>
              <a:gd name="adj" fmla="val 17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162248" y="4029840"/>
            <a:ext cx="1856598" cy="555928"/>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dirty="0">
                <a:solidFill>
                  <a:schemeClr val="bg1">
                    <a:lumMod val="50000"/>
                  </a:schemeClr>
                </a:solidFill>
                <a:latin typeface="Overpass Mono" pitchFamily="49" charset="77"/>
                <a:ea typeface="Calibri"/>
                <a:cs typeface="Calibri"/>
                <a:sym typeface="Calibri"/>
              </a:rPr>
              <a:t>Name</a:t>
            </a:r>
          </a:p>
        </p:txBody>
      </p:sp>
      <p:sp>
        <p:nvSpPr>
          <p:cNvPr id="30" name="Rounded Rectangle 29">
            <a:extLst>
              <a:ext uri="{FF2B5EF4-FFF2-40B4-BE49-F238E27FC236}">
                <a16:creationId xmlns:a16="http://schemas.microsoft.com/office/drawing/2014/main" id="{89A65634-F1D7-F845-920B-6E61B9C99391}"/>
              </a:ext>
            </a:extLst>
          </p:cNvPr>
          <p:cNvSpPr/>
          <p:nvPr/>
        </p:nvSpPr>
        <p:spPr>
          <a:xfrm>
            <a:off x="2040328" y="4707689"/>
            <a:ext cx="3998820" cy="555928"/>
          </a:xfrm>
          <a:prstGeom prst="roundRect">
            <a:avLst>
              <a:gd name="adj" fmla="val 17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90F743AE-869E-5147-B4BB-C83594021C46}"/>
              </a:ext>
            </a:extLst>
          </p:cNvPr>
          <p:cNvSpPr txBox="1">
            <a:spLocks/>
          </p:cNvSpPr>
          <p:nvPr/>
        </p:nvSpPr>
        <p:spPr>
          <a:xfrm>
            <a:off x="2162248" y="4707688"/>
            <a:ext cx="1856598" cy="555928"/>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dirty="0">
                <a:solidFill>
                  <a:schemeClr val="bg1">
                    <a:lumMod val="50000"/>
                  </a:schemeClr>
                </a:solidFill>
                <a:latin typeface="Overpass Mono" pitchFamily="49" charset="77"/>
                <a:ea typeface="Calibri"/>
                <a:cs typeface="Calibri"/>
                <a:sym typeface="Calibri"/>
              </a:rPr>
              <a:t>Age</a:t>
            </a:r>
          </a:p>
        </p:txBody>
      </p:sp>
      <p:sp>
        <p:nvSpPr>
          <p:cNvPr id="32" name="Rounded Rectangle 31">
            <a:extLst>
              <a:ext uri="{FF2B5EF4-FFF2-40B4-BE49-F238E27FC236}">
                <a16:creationId xmlns:a16="http://schemas.microsoft.com/office/drawing/2014/main" id="{1AC8D0F6-0151-7A48-98CC-EC8B8458C485}"/>
              </a:ext>
            </a:extLst>
          </p:cNvPr>
          <p:cNvSpPr/>
          <p:nvPr/>
        </p:nvSpPr>
        <p:spPr>
          <a:xfrm>
            <a:off x="2040328" y="5387395"/>
            <a:ext cx="3998820" cy="555928"/>
          </a:xfrm>
          <a:prstGeom prst="roundRect">
            <a:avLst>
              <a:gd name="adj" fmla="val 17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1">
            <a:extLst>
              <a:ext uri="{FF2B5EF4-FFF2-40B4-BE49-F238E27FC236}">
                <a16:creationId xmlns:a16="http://schemas.microsoft.com/office/drawing/2014/main" id="{FD9E6F33-87ED-4745-A77E-79A353CD5ACD}"/>
              </a:ext>
            </a:extLst>
          </p:cNvPr>
          <p:cNvSpPr txBox="1">
            <a:spLocks/>
          </p:cNvSpPr>
          <p:nvPr/>
        </p:nvSpPr>
        <p:spPr>
          <a:xfrm>
            <a:off x="2162248" y="5387394"/>
            <a:ext cx="2361473" cy="555928"/>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dirty="0">
                <a:solidFill>
                  <a:schemeClr val="bg1">
                    <a:lumMod val="50000"/>
                  </a:schemeClr>
                </a:solidFill>
                <a:latin typeface="Overpass Mono" pitchFamily="49" charset="77"/>
                <a:ea typeface="Calibri"/>
                <a:cs typeface="Calibri"/>
                <a:sym typeface="Calibri"/>
              </a:rPr>
              <a:t>Email address</a:t>
            </a:r>
          </a:p>
        </p:txBody>
      </p:sp>
      <p:sp>
        <p:nvSpPr>
          <p:cNvPr id="34" name="Rounded Rectangle 33">
            <a:extLst>
              <a:ext uri="{FF2B5EF4-FFF2-40B4-BE49-F238E27FC236}">
                <a16:creationId xmlns:a16="http://schemas.microsoft.com/office/drawing/2014/main" id="{81106356-BC17-F54C-9597-8592DEA2C38B}"/>
              </a:ext>
            </a:extLst>
          </p:cNvPr>
          <p:cNvSpPr/>
          <p:nvPr/>
        </p:nvSpPr>
        <p:spPr>
          <a:xfrm>
            <a:off x="2040328" y="6065243"/>
            <a:ext cx="3998820" cy="555928"/>
          </a:xfrm>
          <a:prstGeom prst="roundRect">
            <a:avLst>
              <a:gd name="adj" fmla="val 17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93DE20C7-664C-D64F-B781-81ED2553B18E}"/>
              </a:ext>
            </a:extLst>
          </p:cNvPr>
          <p:cNvSpPr txBox="1">
            <a:spLocks/>
          </p:cNvSpPr>
          <p:nvPr/>
        </p:nvSpPr>
        <p:spPr>
          <a:xfrm>
            <a:off x="2162248" y="6065242"/>
            <a:ext cx="2361473" cy="555928"/>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dirty="0">
                <a:solidFill>
                  <a:schemeClr val="bg1">
                    <a:lumMod val="50000"/>
                  </a:schemeClr>
                </a:solidFill>
                <a:latin typeface="Overpass Mono" pitchFamily="49" charset="77"/>
                <a:ea typeface="Calibri"/>
                <a:cs typeface="Calibri"/>
                <a:sym typeface="Calibri"/>
              </a:rPr>
              <a:t>Phone number</a:t>
            </a:r>
          </a:p>
        </p:txBody>
      </p:sp>
      <p:sp>
        <p:nvSpPr>
          <p:cNvPr id="36" name="Rectangle 35">
            <a:extLst>
              <a:ext uri="{FF2B5EF4-FFF2-40B4-BE49-F238E27FC236}">
                <a16:creationId xmlns:a16="http://schemas.microsoft.com/office/drawing/2014/main" id="{E21EAF41-8081-1540-8060-7B2FEC5D231A}"/>
              </a:ext>
            </a:extLst>
          </p:cNvPr>
          <p:cNvSpPr/>
          <p:nvPr/>
        </p:nvSpPr>
        <p:spPr>
          <a:xfrm>
            <a:off x="1620450" y="6865255"/>
            <a:ext cx="4838571" cy="400110"/>
          </a:xfrm>
          <a:prstGeom prst="rect">
            <a:avLst/>
          </a:prstGeom>
        </p:spPr>
        <p:txBody>
          <a:bodyPr wrap="square" anchor="ctr" anchorCtr="0">
            <a:spAutoFit/>
          </a:bodyPr>
          <a:lstStyle/>
          <a:p>
            <a:pPr lvl="0" algn="ctr">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or</a:t>
            </a:r>
          </a:p>
        </p:txBody>
      </p:sp>
      <p:grpSp>
        <p:nvGrpSpPr>
          <p:cNvPr id="58" name="Group 57">
            <a:extLst>
              <a:ext uri="{FF2B5EF4-FFF2-40B4-BE49-F238E27FC236}">
                <a16:creationId xmlns:a16="http://schemas.microsoft.com/office/drawing/2014/main" id="{0D68F521-878D-124A-B175-1F051FC8C2B1}"/>
              </a:ext>
            </a:extLst>
          </p:cNvPr>
          <p:cNvGrpSpPr/>
          <p:nvPr/>
        </p:nvGrpSpPr>
        <p:grpSpPr>
          <a:xfrm>
            <a:off x="8863339" y="843272"/>
            <a:ext cx="4626253" cy="3595796"/>
            <a:chOff x="9637044" y="1819025"/>
            <a:chExt cx="4626253" cy="3595796"/>
          </a:xfrm>
        </p:grpSpPr>
        <p:sp>
          <p:nvSpPr>
            <p:cNvPr id="38" name="Rectangle 37">
              <a:extLst>
                <a:ext uri="{FF2B5EF4-FFF2-40B4-BE49-F238E27FC236}">
                  <a16:creationId xmlns:a16="http://schemas.microsoft.com/office/drawing/2014/main" id="{03A93A0F-0E5C-4F4C-A573-D32A08975B1C}"/>
                </a:ext>
              </a:extLst>
            </p:cNvPr>
            <p:cNvSpPr/>
            <p:nvPr/>
          </p:nvSpPr>
          <p:spPr>
            <a:xfrm>
              <a:off x="9637044" y="1819026"/>
              <a:ext cx="4626253" cy="359579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BADD87A-4140-5F45-948E-A5F65A132563}"/>
                </a:ext>
              </a:extLst>
            </p:cNvPr>
            <p:cNvSpPr/>
            <p:nvPr/>
          </p:nvSpPr>
          <p:spPr>
            <a:xfrm>
              <a:off x="9637044" y="1819025"/>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61FCAF6A-2313-784F-AA16-0CB0D0C0B0E4}"/>
                </a:ext>
              </a:extLst>
            </p:cNvPr>
            <p:cNvSpPr/>
            <p:nvPr/>
          </p:nvSpPr>
          <p:spPr>
            <a:xfrm>
              <a:off x="13915974"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F55CB1D4-F92B-8E49-B87E-C5C1ACD92603}"/>
                </a:ext>
              </a:extLst>
            </p:cNvPr>
            <p:cNvGrpSpPr/>
            <p:nvPr/>
          </p:nvGrpSpPr>
          <p:grpSpPr>
            <a:xfrm>
              <a:off x="9837859" y="2030579"/>
              <a:ext cx="624634" cy="177375"/>
              <a:chOff x="2886740" y="1651000"/>
              <a:chExt cx="651096" cy="175437"/>
            </a:xfrm>
          </p:grpSpPr>
          <p:sp>
            <p:nvSpPr>
              <p:cNvPr id="44" name="Oval 43">
                <a:extLst>
                  <a:ext uri="{FF2B5EF4-FFF2-40B4-BE49-F238E27FC236}">
                    <a16:creationId xmlns:a16="http://schemas.microsoft.com/office/drawing/2014/main" id="{96397DEF-CB08-344B-B156-FBF94B2361A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0DF7DD8-164B-1146-92E6-89DA0266A74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2BCEBC-52B1-7148-A80A-792C9A4C508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a:extLst>
                <a:ext uri="{FF2B5EF4-FFF2-40B4-BE49-F238E27FC236}">
                  <a16:creationId xmlns:a16="http://schemas.microsoft.com/office/drawing/2014/main" id="{C38FBF93-B675-BE4A-B573-17BA6F58AB65}"/>
                </a:ext>
              </a:extLst>
            </p:cNvPr>
            <p:cNvSpPr/>
            <p:nvPr/>
          </p:nvSpPr>
          <p:spPr>
            <a:xfrm>
              <a:off x="10776264" y="1959936"/>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itle 1">
              <a:extLst>
                <a:ext uri="{FF2B5EF4-FFF2-40B4-BE49-F238E27FC236}">
                  <a16:creationId xmlns:a16="http://schemas.microsoft.com/office/drawing/2014/main" id="{999F51FF-1CD8-C14D-A790-8B42BCD4B75A}"/>
                </a:ext>
              </a:extLst>
            </p:cNvPr>
            <p:cNvSpPr txBox="1">
              <a:spLocks/>
            </p:cNvSpPr>
            <p:nvPr/>
          </p:nvSpPr>
          <p:spPr>
            <a:xfrm>
              <a:off x="10130788" y="2949230"/>
              <a:ext cx="3440953" cy="211839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Should Bilal set up a new account or link it to an existing social media account?</a:t>
              </a:r>
            </a:p>
          </p:txBody>
        </p:sp>
        <p:sp>
          <p:nvSpPr>
            <p:cNvPr id="55" name="Oval 54">
              <a:extLst>
                <a:ext uri="{FF2B5EF4-FFF2-40B4-BE49-F238E27FC236}">
                  <a16:creationId xmlns:a16="http://schemas.microsoft.com/office/drawing/2014/main" id="{5931EED9-8539-7B4B-9C59-583736C54E58}"/>
                </a:ext>
              </a:extLst>
            </p:cNvPr>
            <p:cNvSpPr/>
            <p:nvPr/>
          </p:nvSpPr>
          <p:spPr>
            <a:xfrm>
              <a:off x="13802093"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3">
              <a:extLst>
                <a:ext uri="{FF2B5EF4-FFF2-40B4-BE49-F238E27FC236}">
                  <a16:creationId xmlns:a16="http://schemas.microsoft.com/office/drawing/2014/main" id="{BD9CE792-BAE6-2246-8FBA-9E3AA93FC9C2}"/>
                </a:ext>
              </a:extLst>
            </p:cNvPr>
            <p:cNvSpPr txBox="1">
              <a:spLocks/>
            </p:cNvSpPr>
            <p:nvPr/>
          </p:nvSpPr>
          <p:spPr>
            <a:xfrm>
              <a:off x="13888734" y="1951568"/>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grpSp>
        <p:nvGrpSpPr>
          <p:cNvPr id="59" name="Group 58">
            <a:extLst>
              <a:ext uri="{FF2B5EF4-FFF2-40B4-BE49-F238E27FC236}">
                <a16:creationId xmlns:a16="http://schemas.microsoft.com/office/drawing/2014/main" id="{DEA02114-A9C3-0149-B1E2-E9E35B2779BD}"/>
              </a:ext>
            </a:extLst>
          </p:cNvPr>
          <p:cNvGrpSpPr/>
          <p:nvPr/>
        </p:nvGrpSpPr>
        <p:grpSpPr>
          <a:xfrm>
            <a:off x="7782795" y="1903226"/>
            <a:ext cx="6589527" cy="6374263"/>
            <a:chOff x="9637043" y="1819025"/>
            <a:chExt cx="6589527" cy="6374263"/>
          </a:xfrm>
        </p:grpSpPr>
        <p:sp>
          <p:nvSpPr>
            <p:cNvPr id="60" name="Rectangle 59">
              <a:extLst>
                <a:ext uri="{FF2B5EF4-FFF2-40B4-BE49-F238E27FC236}">
                  <a16:creationId xmlns:a16="http://schemas.microsoft.com/office/drawing/2014/main" id="{4F1803BC-258A-C148-8F58-9FD1BCD96E85}"/>
                </a:ext>
              </a:extLst>
            </p:cNvPr>
            <p:cNvSpPr/>
            <p:nvPr/>
          </p:nvSpPr>
          <p:spPr>
            <a:xfrm>
              <a:off x="9637043" y="1819026"/>
              <a:ext cx="6589527" cy="6374262"/>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6BCA633A-6E54-1946-97A3-DD6A624A930A}"/>
                </a:ext>
              </a:extLst>
            </p:cNvPr>
            <p:cNvSpPr/>
            <p:nvPr/>
          </p:nvSpPr>
          <p:spPr>
            <a:xfrm>
              <a:off x="9637043" y="1819025"/>
              <a:ext cx="6589527"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a:extLst>
                <a:ext uri="{FF2B5EF4-FFF2-40B4-BE49-F238E27FC236}">
                  <a16:creationId xmlns:a16="http://schemas.microsoft.com/office/drawing/2014/main" id="{080C533B-9544-564C-93A3-2EC62862121D}"/>
                </a:ext>
              </a:extLst>
            </p:cNvPr>
            <p:cNvSpPr/>
            <p:nvPr/>
          </p:nvSpPr>
          <p:spPr>
            <a:xfrm>
              <a:off x="15851237"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62">
              <a:extLst>
                <a:ext uri="{FF2B5EF4-FFF2-40B4-BE49-F238E27FC236}">
                  <a16:creationId xmlns:a16="http://schemas.microsoft.com/office/drawing/2014/main" id="{77969F99-85C0-464D-A09E-60560AF92B37}"/>
                </a:ext>
              </a:extLst>
            </p:cNvPr>
            <p:cNvGrpSpPr/>
            <p:nvPr/>
          </p:nvGrpSpPr>
          <p:grpSpPr>
            <a:xfrm>
              <a:off x="9837859" y="2030579"/>
              <a:ext cx="624634" cy="177375"/>
              <a:chOff x="2886740" y="1651000"/>
              <a:chExt cx="651096" cy="175437"/>
            </a:xfrm>
          </p:grpSpPr>
          <p:sp>
            <p:nvSpPr>
              <p:cNvPr id="68" name="Oval 67">
                <a:extLst>
                  <a:ext uri="{FF2B5EF4-FFF2-40B4-BE49-F238E27FC236}">
                    <a16:creationId xmlns:a16="http://schemas.microsoft.com/office/drawing/2014/main" id="{CFA7FF1B-6144-D04C-9476-7F3C4D46142B}"/>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13951E81-3D80-F24E-B1C6-525167E02B12}"/>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9A85D02E-96B6-804D-AA7A-C3DA887EA6CA}"/>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Rounded Rectangle 63">
              <a:extLst>
                <a:ext uri="{FF2B5EF4-FFF2-40B4-BE49-F238E27FC236}">
                  <a16:creationId xmlns:a16="http://schemas.microsoft.com/office/drawing/2014/main" id="{9371CAEC-2973-514E-96D7-C35ED69D2601}"/>
                </a:ext>
              </a:extLst>
            </p:cNvPr>
            <p:cNvSpPr/>
            <p:nvPr/>
          </p:nvSpPr>
          <p:spPr>
            <a:xfrm>
              <a:off x="10776264" y="1959936"/>
              <a:ext cx="394740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itle 1">
              <a:extLst>
                <a:ext uri="{FF2B5EF4-FFF2-40B4-BE49-F238E27FC236}">
                  <a16:creationId xmlns:a16="http://schemas.microsoft.com/office/drawing/2014/main" id="{6B95E8BC-BA9C-4449-980C-C841235B0399}"/>
                </a:ext>
              </a:extLst>
            </p:cNvPr>
            <p:cNvSpPr txBox="1">
              <a:spLocks/>
            </p:cNvSpPr>
            <p:nvPr/>
          </p:nvSpPr>
          <p:spPr>
            <a:xfrm>
              <a:off x="10152364" y="3157176"/>
              <a:ext cx="5280628" cy="200351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Some social media platforms set an age restriction on their platform. For example, they may say that users must be 13 years old to register.</a:t>
              </a:r>
            </a:p>
          </p:txBody>
        </p:sp>
        <p:sp>
          <p:nvSpPr>
            <p:cNvPr id="66" name="Oval 65">
              <a:extLst>
                <a:ext uri="{FF2B5EF4-FFF2-40B4-BE49-F238E27FC236}">
                  <a16:creationId xmlns:a16="http://schemas.microsoft.com/office/drawing/2014/main" id="{33C956A9-2468-0646-9F48-20B69EF37990}"/>
                </a:ext>
              </a:extLst>
            </p:cNvPr>
            <p:cNvSpPr/>
            <p:nvPr/>
          </p:nvSpPr>
          <p:spPr>
            <a:xfrm>
              <a:off x="15737356"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Content Placeholder 3">
              <a:extLst>
                <a:ext uri="{FF2B5EF4-FFF2-40B4-BE49-F238E27FC236}">
                  <a16:creationId xmlns:a16="http://schemas.microsoft.com/office/drawing/2014/main" id="{36B3DC5C-5FDE-7845-B043-9539CCDD3BF6}"/>
                </a:ext>
              </a:extLst>
            </p:cNvPr>
            <p:cNvSpPr txBox="1">
              <a:spLocks/>
            </p:cNvSpPr>
            <p:nvPr/>
          </p:nvSpPr>
          <p:spPr>
            <a:xfrm>
              <a:off x="15823997" y="1951568"/>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
        <p:nvSpPr>
          <p:cNvPr id="49" name="Title 1">
            <a:extLst>
              <a:ext uri="{FF2B5EF4-FFF2-40B4-BE49-F238E27FC236}">
                <a16:creationId xmlns:a16="http://schemas.microsoft.com/office/drawing/2014/main" id="{C83C1CF3-474D-7946-AD87-D0A0497FD811}"/>
              </a:ext>
            </a:extLst>
          </p:cNvPr>
          <p:cNvSpPr txBox="1">
            <a:spLocks/>
          </p:cNvSpPr>
          <p:nvPr/>
        </p:nvSpPr>
        <p:spPr>
          <a:xfrm>
            <a:off x="8298116" y="5071730"/>
            <a:ext cx="5280628" cy="244358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spcAft>
                <a:spcPts val="1500"/>
              </a:spcAft>
              <a:buFont typeface="Wingdings" pitchFamily="2" charset="2"/>
              <a:buChar char="§"/>
            </a:pPr>
            <a:r>
              <a:rPr lang="en-GB" sz="2200" dirty="0">
                <a:solidFill>
                  <a:schemeClr val="dk1"/>
                </a:solidFill>
                <a:latin typeface="Overpass Mono" pitchFamily="49" charset="77"/>
                <a:ea typeface="Calibri"/>
                <a:cs typeface="Calibri"/>
                <a:sym typeface="Calibri"/>
              </a:rPr>
              <a:t>Do you think there should be an age limit? </a:t>
            </a:r>
            <a:r>
              <a:rPr lang="en-GB" sz="2200" dirty="0">
                <a:solidFill>
                  <a:srgbClr val="FF0000"/>
                </a:solidFill>
                <a:latin typeface="Overpass Mono" pitchFamily="49" charset="77"/>
                <a:ea typeface="Calibri"/>
                <a:cs typeface="Calibri"/>
                <a:sym typeface="Calibri"/>
              </a:rPr>
              <a:t>Why/why not? </a:t>
            </a:r>
          </a:p>
          <a:p>
            <a:pPr marL="342900" lvl="0" indent="-342900">
              <a:lnSpc>
                <a:spcPct val="100000"/>
              </a:lnSpc>
              <a:spcBef>
                <a:spcPts val="0"/>
              </a:spcBef>
              <a:spcAft>
                <a:spcPts val="1500"/>
              </a:spcAft>
              <a:buFont typeface="Wingdings" pitchFamily="2" charset="2"/>
              <a:buChar char="§"/>
            </a:pPr>
            <a:r>
              <a:rPr lang="en-GB" sz="2200" dirty="0">
                <a:solidFill>
                  <a:schemeClr val="dk1"/>
                </a:solidFill>
                <a:latin typeface="Overpass Mono" pitchFamily="49" charset="77"/>
                <a:ea typeface="Calibri"/>
                <a:cs typeface="Calibri"/>
                <a:sym typeface="Calibri"/>
              </a:rPr>
              <a:t>Is 13 the right age? </a:t>
            </a:r>
            <a:r>
              <a:rPr lang="en-GB" sz="2200" dirty="0">
                <a:solidFill>
                  <a:srgbClr val="FF0000"/>
                </a:solidFill>
                <a:latin typeface="Overpass Mono" pitchFamily="49" charset="77"/>
                <a:ea typeface="Calibri"/>
                <a:cs typeface="Calibri"/>
                <a:sym typeface="Calibri"/>
              </a:rPr>
              <a:t>Why/why not? </a:t>
            </a:r>
          </a:p>
          <a:p>
            <a:pPr marL="342900" lvl="0" indent="-342900">
              <a:lnSpc>
                <a:spcPct val="100000"/>
              </a:lnSpc>
              <a:spcBef>
                <a:spcPts val="0"/>
              </a:spcBef>
              <a:spcAft>
                <a:spcPts val="1500"/>
              </a:spcAft>
              <a:buFont typeface="Wingdings" pitchFamily="2" charset="2"/>
              <a:buChar char="§"/>
            </a:pPr>
            <a:r>
              <a:rPr lang="en-GB" sz="2200" dirty="0">
                <a:solidFill>
                  <a:schemeClr val="dk1"/>
                </a:solidFill>
                <a:latin typeface="Overpass Mono" pitchFamily="49" charset="77"/>
                <a:ea typeface="Calibri"/>
                <a:cs typeface="Calibri"/>
                <a:sym typeface="Calibri"/>
              </a:rPr>
              <a:t>Do you think it should be older or younger? </a:t>
            </a:r>
            <a:r>
              <a:rPr lang="en-GB" sz="2200" dirty="0">
                <a:solidFill>
                  <a:srgbClr val="FF0000"/>
                </a:solidFill>
                <a:latin typeface="Overpass Mono" pitchFamily="49" charset="77"/>
                <a:ea typeface="Calibri"/>
                <a:cs typeface="Calibri"/>
                <a:sym typeface="Calibri"/>
              </a:rPr>
              <a:t>Why/why not? </a:t>
            </a:r>
          </a:p>
        </p:txBody>
      </p:sp>
    </p:spTree>
    <p:extLst>
      <p:ext uri="{BB962C8B-B14F-4D97-AF65-F5344CB8AC3E}">
        <p14:creationId xmlns:p14="http://schemas.microsoft.com/office/powerpoint/2010/main" val="116657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9">
                                            <p:txEl>
                                              <p:pRg st="0" end="0"/>
                                            </p:txEl>
                                          </p:spTgt>
                                        </p:tgtEl>
                                        <p:attrNameLst>
                                          <p:attrName>style.visibility</p:attrName>
                                        </p:attrNameLst>
                                      </p:cBhvr>
                                      <p:to>
                                        <p:strVal val="visible"/>
                                      </p:to>
                                    </p:set>
                                    <p:animEffect transition="in" filter="wipe(left)">
                                      <p:cBhvr>
                                        <p:cTn id="14" dur="500"/>
                                        <p:tgtEl>
                                          <p:spTgt spid="4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9">
                                            <p:txEl>
                                              <p:pRg st="1" end="1"/>
                                            </p:txEl>
                                          </p:spTgt>
                                        </p:tgtEl>
                                        <p:attrNameLst>
                                          <p:attrName>style.visibility</p:attrName>
                                        </p:attrNameLst>
                                      </p:cBhvr>
                                      <p:to>
                                        <p:strVal val="visible"/>
                                      </p:to>
                                    </p:set>
                                    <p:animEffect transition="in" filter="wipe(left)">
                                      <p:cBhvr>
                                        <p:cTn id="19" dur="500"/>
                                        <p:tgtEl>
                                          <p:spTgt spid="4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9">
                                            <p:txEl>
                                              <p:pRg st="2" end="2"/>
                                            </p:txEl>
                                          </p:spTgt>
                                        </p:tgtEl>
                                        <p:attrNameLst>
                                          <p:attrName>style.visibility</p:attrName>
                                        </p:attrNameLst>
                                      </p:cBhvr>
                                      <p:to>
                                        <p:strVal val="visible"/>
                                      </p:to>
                                    </p:set>
                                    <p:animEffect transition="in" filter="wipe(left)">
                                      <p:cBhvr>
                                        <p:cTn id="24" dur="500"/>
                                        <p:tgtEl>
                                          <p:spTgt spid="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2054160"/>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040328" y="4029839"/>
            <a:ext cx="3998820" cy="2054159"/>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ts val="3000"/>
              </a:lnSpc>
              <a:spcBef>
                <a:spcPts val="0"/>
              </a:spcBef>
            </a:pPr>
            <a:r>
              <a:rPr lang="en-GB" sz="2200" b="1" dirty="0">
                <a:solidFill>
                  <a:schemeClr val="bg1">
                    <a:lumMod val="50000"/>
                  </a:schemeClr>
                </a:solidFill>
                <a:latin typeface="Overpass Mono" pitchFamily="49" charset="77"/>
                <a:ea typeface="Calibri"/>
                <a:cs typeface="Calibri"/>
                <a:sym typeface="Calibri"/>
              </a:rPr>
              <a:t>Allow push notifications so</a:t>
            </a:r>
            <a:br>
              <a:rPr lang="en-GB" sz="2200" b="1" dirty="0">
                <a:solidFill>
                  <a:schemeClr val="bg1">
                    <a:lumMod val="50000"/>
                  </a:schemeClr>
                </a:solidFill>
                <a:latin typeface="Overpass Mono" pitchFamily="49" charset="77"/>
                <a:ea typeface="Calibri"/>
                <a:cs typeface="Calibri"/>
                <a:sym typeface="Calibri"/>
              </a:rPr>
            </a:br>
            <a:r>
              <a:rPr lang="en-GB" sz="2200" b="1" dirty="0">
                <a:solidFill>
                  <a:schemeClr val="bg1">
                    <a:lumMod val="50000"/>
                  </a:schemeClr>
                </a:solidFill>
                <a:latin typeface="Overpass Mono" pitchFamily="49" charset="77"/>
                <a:ea typeface="Calibri"/>
                <a:cs typeface="Calibri"/>
                <a:sym typeface="Calibri"/>
              </a:rPr>
              <a:t>that you don’t</a:t>
            </a:r>
            <a:br>
              <a:rPr lang="en-GB" sz="2200" b="1" dirty="0">
                <a:solidFill>
                  <a:schemeClr val="bg1">
                    <a:lumMod val="50000"/>
                  </a:schemeClr>
                </a:solidFill>
                <a:latin typeface="Overpass Mono" pitchFamily="49" charset="77"/>
                <a:ea typeface="Calibri"/>
                <a:cs typeface="Calibri"/>
                <a:sym typeface="Calibri"/>
              </a:rPr>
            </a:br>
            <a:r>
              <a:rPr lang="en-GB" sz="2200" b="1" dirty="0">
                <a:solidFill>
                  <a:schemeClr val="bg1">
                    <a:lumMod val="50000"/>
                  </a:schemeClr>
                </a:solidFill>
                <a:latin typeface="Overpass Mono" pitchFamily="49" charset="77"/>
                <a:ea typeface="Calibri"/>
                <a:cs typeface="Calibri"/>
                <a:sym typeface="Calibri"/>
              </a:rPr>
              <a:t>miss anything!</a:t>
            </a:r>
          </a:p>
        </p:txBody>
      </p:sp>
      <p:grpSp>
        <p:nvGrpSpPr>
          <p:cNvPr id="58" name="Group 57">
            <a:extLst>
              <a:ext uri="{FF2B5EF4-FFF2-40B4-BE49-F238E27FC236}">
                <a16:creationId xmlns:a16="http://schemas.microsoft.com/office/drawing/2014/main" id="{0D68F521-878D-124A-B175-1F051FC8C2B1}"/>
              </a:ext>
            </a:extLst>
          </p:cNvPr>
          <p:cNvGrpSpPr/>
          <p:nvPr/>
        </p:nvGrpSpPr>
        <p:grpSpPr>
          <a:xfrm>
            <a:off x="8280000" y="2520000"/>
            <a:ext cx="4627088" cy="3595796"/>
            <a:chOff x="9636209" y="1819025"/>
            <a:chExt cx="4627088" cy="3595796"/>
          </a:xfrm>
        </p:grpSpPr>
        <p:sp>
          <p:nvSpPr>
            <p:cNvPr id="38" name="Rectangle 37">
              <a:extLst>
                <a:ext uri="{FF2B5EF4-FFF2-40B4-BE49-F238E27FC236}">
                  <a16:creationId xmlns:a16="http://schemas.microsoft.com/office/drawing/2014/main" id="{03A93A0F-0E5C-4F4C-A573-D32A08975B1C}"/>
                </a:ext>
              </a:extLst>
            </p:cNvPr>
            <p:cNvSpPr/>
            <p:nvPr/>
          </p:nvSpPr>
          <p:spPr>
            <a:xfrm>
              <a:off x="9636209" y="1819026"/>
              <a:ext cx="4626253" cy="359579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BADD87A-4140-5F45-948E-A5F65A132563}"/>
                </a:ext>
              </a:extLst>
            </p:cNvPr>
            <p:cNvSpPr/>
            <p:nvPr/>
          </p:nvSpPr>
          <p:spPr>
            <a:xfrm>
              <a:off x="9637044" y="1819025"/>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61FCAF6A-2313-784F-AA16-0CB0D0C0B0E4}"/>
                </a:ext>
              </a:extLst>
            </p:cNvPr>
            <p:cNvSpPr/>
            <p:nvPr/>
          </p:nvSpPr>
          <p:spPr>
            <a:xfrm>
              <a:off x="13915974"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F55CB1D4-F92B-8E49-B87E-C5C1ACD92603}"/>
                </a:ext>
              </a:extLst>
            </p:cNvPr>
            <p:cNvGrpSpPr/>
            <p:nvPr/>
          </p:nvGrpSpPr>
          <p:grpSpPr>
            <a:xfrm>
              <a:off x="9837859" y="2030579"/>
              <a:ext cx="624634" cy="177375"/>
              <a:chOff x="2886740" y="1651000"/>
              <a:chExt cx="651096" cy="175437"/>
            </a:xfrm>
          </p:grpSpPr>
          <p:sp>
            <p:nvSpPr>
              <p:cNvPr id="44" name="Oval 43">
                <a:extLst>
                  <a:ext uri="{FF2B5EF4-FFF2-40B4-BE49-F238E27FC236}">
                    <a16:creationId xmlns:a16="http://schemas.microsoft.com/office/drawing/2014/main" id="{96397DEF-CB08-344B-B156-FBF94B2361A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0DF7DD8-164B-1146-92E6-89DA0266A74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2BCEBC-52B1-7148-A80A-792C9A4C508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a:extLst>
                <a:ext uri="{FF2B5EF4-FFF2-40B4-BE49-F238E27FC236}">
                  <a16:creationId xmlns:a16="http://schemas.microsoft.com/office/drawing/2014/main" id="{C38FBF93-B675-BE4A-B573-17BA6F58AB65}"/>
                </a:ext>
              </a:extLst>
            </p:cNvPr>
            <p:cNvSpPr/>
            <p:nvPr/>
          </p:nvSpPr>
          <p:spPr>
            <a:xfrm>
              <a:off x="10776264" y="1959936"/>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itle 1">
              <a:extLst>
                <a:ext uri="{FF2B5EF4-FFF2-40B4-BE49-F238E27FC236}">
                  <a16:creationId xmlns:a16="http://schemas.microsoft.com/office/drawing/2014/main" id="{999F51FF-1CD8-C14D-A790-8B42BCD4B75A}"/>
                </a:ext>
              </a:extLst>
            </p:cNvPr>
            <p:cNvSpPr txBox="1">
              <a:spLocks/>
            </p:cNvSpPr>
            <p:nvPr/>
          </p:nvSpPr>
          <p:spPr>
            <a:xfrm>
              <a:off x="10045282" y="2963234"/>
              <a:ext cx="3422963" cy="211839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Should Bilal allow notifications or not?</a:t>
              </a:r>
            </a:p>
          </p:txBody>
        </p:sp>
        <p:sp>
          <p:nvSpPr>
            <p:cNvPr id="55" name="Oval 54">
              <a:extLst>
                <a:ext uri="{FF2B5EF4-FFF2-40B4-BE49-F238E27FC236}">
                  <a16:creationId xmlns:a16="http://schemas.microsoft.com/office/drawing/2014/main" id="{5931EED9-8539-7B4B-9C59-583736C54E58}"/>
                </a:ext>
              </a:extLst>
            </p:cNvPr>
            <p:cNvSpPr/>
            <p:nvPr/>
          </p:nvSpPr>
          <p:spPr>
            <a:xfrm>
              <a:off x="13802093"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3">
              <a:extLst>
                <a:ext uri="{FF2B5EF4-FFF2-40B4-BE49-F238E27FC236}">
                  <a16:creationId xmlns:a16="http://schemas.microsoft.com/office/drawing/2014/main" id="{BD9CE792-BAE6-2246-8FBA-9E3AA93FC9C2}"/>
                </a:ext>
              </a:extLst>
            </p:cNvPr>
            <p:cNvSpPr txBox="1">
              <a:spLocks/>
            </p:cNvSpPr>
            <p:nvPr/>
          </p:nvSpPr>
          <p:spPr>
            <a:xfrm>
              <a:off x="13888734" y="1951568"/>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
        <p:nvSpPr>
          <p:cNvPr id="57" name="Rounded Rectangle 56">
            <a:extLst>
              <a:ext uri="{FF2B5EF4-FFF2-40B4-BE49-F238E27FC236}">
                <a16:creationId xmlns:a16="http://schemas.microsoft.com/office/drawing/2014/main" id="{371489F4-03FE-B846-A51C-D8C53F28DA1D}"/>
              </a:ext>
            </a:extLst>
          </p:cNvPr>
          <p:cNvSpPr/>
          <p:nvPr/>
        </p:nvSpPr>
        <p:spPr>
          <a:xfrm>
            <a:off x="2131311" y="6369898"/>
            <a:ext cx="1819635" cy="818182"/>
          </a:xfrm>
          <a:prstGeom prst="roundRect">
            <a:avLst>
              <a:gd name="adj" fmla="val 16133"/>
            </a:avLst>
          </a:prstGeom>
          <a:solidFill>
            <a:srgbClr val="F59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a:extLst>
              <a:ext uri="{FF2B5EF4-FFF2-40B4-BE49-F238E27FC236}">
                <a16:creationId xmlns:a16="http://schemas.microsoft.com/office/drawing/2014/main" id="{740B5AE2-CFE9-5E40-B9E1-40CF6B9B0151}"/>
              </a:ext>
            </a:extLst>
          </p:cNvPr>
          <p:cNvSpPr/>
          <p:nvPr/>
        </p:nvSpPr>
        <p:spPr>
          <a:xfrm>
            <a:off x="4130718" y="6369898"/>
            <a:ext cx="1819635" cy="818182"/>
          </a:xfrm>
          <a:prstGeom prst="roundRect">
            <a:avLst>
              <a:gd name="adj" fmla="val 16133"/>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A0A8628-8147-E841-90CA-5BB48B3F7A4E}"/>
              </a:ext>
            </a:extLst>
          </p:cNvPr>
          <p:cNvSpPr txBox="1">
            <a:spLocks/>
          </p:cNvSpPr>
          <p:nvPr/>
        </p:nvSpPr>
        <p:spPr>
          <a:xfrm>
            <a:off x="2040327" y="6328990"/>
            <a:ext cx="1999409"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Block</a:t>
            </a:r>
          </a:p>
        </p:txBody>
      </p:sp>
      <p:sp>
        <p:nvSpPr>
          <p:cNvPr id="72" name="Title 1">
            <a:extLst>
              <a:ext uri="{FF2B5EF4-FFF2-40B4-BE49-F238E27FC236}">
                <a16:creationId xmlns:a16="http://schemas.microsoft.com/office/drawing/2014/main" id="{1DA26E66-D69D-5B47-A859-1A47376FD74A}"/>
              </a:ext>
            </a:extLst>
          </p:cNvPr>
          <p:cNvSpPr txBox="1">
            <a:spLocks/>
          </p:cNvSpPr>
          <p:nvPr/>
        </p:nvSpPr>
        <p:spPr>
          <a:xfrm>
            <a:off x="4037544" y="6328990"/>
            <a:ext cx="2001599"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Allow</a:t>
            </a:r>
          </a:p>
        </p:txBody>
      </p:sp>
    </p:spTree>
    <p:extLst>
      <p:ext uri="{BB962C8B-B14F-4D97-AF65-F5344CB8AC3E}">
        <p14:creationId xmlns:p14="http://schemas.microsoft.com/office/powerpoint/2010/main" val="129928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00F48B5-EBE9-C843-8A07-C8F0F1D37C34}"/>
              </a:ext>
            </a:extLst>
          </p:cNvPr>
          <p:cNvGrpSpPr/>
          <p:nvPr/>
        </p:nvGrpSpPr>
        <p:grpSpPr>
          <a:xfrm>
            <a:off x="8280000" y="2520000"/>
            <a:ext cx="4627088" cy="3595796"/>
            <a:chOff x="8280000" y="2520000"/>
            <a:chExt cx="4627088" cy="3595796"/>
          </a:xfrm>
        </p:grpSpPr>
        <p:sp>
          <p:nvSpPr>
            <p:cNvPr id="30" name="Rectangle 29">
              <a:extLst>
                <a:ext uri="{FF2B5EF4-FFF2-40B4-BE49-F238E27FC236}">
                  <a16:creationId xmlns:a16="http://schemas.microsoft.com/office/drawing/2014/main" id="{548F4A8C-79AA-904D-B271-07034EDF15B3}"/>
                </a:ext>
              </a:extLst>
            </p:cNvPr>
            <p:cNvSpPr/>
            <p:nvPr/>
          </p:nvSpPr>
          <p:spPr>
            <a:xfrm>
              <a:off x="8280000" y="2520001"/>
              <a:ext cx="4626253" cy="359579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B08846AE-0C64-8542-917C-6AA6FC1B7BC3}"/>
                </a:ext>
              </a:extLst>
            </p:cNvPr>
            <p:cNvSpPr/>
            <p:nvPr/>
          </p:nvSpPr>
          <p:spPr>
            <a:xfrm>
              <a:off x="8280835" y="2520000"/>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A415E00D-37C7-8F47-B82E-02AB4FF3E8C1}"/>
                </a:ext>
              </a:extLst>
            </p:cNvPr>
            <p:cNvSpPr/>
            <p:nvPr/>
          </p:nvSpPr>
          <p:spPr>
            <a:xfrm>
              <a:off x="12559765" y="3268096"/>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69E781D5-C2CB-B943-B16A-85BF809139E2}"/>
                </a:ext>
              </a:extLst>
            </p:cNvPr>
            <p:cNvGrpSpPr/>
            <p:nvPr/>
          </p:nvGrpSpPr>
          <p:grpSpPr>
            <a:xfrm>
              <a:off x="8481650" y="2731554"/>
              <a:ext cx="624634" cy="177375"/>
              <a:chOff x="2886740" y="1651000"/>
              <a:chExt cx="651096" cy="175437"/>
            </a:xfrm>
          </p:grpSpPr>
          <p:sp>
            <p:nvSpPr>
              <p:cNvPr id="51" name="Oval 50">
                <a:extLst>
                  <a:ext uri="{FF2B5EF4-FFF2-40B4-BE49-F238E27FC236}">
                    <a16:creationId xmlns:a16="http://schemas.microsoft.com/office/drawing/2014/main" id="{6B44B6AA-940E-B14D-869E-DF19772C25BD}"/>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95227EE3-7214-EE46-9CAB-2495D421C4FF}"/>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670F17A-0708-0D46-86AC-F042F1197EB3}"/>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ounded Rectangle 46">
              <a:extLst>
                <a:ext uri="{FF2B5EF4-FFF2-40B4-BE49-F238E27FC236}">
                  <a16:creationId xmlns:a16="http://schemas.microsoft.com/office/drawing/2014/main" id="{775C1407-1EDD-F34E-9856-BE181F621021}"/>
                </a:ext>
              </a:extLst>
            </p:cNvPr>
            <p:cNvSpPr/>
            <p:nvPr/>
          </p:nvSpPr>
          <p:spPr>
            <a:xfrm>
              <a:off x="9420055" y="2660911"/>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117B24F0-4E2A-E84D-9F93-5CCE219BA183}"/>
                </a:ext>
              </a:extLst>
            </p:cNvPr>
            <p:cNvSpPr/>
            <p:nvPr/>
          </p:nvSpPr>
          <p:spPr>
            <a:xfrm>
              <a:off x="12445884" y="2660911"/>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Content Placeholder 3">
              <a:extLst>
                <a:ext uri="{FF2B5EF4-FFF2-40B4-BE49-F238E27FC236}">
                  <a16:creationId xmlns:a16="http://schemas.microsoft.com/office/drawing/2014/main" id="{682308AE-C28C-8643-A059-BEA7D5CB8839}"/>
                </a:ext>
              </a:extLst>
            </p:cNvPr>
            <p:cNvSpPr txBox="1">
              <a:spLocks/>
            </p:cNvSpPr>
            <p:nvPr/>
          </p:nvSpPr>
          <p:spPr>
            <a:xfrm>
              <a:off x="12532525" y="2652543"/>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sp>
          <p:nvSpPr>
            <p:cNvPr id="48" name="Title 1">
              <a:extLst>
                <a:ext uri="{FF2B5EF4-FFF2-40B4-BE49-F238E27FC236}">
                  <a16:creationId xmlns:a16="http://schemas.microsoft.com/office/drawing/2014/main" id="{DADDA373-F851-4445-BA62-C22A4E88F1A5}"/>
                </a:ext>
              </a:extLst>
            </p:cNvPr>
            <p:cNvSpPr txBox="1">
              <a:spLocks/>
            </p:cNvSpPr>
            <p:nvPr/>
          </p:nvSpPr>
          <p:spPr>
            <a:xfrm>
              <a:off x="8689073" y="3664209"/>
              <a:ext cx="3422963" cy="211839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Should Bilal allow notifications or not?</a:t>
              </a:r>
            </a:p>
          </p:txBody>
        </p:sp>
      </p:grpSp>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1439999"/>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040328" y="4029840"/>
            <a:ext cx="3998820" cy="144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ts val="3000"/>
              </a:lnSpc>
              <a:spcBef>
                <a:spcPts val="0"/>
              </a:spcBef>
            </a:pPr>
            <a:r>
              <a:rPr lang="en-GB" sz="2200" b="1" dirty="0">
                <a:solidFill>
                  <a:schemeClr val="bg1">
                    <a:lumMod val="50000"/>
                  </a:schemeClr>
                </a:solidFill>
                <a:latin typeface="Overpass Mono" pitchFamily="49" charset="77"/>
                <a:ea typeface="Calibri"/>
                <a:cs typeface="Calibri"/>
                <a:sym typeface="Calibri"/>
              </a:rPr>
              <a:t>Enable location services</a:t>
            </a:r>
          </a:p>
        </p:txBody>
      </p:sp>
      <p:sp>
        <p:nvSpPr>
          <p:cNvPr id="71" name="Rounded Rectangle 70">
            <a:extLst>
              <a:ext uri="{FF2B5EF4-FFF2-40B4-BE49-F238E27FC236}">
                <a16:creationId xmlns:a16="http://schemas.microsoft.com/office/drawing/2014/main" id="{740B5AE2-CFE9-5E40-B9E1-40CF6B9B0151}"/>
              </a:ext>
            </a:extLst>
          </p:cNvPr>
          <p:cNvSpPr/>
          <p:nvPr/>
        </p:nvSpPr>
        <p:spPr>
          <a:xfrm>
            <a:off x="2040328" y="5869560"/>
            <a:ext cx="3998820" cy="639285"/>
          </a:xfrm>
          <a:prstGeom prst="roundRect">
            <a:avLst>
              <a:gd name="adj" fmla="val 161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itle 1">
            <a:extLst>
              <a:ext uri="{FF2B5EF4-FFF2-40B4-BE49-F238E27FC236}">
                <a16:creationId xmlns:a16="http://schemas.microsoft.com/office/drawing/2014/main" id="{1DA26E66-D69D-5B47-A859-1A47376FD74A}"/>
              </a:ext>
            </a:extLst>
          </p:cNvPr>
          <p:cNvSpPr txBox="1">
            <a:spLocks/>
          </p:cNvSpPr>
          <p:nvPr/>
        </p:nvSpPr>
        <p:spPr>
          <a:xfrm>
            <a:off x="2526511" y="5869563"/>
            <a:ext cx="2937659" cy="63928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rgbClr val="791D7E"/>
                </a:solidFill>
                <a:latin typeface="Overpass Mono" pitchFamily="49" charset="77"/>
                <a:ea typeface="Calibri"/>
                <a:cs typeface="Calibri"/>
                <a:sym typeface="Calibri"/>
              </a:rPr>
              <a:t>Never</a:t>
            </a:r>
          </a:p>
        </p:txBody>
      </p:sp>
      <p:sp>
        <p:nvSpPr>
          <p:cNvPr id="34" name="Rounded Rectangle 33">
            <a:extLst>
              <a:ext uri="{FF2B5EF4-FFF2-40B4-BE49-F238E27FC236}">
                <a16:creationId xmlns:a16="http://schemas.microsoft.com/office/drawing/2014/main" id="{9D84F90D-184F-2C43-A0E0-145617C3B9AD}"/>
              </a:ext>
            </a:extLst>
          </p:cNvPr>
          <p:cNvSpPr/>
          <p:nvPr/>
        </p:nvSpPr>
        <p:spPr>
          <a:xfrm>
            <a:off x="2040328" y="6589055"/>
            <a:ext cx="3998820" cy="639285"/>
          </a:xfrm>
          <a:prstGeom prst="roundRect">
            <a:avLst>
              <a:gd name="adj" fmla="val 161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56D6D6BE-BB61-DE4E-AE51-2BAB499B6157}"/>
              </a:ext>
            </a:extLst>
          </p:cNvPr>
          <p:cNvSpPr txBox="1">
            <a:spLocks/>
          </p:cNvSpPr>
          <p:nvPr/>
        </p:nvSpPr>
        <p:spPr>
          <a:xfrm>
            <a:off x="2526511" y="6589058"/>
            <a:ext cx="2937659" cy="63928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rgbClr val="791D7E"/>
                </a:solidFill>
                <a:latin typeface="Overpass Mono" pitchFamily="49" charset="77"/>
                <a:ea typeface="Calibri"/>
                <a:cs typeface="Calibri"/>
                <a:sym typeface="Calibri"/>
              </a:rPr>
              <a:t>While using the app</a:t>
            </a:r>
          </a:p>
        </p:txBody>
      </p:sp>
      <p:sp>
        <p:nvSpPr>
          <p:cNvPr id="36" name="Rounded Rectangle 35">
            <a:extLst>
              <a:ext uri="{FF2B5EF4-FFF2-40B4-BE49-F238E27FC236}">
                <a16:creationId xmlns:a16="http://schemas.microsoft.com/office/drawing/2014/main" id="{1F736FEA-F6EA-2541-BABB-81FA625E0659}"/>
              </a:ext>
            </a:extLst>
          </p:cNvPr>
          <p:cNvSpPr/>
          <p:nvPr/>
        </p:nvSpPr>
        <p:spPr>
          <a:xfrm>
            <a:off x="2040328" y="7311798"/>
            <a:ext cx="3998820" cy="639285"/>
          </a:xfrm>
          <a:prstGeom prst="roundRect">
            <a:avLst>
              <a:gd name="adj" fmla="val 161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a:extLst>
              <a:ext uri="{FF2B5EF4-FFF2-40B4-BE49-F238E27FC236}">
                <a16:creationId xmlns:a16="http://schemas.microsoft.com/office/drawing/2014/main" id="{C91B7A1F-B97A-BB4D-BA9B-48CB24912F5D}"/>
              </a:ext>
            </a:extLst>
          </p:cNvPr>
          <p:cNvSpPr txBox="1">
            <a:spLocks/>
          </p:cNvSpPr>
          <p:nvPr/>
        </p:nvSpPr>
        <p:spPr>
          <a:xfrm>
            <a:off x="2526511" y="7311801"/>
            <a:ext cx="2937659" cy="63928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rgbClr val="791D7E"/>
                </a:solidFill>
                <a:latin typeface="Overpass Mono" pitchFamily="49" charset="77"/>
                <a:ea typeface="Calibri"/>
                <a:cs typeface="Calibri"/>
                <a:sym typeface="Calibri"/>
              </a:rPr>
              <a:t>Always</a:t>
            </a:r>
          </a:p>
        </p:txBody>
      </p:sp>
      <p:grpSp>
        <p:nvGrpSpPr>
          <p:cNvPr id="58" name="Group 57">
            <a:extLst>
              <a:ext uri="{FF2B5EF4-FFF2-40B4-BE49-F238E27FC236}">
                <a16:creationId xmlns:a16="http://schemas.microsoft.com/office/drawing/2014/main" id="{0D68F521-878D-124A-B175-1F051FC8C2B1}"/>
              </a:ext>
            </a:extLst>
          </p:cNvPr>
          <p:cNvGrpSpPr/>
          <p:nvPr/>
        </p:nvGrpSpPr>
        <p:grpSpPr>
          <a:xfrm>
            <a:off x="8640000" y="2880000"/>
            <a:ext cx="4626253" cy="3595796"/>
            <a:chOff x="9637044" y="1819025"/>
            <a:chExt cx="4626253" cy="3595796"/>
          </a:xfrm>
        </p:grpSpPr>
        <p:sp>
          <p:nvSpPr>
            <p:cNvPr id="38" name="Rectangle 37">
              <a:extLst>
                <a:ext uri="{FF2B5EF4-FFF2-40B4-BE49-F238E27FC236}">
                  <a16:creationId xmlns:a16="http://schemas.microsoft.com/office/drawing/2014/main" id="{03A93A0F-0E5C-4F4C-A573-D32A08975B1C}"/>
                </a:ext>
              </a:extLst>
            </p:cNvPr>
            <p:cNvSpPr/>
            <p:nvPr/>
          </p:nvSpPr>
          <p:spPr>
            <a:xfrm>
              <a:off x="9637044" y="1819026"/>
              <a:ext cx="4626253" cy="359579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BADD87A-4140-5F45-948E-A5F65A132563}"/>
                </a:ext>
              </a:extLst>
            </p:cNvPr>
            <p:cNvSpPr/>
            <p:nvPr/>
          </p:nvSpPr>
          <p:spPr>
            <a:xfrm>
              <a:off x="9637044" y="1819025"/>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61FCAF6A-2313-784F-AA16-0CB0D0C0B0E4}"/>
                </a:ext>
              </a:extLst>
            </p:cNvPr>
            <p:cNvSpPr/>
            <p:nvPr/>
          </p:nvSpPr>
          <p:spPr>
            <a:xfrm>
              <a:off x="13915974"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F55CB1D4-F92B-8E49-B87E-C5C1ACD92603}"/>
                </a:ext>
              </a:extLst>
            </p:cNvPr>
            <p:cNvGrpSpPr/>
            <p:nvPr/>
          </p:nvGrpSpPr>
          <p:grpSpPr>
            <a:xfrm>
              <a:off x="9837859" y="2030579"/>
              <a:ext cx="624634" cy="177375"/>
              <a:chOff x="2886740" y="1651000"/>
              <a:chExt cx="651096" cy="175437"/>
            </a:xfrm>
          </p:grpSpPr>
          <p:sp>
            <p:nvSpPr>
              <p:cNvPr id="44" name="Oval 43">
                <a:extLst>
                  <a:ext uri="{FF2B5EF4-FFF2-40B4-BE49-F238E27FC236}">
                    <a16:creationId xmlns:a16="http://schemas.microsoft.com/office/drawing/2014/main" id="{96397DEF-CB08-344B-B156-FBF94B2361A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0DF7DD8-164B-1146-92E6-89DA0266A74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2BCEBC-52B1-7148-A80A-792C9A4C508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a:extLst>
                <a:ext uri="{FF2B5EF4-FFF2-40B4-BE49-F238E27FC236}">
                  <a16:creationId xmlns:a16="http://schemas.microsoft.com/office/drawing/2014/main" id="{C38FBF93-B675-BE4A-B573-17BA6F58AB65}"/>
                </a:ext>
              </a:extLst>
            </p:cNvPr>
            <p:cNvSpPr/>
            <p:nvPr/>
          </p:nvSpPr>
          <p:spPr>
            <a:xfrm>
              <a:off x="10776264" y="1959936"/>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itle 1">
              <a:extLst>
                <a:ext uri="{FF2B5EF4-FFF2-40B4-BE49-F238E27FC236}">
                  <a16:creationId xmlns:a16="http://schemas.microsoft.com/office/drawing/2014/main" id="{999F51FF-1CD8-C14D-A790-8B42BCD4B75A}"/>
                </a:ext>
              </a:extLst>
            </p:cNvPr>
            <p:cNvSpPr txBox="1">
              <a:spLocks/>
            </p:cNvSpPr>
            <p:nvPr/>
          </p:nvSpPr>
          <p:spPr>
            <a:xfrm>
              <a:off x="10089515" y="2963234"/>
              <a:ext cx="3166288" cy="211839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Which option should Bilal click on?</a:t>
              </a:r>
            </a:p>
          </p:txBody>
        </p:sp>
        <p:sp>
          <p:nvSpPr>
            <p:cNvPr id="55" name="Oval 54">
              <a:extLst>
                <a:ext uri="{FF2B5EF4-FFF2-40B4-BE49-F238E27FC236}">
                  <a16:creationId xmlns:a16="http://schemas.microsoft.com/office/drawing/2014/main" id="{5931EED9-8539-7B4B-9C59-583736C54E58}"/>
                </a:ext>
              </a:extLst>
            </p:cNvPr>
            <p:cNvSpPr/>
            <p:nvPr/>
          </p:nvSpPr>
          <p:spPr>
            <a:xfrm>
              <a:off x="13802093"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3">
              <a:extLst>
                <a:ext uri="{FF2B5EF4-FFF2-40B4-BE49-F238E27FC236}">
                  <a16:creationId xmlns:a16="http://schemas.microsoft.com/office/drawing/2014/main" id="{BD9CE792-BAE6-2246-8FBA-9E3AA93FC9C2}"/>
                </a:ext>
              </a:extLst>
            </p:cNvPr>
            <p:cNvSpPr txBox="1">
              <a:spLocks/>
            </p:cNvSpPr>
            <p:nvPr/>
          </p:nvSpPr>
          <p:spPr>
            <a:xfrm>
              <a:off x="13888734" y="1951568"/>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Tree>
    <p:extLst>
      <p:ext uri="{BB962C8B-B14F-4D97-AF65-F5344CB8AC3E}">
        <p14:creationId xmlns:p14="http://schemas.microsoft.com/office/powerpoint/2010/main" val="341213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CE079116-7BBE-804A-896F-B1C40F737079}"/>
              </a:ext>
            </a:extLst>
          </p:cNvPr>
          <p:cNvGrpSpPr/>
          <p:nvPr/>
        </p:nvGrpSpPr>
        <p:grpSpPr>
          <a:xfrm>
            <a:off x="8280000" y="2520000"/>
            <a:ext cx="4986253" cy="3955796"/>
            <a:chOff x="8280000" y="2520000"/>
            <a:chExt cx="4986253" cy="3955796"/>
          </a:xfrm>
        </p:grpSpPr>
        <p:grpSp>
          <p:nvGrpSpPr>
            <p:cNvPr id="75" name="Group 74">
              <a:extLst>
                <a:ext uri="{FF2B5EF4-FFF2-40B4-BE49-F238E27FC236}">
                  <a16:creationId xmlns:a16="http://schemas.microsoft.com/office/drawing/2014/main" id="{F5C5CC89-00BA-8E4B-976C-85F3C6E8A406}"/>
                </a:ext>
              </a:extLst>
            </p:cNvPr>
            <p:cNvGrpSpPr/>
            <p:nvPr/>
          </p:nvGrpSpPr>
          <p:grpSpPr>
            <a:xfrm>
              <a:off x="8280000" y="2520000"/>
              <a:ext cx="4627088" cy="3595796"/>
              <a:chOff x="8280000" y="2520000"/>
              <a:chExt cx="4627088" cy="3595796"/>
            </a:xfrm>
          </p:grpSpPr>
          <p:sp>
            <p:nvSpPr>
              <p:cNvPr id="88" name="Rectangle 87">
                <a:extLst>
                  <a:ext uri="{FF2B5EF4-FFF2-40B4-BE49-F238E27FC236}">
                    <a16:creationId xmlns:a16="http://schemas.microsoft.com/office/drawing/2014/main" id="{9660811A-87F2-AF49-9920-3CB9D05398B9}"/>
                  </a:ext>
                </a:extLst>
              </p:cNvPr>
              <p:cNvSpPr/>
              <p:nvPr/>
            </p:nvSpPr>
            <p:spPr>
              <a:xfrm>
                <a:off x="8280000" y="2520001"/>
                <a:ext cx="4626253" cy="359579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E13ED4A9-A9BA-E043-9F19-922B4154E362}"/>
                  </a:ext>
                </a:extLst>
              </p:cNvPr>
              <p:cNvSpPr/>
              <p:nvPr/>
            </p:nvSpPr>
            <p:spPr>
              <a:xfrm>
                <a:off x="8280835" y="2520000"/>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a:extLst>
                  <a:ext uri="{FF2B5EF4-FFF2-40B4-BE49-F238E27FC236}">
                    <a16:creationId xmlns:a16="http://schemas.microsoft.com/office/drawing/2014/main" id="{44B3F4E3-6CDF-1441-9F93-894F3918672F}"/>
                  </a:ext>
                </a:extLst>
              </p:cNvPr>
              <p:cNvSpPr/>
              <p:nvPr/>
            </p:nvSpPr>
            <p:spPr>
              <a:xfrm>
                <a:off x="12559765" y="3268096"/>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1" name="Group 90">
                <a:extLst>
                  <a:ext uri="{FF2B5EF4-FFF2-40B4-BE49-F238E27FC236}">
                    <a16:creationId xmlns:a16="http://schemas.microsoft.com/office/drawing/2014/main" id="{226C9FD9-7892-7848-9EF0-6E08FB949122}"/>
                  </a:ext>
                </a:extLst>
              </p:cNvPr>
              <p:cNvGrpSpPr/>
              <p:nvPr/>
            </p:nvGrpSpPr>
            <p:grpSpPr>
              <a:xfrm>
                <a:off x="8481650" y="2731554"/>
                <a:ext cx="624634" cy="177375"/>
                <a:chOff x="2886740" y="1651000"/>
                <a:chExt cx="651096" cy="175437"/>
              </a:xfrm>
            </p:grpSpPr>
            <p:sp>
              <p:nvSpPr>
                <p:cNvPr id="96" name="Oval 95">
                  <a:extLst>
                    <a:ext uri="{FF2B5EF4-FFF2-40B4-BE49-F238E27FC236}">
                      <a16:creationId xmlns:a16="http://schemas.microsoft.com/office/drawing/2014/main" id="{03639A18-76D4-0E4B-A49E-649B5DB0BF14}"/>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982F6F9-BC34-4341-B9AB-A587D8EB5EB4}"/>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BCD43DB3-8806-924E-94D2-B7E3359D9A7E}"/>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Rounded Rectangle 91">
                <a:extLst>
                  <a:ext uri="{FF2B5EF4-FFF2-40B4-BE49-F238E27FC236}">
                    <a16:creationId xmlns:a16="http://schemas.microsoft.com/office/drawing/2014/main" id="{FB0BA847-4D66-6643-B12A-5ECE883DF250}"/>
                  </a:ext>
                </a:extLst>
              </p:cNvPr>
              <p:cNvSpPr/>
              <p:nvPr/>
            </p:nvSpPr>
            <p:spPr>
              <a:xfrm>
                <a:off x="9420055" y="2660911"/>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a:extLst>
                  <a:ext uri="{FF2B5EF4-FFF2-40B4-BE49-F238E27FC236}">
                    <a16:creationId xmlns:a16="http://schemas.microsoft.com/office/drawing/2014/main" id="{904A6A39-CC2E-A24F-ADC6-17510D1AD2AE}"/>
                  </a:ext>
                </a:extLst>
              </p:cNvPr>
              <p:cNvSpPr/>
              <p:nvPr/>
            </p:nvSpPr>
            <p:spPr>
              <a:xfrm>
                <a:off x="12445884" y="2660911"/>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Content Placeholder 3">
                <a:extLst>
                  <a:ext uri="{FF2B5EF4-FFF2-40B4-BE49-F238E27FC236}">
                    <a16:creationId xmlns:a16="http://schemas.microsoft.com/office/drawing/2014/main" id="{C80E32FD-A0EA-F940-8BA1-82DCA3C5B06F}"/>
                  </a:ext>
                </a:extLst>
              </p:cNvPr>
              <p:cNvSpPr txBox="1">
                <a:spLocks/>
              </p:cNvSpPr>
              <p:nvPr/>
            </p:nvSpPr>
            <p:spPr>
              <a:xfrm>
                <a:off x="12532525" y="2652543"/>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sp>
            <p:nvSpPr>
              <p:cNvPr id="95" name="Title 1">
                <a:extLst>
                  <a:ext uri="{FF2B5EF4-FFF2-40B4-BE49-F238E27FC236}">
                    <a16:creationId xmlns:a16="http://schemas.microsoft.com/office/drawing/2014/main" id="{4ED0466B-3327-7241-9358-0A27FD43B187}"/>
                  </a:ext>
                </a:extLst>
              </p:cNvPr>
              <p:cNvSpPr txBox="1">
                <a:spLocks/>
              </p:cNvSpPr>
              <p:nvPr/>
            </p:nvSpPr>
            <p:spPr>
              <a:xfrm>
                <a:off x="8689073" y="3664209"/>
                <a:ext cx="3422963" cy="211839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Should Bilal allow notifications or not?</a:t>
                </a:r>
              </a:p>
            </p:txBody>
          </p:sp>
        </p:grpSp>
        <p:grpSp>
          <p:nvGrpSpPr>
            <p:cNvPr id="76" name="Group 75">
              <a:extLst>
                <a:ext uri="{FF2B5EF4-FFF2-40B4-BE49-F238E27FC236}">
                  <a16:creationId xmlns:a16="http://schemas.microsoft.com/office/drawing/2014/main" id="{97EBC1B6-0245-574A-96C3-0FFC460B9302}"/>
                </a:ext>
              </a:extLst>
            </p:cNvPr>
            <p:cNvGrpSpPr/>
            <p:nvPr/>
          </p:nvGrpSpPr>
          <p:grpSpPr>
            <a:xfrm>
              <a:off x="8640000" y="2880000"/>
              <a:ext cx="4626253" cy="3595796"/>
              <a:chOff x="9637044" y="1819025"/>
              <a:chExt cx="4626253" cy="3595796"/>
            </a:xfrm>
          </p:grpSpPr>
          <p:sp>
            <p:nvSpPr>
              <p:cNvPr id="77" name="Rectangle 76">
                <a:extLst>
                  <a:ext uri="{FF2B5EF4-FFF2-40B4-BE49-F238E27FC236}">
                    <a16:creationId xmlns:a16="http://schemas.microsoft.com/office/drawing/2014/main" id="{17638B2A-EC30-834E-BD0A-7B227494D5BE}"/>
                  </a:ext>
                </a:extLst>
              </p:cNvPr>
              <p:cNvSpPr/>
              <p:nvPr/>
            </p:nvSpPr>
            <p:spPr>
              <a:xfrm>
                <a:off x="9637044" y="1819026"/>
                <a:ext cx="4626253" cy="359579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02C59D8D-BE42-AA4D-975E-6C56E6C147F8}"/>
                  </a:ext>
                </a:extLst>
              </p:cNvPr>
              <p:cNvSpPr/>
              <p:nvPr/>
            </p:nvSpPr>
            <p:spPr>
              <a:xfrm>
                <a:off x="9637044" y="1819025"/>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a:extLst>
                  <a:ext uri="{FF2B5EF4-FFF2-40B4-BE49-F238E27FC236}">
                    <a16:creationId xmlns:a16="http://schemas.microsoft.com/office/drawing/2014/main" id="{E665F33F-1750-234C-AD03-945318CE0502}"/>
                  </a:ext>
                </a:extLst>
              </p:cNvPr>
              <p:cNvSpPr/>
              <p:nvPr/>
            </p:nvSpPr>
            <p:spPr>
              <a:xfrm>
                <a:off x="13915974"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id="{7C523772-0860-1D46-9D15-A2F40A3B67F1}"/>
                  </a:ext>
                </a:extLst>
              </p:cNvPr>
              <p:cNvGrpSpPr/>
              <p:nvPr/>
            </p:nvGrpSpPr>
            <p:grpSpPr>
              <a:xfrm>
                <a:off x="9837859" y="2030579"/>
                <a:ext cx="624634" cy="177375"/>
                <a:chOff x="2886740" y="1651000"/>
                <a:chExt cx="651096" cy="175437"/>
              </a:xfrm>
            </p:grpSpPr>
            <p:sp>
              <p:nvSpPr>
                <p:cNvPr id="85" name="Oval 84">
                  <a:extLst>
                    <a:ext uri="{FF2B5EF4-FFF2-40B4-BE49-F238E27FC236}">
                      <a16:creationId xmlns:a16="http://schemas.microsoft.com/office/drawing/2014/main" id="{52E55557-796C-E041-B4FA-FD7A9B2A61D8}"/>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D3796837-8EED-214B-B827-5156F31D6AF7}"/>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AEBC9E94-732F-D94B-8280-CA45B0AE75A0}"/>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ounded Rectangle 80">
                <a:extLst>
                  <a:ext uri="{FF2B5EF4-FFF2-40B4-BE49-F238E27FC236}">
                    <a16:creationId xmlns:a16="http://schemas.microsoft.com/office/drawing/2014/main" id="{1BA925D6-613F-6F4F-B260-5D8133724BD7}"/>
                  </a:ext>
                </a:extLst>
              </p:cNvPr>
              <p:cNvSpPr/>
              <p:nvPr/>
            </p:nvSpPr>
            <p:spPr>
              <a:xfrm>
                <a:off x="10776264" y="1959936"/>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itle 1">
                <a:extLst>
                  <a:ext uri="{FF2B5EF4-FFF2-40B4-BE49-F238E27FC236}">
                    <a16:creationId xmlns:a16="http://schemas.microsoft.com/office/drawing/2014/main" id="{26634317-652E-3B40-94BB-E0B4C120AB58}"/>
                  </a:ext>
                </a:extLst>
              </p:cNvPr>
              <p:cNvSpPr txBox="1">
                <a:spLocks/>
              </p:cNvSpPr>
              <p:nvPr/>
            </p:nvSpPr>
            <p:spPr>
              <a:xfrm>
                <a:off x="10089515" y="2963234"/>
                <a:ext cx="3166288" cy="211839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Which option should Bilal click on?</a:t>
                </a:r>
              </a:p>
            </p:txBody>
          </p:sp>
          <p:sp>
            <p:nvSpPr>
              <p:cNvPr id="83" name="Oval 82">
                <a:extLst>
                  <a:ext uri="{FF2B5EF4-FFF2-40B4-BE49-F238E27FC236}">
                    <a16:creationId xmlns:a16="http://schemas.microsoft.com/office/drawing/2014/main" id="{F9E93B92-9BDA-DF4A-B69B-FAB171DC2E4D}"/>
                  </a:ext>
                </a:extLst>
              </p:cNvPr>
              <p:cNvSpPr/>
              <p:nvPr/>
            </p:nvSpPr>
            <p:spPr>
              <a:xfrm>
                <a:off x="13802093"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Content Placeholder 3">
                <a:extLst>
                  <a:ext uri="{FF2B5EF4-FFF2-40B4-BE49-F238E27FC236}">
                    <a16:creationId xmlns:a16="http://schemas.microsoft.com/office/drawing/2014/main" id="{894CA2FC-1154-8146-8DC5-4108E36B6939}"/>
                  </a:ext>
                </a:extLst>
              </p:cNvPr>
              <p:cNvSpPr txBox="1">
                <a:spLocks/>
              </p:cNvSpPr>
              <p:nvPr/>
            </p:nvSpPr>
            <p:spPr>
              <a:xfrm>
                <a:off x="13888734" y="1951568"/>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grpSp>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2054160"/>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400571" y="4029839"/>
            <a:ext cx="3278334" cy="2054159"/>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ts val="3000"/>
              </a:lnSpc>
              <a:spcBef>
                <a:spcPts val="0"/>
              </a:spcBef>
            </a:pPr>
            <a:r>
              <a:rPr lang="en-GB" sz="2200" b="1" dirty="0">
                <a:solidFill>
                  <a:schemeClr val="bg1">
                    <a:lumMod val="50000"/>
                  </a:schemeClr>
                </a:solidFill>
                <a:latin typeface="Overpass Mono" pitchFamily="49" charset="77"/>
                <a:ea typeface="Calibri"/>
                <a:cs typeface="Calibri"/>
                <a:sym typeface="Calibri"/>
              </a:rPr>
              <a:t>You must agree to the terms and conditions before you can use </a:t>
            </a:r>
            <a:r>
              <a:rPr lang="en-GB" sz="2200" b="1" dirty="0" err="1">
                <a:solidFill>
                  <a:schemeClr val="bg1">
                    <a:lumMod val="50000"/>
                  </a:schemeClr>
                </a:solidFill>
                <a:latin typeface="Overpass Mono" pitchFamily="49" charset="77"/>
                <a:ea typeface="Calibri"/>
                <a:cs typeface="Calibri"/>
                <a:sym typeface="Calibri"/>
              </a:rPr>
              <a:t>Pix</a:t>
            </a:r>
            <a:endParaRPr lang="en-GB" sz="2200" b="1" dirty="0">
              <a:solidFill>
                <a:schemeClr val="bg1">
                  <a:lumMod val="50000"/>
                </a:schemeClr>
              </a:solidFill>
              <a:latin typeface="Overpass Mono" pitchFamily="49" charset="77"/>
              <a:ea typeface="Calibri"/>
              <a:cs typeface="Calibri"/>
              <a:sym typeface="Calibri"/>
            </a:endParaRPr>
          </a:p>
        </p:txBody>
      </p:sp>
      <p:sp>
        <p:nvSpPr>
          <p:cNvPr id="71" name="Rounded Rectangle 70">
            <a:extLst>
              <a:ext uri="{FF2B5EF4-FFF2-40B4-BE49-F238E27FC236}">
                <a16:creationId xmlns:a16="http://schemas.microsoft.com/office/drawing/2014/main" id="{740B5AE2-CFE9-5E40-B9E1-40CF6B9B0151}"/>
              </a:ext>
            </a:extLst>
          </p:cNvPr>
          <p:cNvSpPr/>
          <p:nvPr/>
        </p:nvSpPr>
        <p:spPr>
          <a:xfrm>
            <a:off x="2851445" y="6861137"/>
            <a:ext cx="360000" cy="360000"/>
          </a:xfrm>
          <a:prstGeom prst="roundRect">
            <a:avLst>
              <a:gd name="adj" fmla="val 12112"/>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itle 1">
            <a:extLst>
              <a:ext uri="{FF2B5EF4-FFF2-40B4-BE49-F238E27FC236}">
                <a16:creationId xmlns:a16="http://schemas.microsoft.com/office/drawing/2014/main" id="{1DA26E66-D69D-5B47-A859-1A47376FD74A}"/>
              </a:ext>
            </a:extLst>
          </p:cNvPr>
          <p:cNvSpPr txBox="1">
            <a:spLocks/>
          </p:cNvSpPr>
          <p:nvPr/>
        </p:nvSpPr>
        <p:spPr>
          <a:xfrm>
            <a:off x="3400274" y="6591137"/>
            <a:ext cx="1974366"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I accept the terms and conditions</a:t>
            </a:r>
          </a:p>
        </p:txBody>
      </p:sp>
      <p:grpSp>
        <p:nvGrpSpPr>
          <p:cNvPr id="58" name="Group 57">
            <a:extLst>
              <a:ext uri="{FF2B5EF4-FFF2-40B4-BE49-F238E27FC236}">
                <a16:creationId xmlns:a16="http://schemas.microsoft.com/office/drawing/2014/main" id="{0D68F521-878D-124A-B175-1F051FC8C2B1}"/>
              </a:ext>
            </a:extLst>
          </p:cNvPr>
          <p:cNvGrpSpPr/>
          <p:nvPr/>
        </p:nvGrpSpPr>
        <p:grpSpPr>
          <a:xfrm>
            <a:off x="9000000" y="3240000"/>
            <a:ext cx="4626253" cy="3595796"/>
            <a:chOff x="9637044" y="1819025"/>
            <a:chExt cx="4626253" cy="3595796"/>
          </a:xfrm>
        </p:grpSpPr>
        <p:sp>
          <p:nvSpPr>
            <p:cNvPr id="38" name="Rectangle 37">
              <a:extLst>
                <a:ext uri="{FF2B5EF4-FFF2-40B4-BE49-F238E27FC236}">
                  <a16:creationId xmlns:a16="http://schemas.microsoft.com/office/drawing/2014/main" id="{03A93A0F-0E5C-4F4C-A573-D32A08975B1C}"/>
                </a:ext>
              </a:extLst>
            </p:cNvPr>
            <p:cNvSpPr/>
            <p:nvPr/>
          </p:nvSpPr>
          <p:spPr>
            <a:xfrm>
              <a:off x="9637044" y="1819026"/>
              <a:ext cx="4626253" cy="359579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BADD87A-4140-5F45-948E-A5F65A132563}"/>
                </a:ext>
              </a:extLst>
            </p:cNvPr>
            <p:cNvSpPr/>
            <p:nvPr/>
          </p:nvSpPr>
          <p:spPr>
            <a:xfrm>
              <a:off x="9637044" y="1819025"/>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61FCAF6A-2313-784F-AA16-0CB0D0C0B0E4}"/>
                </a:ext>
              </a:extLst>
            </p:cNvPr>
            <p:cNvSpPr/>
            <p:nvPr/>
          </p:nvSpPr>
          <p:spPr>
            <a:xfrm>
              <a:off x="13915974"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F55CB1D4-F92B-8E49-B87E-C5C1ACD92603}"/>
                </a:ext>
              </a:extLst>
            </p:cNvPr>
            <p:cNvGrpSpPr/>
            <p:nvPr/>
          </p:nvGrpSpPr>
          <p:grpSpPr>
            <a:xfrm>
              <a:off x="9837859" y="2030579"/>
              <a:ext cx="624634" cy="177375"/>
              <a:chOff x="2886740" y="1651000"/>
              <a:chExt cx="651096" cy="175437"/>
            </a:xfrm>
          </p:grpSpPr>
          <p:sp>
            <p:nvSpPr>
              <p:cNvPr id="44" name="Oval 43">
                <a:extLst>
                  <a:ext uri="{FF2B5EF4-FFF2-40B4-BE49-F238E27FC236}">
                    <a16:creationId xmlns:a16="http://schemas.microsoft.com/office/drawing/2014/main" id="{96397DEF-CB08-344B-B156-FBF94B2361A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0DF7DD8-164B-1146-92E6-89DA0266A74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2BCEBC-52B1-7148-A80A-792C9A4C508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a:extLst>
                <a:ext uri="{FF2B5EF4-FFF2-40B4-BE49-F238E27FC236}">
                  <a16:creationId xmlns:a16="http://schemas.microsoft.com/office/drawing/2014/main" id="{C38FBF93-B675-BE4A-B573-17BA6F58AB65}"/>
                </a:ext>
              </a:extLst>
            </p:cNvPr>
            <p:cNvSpPr/>
            <p:nvPr/>
          </p:nvSpPr>
          <p:spPr>
            <a:xfrm>
              <a:off x="10776264" y="1959936"/>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itle 1">
              <a:extLst>
                <a:ext uri="{FF2B5EF4-FFF2-40B4-BE49-F238E27FC236}">
                  <a16:creationId xmlns:a16="http://schemas.microsoft.com/office/drawing/2014/main" id="{999F51FF-1CD8-C14D-A790-8B42BCD4B75A}"/>
                </a:ext>
              </a:extLst>
            </p:cNvPr>
            <p:cNvSpPr txBox="1">
              <a:spLocks/>
            </p:cNvSpPr>
            <p:nvPr/>
          </p:nvSpPr>
          <p:spPr>
            <a:xfrm>
              <a:off x="10067369" y="2878986"/>
              <a:ext cx="3069800" cy="211839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What might Bilal be agreeing to in the Terms and Conditions?</a:t>
              </a:r>
            </a:p>
          </p:txBody>
        </p:sp>
        <p:sp>
          <p:nvSpPr>
            <p:cNvPr id="55" name="Oval 54">
              <a:extLst>
                <a:ext uri="{FF2B5EF4-FFF2-40B4-BE49-F238E27FC236}">
                  <a16:creationId xmlns:a16="http://schemas.microsoft.com/office/drawing/2014/main" id="{5931EED9-8539-7B4B-9C59-583736C54E58}"/>
                </a:ext>
              </a:extLst>
            </p:cNvPr>
            <p:cNvSpPr/>
            <p:nvPr/>
          </p:nvSpPr>
          <p:spPr>
            <a:xfrm>
              <a:off x="13802093"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3">
              <a:extLst>
                <a:ext uri="{FF2B5EF4-FFF2-40B4-BE49-F238E27FC236}">
                  <a16:creationId xmlns:a16="http://schemas.microsoft.com/office/drawing/2014/main" id="{BD9CE792-BAE6-2246-8FBA-9E3AA93FC9C2}"/>
                </a:ext>
              </a:extLst>
            </p:cNvPr>
            <p:cNvSpPr txBox="1">
              <a:spLocks/>
            </p:cNvSpPr>
            <p:nvPr/>
          </p:nvSpPr>
          <p:spPr>
            <a:xfrm>
              <a:off x="13888734" y="1951568"/>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Tree>
    <p:extLst>
      <p:ext uri="{BB962C8B-B14F-4D97-AF65-F5344CB8AC3E}">
        <p14:creationId xmlns:p14="http://schemas.microsoft.com/office/powerpoint/2010/main" val="24078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1439999"/>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040328" y="4029840"/>
            <a:ext cx="3998820" cy="144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ts val="3000"/>
              </a:lnSpc>
              <a:spcBef>
                <a:spcPts val="0"/>
              </a:spcBef>
            </a:pPr>
            <a:r>
              <a:rPr lang="en-GB" sz="2200" b="1" dirty="0">
                <a:solidFill>
                  <a:schemeClr val="bg1">
                    <a:lumMod val="50000"/>
                  </a:schemeClr>
                </a:solidFill>
                <a:latin typeface="Overpass Mono" pitchFamily="49" charset="77"/>
                <a:ea typeface="Calibri"/>
                <a:cs typeface="Calibri"/>
                <a:sym typeface="Calibri"/>
              </a:rPr>
              <a:t>Which type of profile do you want?</a:t>
            </a:r>
          </a:p>
        </p:txBody>
      </p:sp>
      <p:sp>
        <p:nvSpPr>
          <p:cNvPr id="36" name="Rounded Rectangle 35">
            <a:extLst>
              <a:ext uri="{FF2B5EF4-FFF2-40B4-BE49-F238E27FC236}">
                <a16:creationId xmlns:a16="http://schemas.microsoft.com/office/drawing/2014/main" id="{1F736FEA-F6EA-2541-BABB-81FA625E0659}"/>
              </a:ext>
            </a:extLst>
          </p:cNvPr>
          <p:cNvSpPr/>
          <p:nvPr/>
        </p:nvSpPr>
        <p:spPr>
          <a:xfrm>
            <a:off x="2040328" y="7342709"/>
            <a:ext cx="3998820" cy="639285"/>
          </a:xfrm>
          <a:prstGeom prst="roundRect">
            <a:avLst>
              <a:gd name="adj" fmla="val 161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a:extLst>
              <a:ext uri="{FF2B5EF4-FFF2-40B4-BE49-F238E27FC236}">
                <a16:creationId xmlns:a16="http://schemas.microsoft.com/office/drawing/2014/main" id="{C91B7A1F-B97A-BB4D-BA9B-48CB24912F5D}"/>
              </a:ext>
            </a:extLst>
          </p:cNvPr>
          <p:cNvSpPr txBox="1">
            <a:spLocks/>
          </p:cNvSpPr>
          <p:nvPr/>
        </p:nvSpPr>
        <p:spPr>
          <a:xfrm>
            <a:off x="2526511" y="7422202"/>
            <a:ext cx="2937659" cy="48030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rgbClr val="791D7E"/>
                </a:solidFill>
                <a:latin typeface="Overpass Mono" pitchFamily="49" charset="77"/>
                <a:ea typeface="Calibri"/>
                <a:cs typeface="Calibri"/>
                <a:sym typeface="Calibri"/>
              </a:rPr>
              <a:t>Public</a:t>
            </a:r>
          </a:p>
        </p:txBody>
      </p:sp>
      <p:sp>
        <p:nvSpPr>
          <p:cNvPr id="5" name="Rectangle 4">
            <a:extLst>
              <a:ext uri="{FF2B5EF4-FFF2-40B4-BE49-F238E27FC236}">
                <a16:creationId xmlns:a16="http://schemas.microsoft.com/office/drawing/2014/main" id="{533CFB08-BC8F-0941-AF3A-2AE3B54E9C01}"/>
              </a:ext>
            </a:extLst>
          </p:cNvPr>
          <p:cNvSpPr/>
          <p:nvPr/>
        </p:nvSpPr>
        <p:spPr>
          <a:xfrm>
            <a:off x="2308872" y="6409889"/>
            <a:ext cx="3461732" cy="707886"/>
          </a:xfrm>
          <a:prstGeom prst="rect">
            <a:avLst/>
          </a:prstGeom>
        </p:spPr>
        <p:txBody>
          <a:bodyPr wrap="square">
            <a:spAutoFit/>
          </a:bodyPr>
          <a:lstStyle/>
          <a:p>
            <a:pPr lvl="0" algn="ctr">
              <a:lnSpc>
                <a:spcPct val="100000"/>
              </a:lnSpc>
              <a:spcBef>
                <a:spcPts val="0"/>
              </a:spcBef>
              <a:spcAft>
                <a:spcPts val="1500"/>
              </a:spcAft>
            </a:pPr>
            <a:r>
              <a:rPr lang="en-GB" sz="2000" dirty="0">
                <a:solidFill>
                  <a:schemeClr val="bg1">
                    <a:lumMod val="75000"/>
                  </a:schemeClr>
                </a:solidFill>
                <a:latin typeface="Calibri" panose="020F0502020204030204" pitchFamily="34" charset="0"/>
                <a:ea typeface="Calibri"/>
                <a:cs typeface="Calibri" panose="020F0502020204030204" pitchFamily="34" charset="0"/>
                <a:sym typeface="Calibri"/>
              </a:rPr>
              <a:t>(only your friends and contact list can see what you post)</a:t>
            </a:r>
          </a:p>
        </p:txBody>
      </p:sp>
      <p:sp>
        <p:nvSpPr>
          <p:cNvPr id="32" name="Rounded Rectangle 31">
            <a:extLst>
              <a:ext uri="{FF2B5EF4-FFF2-40B4-BE49-F238E27FC236}">
                <a16:creationId xmlns:a16="http://schemas.microsoft.com/office/drawing/2014/main" id="{603C768D-72CF-634C-8D33-DF27BCD8E82B}"/>
              </a:ext>
            </a:extLst>
          </p:cNvPr>
          <p:cNvSpPr/>
          <p:nvPr/>
        </p:nvSpPr>
        <p:spPr>
          <a:xfrm>
            <a:off x="2040328" y="5770606"/>
            <a:ext cx="3998820" cy="639285"/>
          </a:xfrm>
          <a:prstGeom prst="roundRect">
            <a:avLst>
              <a:gd name="adj" fmla="val 161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948F0B3B-6C6F-BB42-BCDE-B156C52827A8}"/>
              </a:ext>
            </a:extLst>
          </p:cNvPr>
          <p:cNvSpPr txBox="1">
            <a:spLocks/>
          </p:cNvSpPr>
          <p:nvPr/>
        </p:nvSpPr>
        <p:spPr>
          <a:xfrm>
            <a:off x="2526510" y="5826080"/>
            <a:ext cx="2937660" cy="528335"/>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rgbClr val="791D7E"/>
                </a:solidFill>
                <a:latin typeface="Overpass Mono" pitchFamily="49" charset="77"/>
                <a:ea typeface="Calibri"/>
                <a:cs typeface="Calibri"/>
                <a:sym typeface="Calibri"/>
              </a:rPr>
              <a:t>Private</a:t>
            </a:r>
          </a:p>
        </p:txBody>
      </p:sp>
      <p:sp>
        <p:nvSpPr>
          <p:cNvPr id="33" name="Rectangle 32">
            <a:extLst>
              <a:ext uri="{FF2B5EF4-FFF2-40B4-BE49-F238E27FC236}">
                <a16:creationId xmlns:a16="http://schemas.microsoft.com/office/drawing/2014/main" id="{1B3E9731-DB5A-7545-9F71-A86C10732F10}"/>
              </a:ext>
            </a:extLst>
          </p:cNvPr>
          <p:cNvSpPr/>
          <p:nvPr/>
        </p:nvSpPr>
        <p:spPr>
          <a:xfrm>
            <a:off x="2308872" y="7981993"/>
            <a:ext cx="3461732" cy="400110"/>
          </a:xfrm>
          <a:prstGeom prst="rect">
            <a:avLst/>
          </a:prstGeom>
        </p:spPr>
        <p:txBody>
          <a:bodyPr wrap="square">
            <a:spAutoFit/>
          </a:bodyPr>
          <a:lstStyle/>
          <a:p>
            <a:pPr lvl="0" algn="ctr">
              <a:lnSpc>
                <a:spcPct val="100000"/>
              </a:lnSpc>
              <a:spcBef>
                <a:spcPts val="0"/>
              </a:spcBef>
              <a:spcAft>
                <a:spcPts val="1500"/>
              </a:spcAft>
            </a:pPr>
            <a:r>
              <a:rPr lang="en-GB" sz="2000" dirty="0">
                <a:solidFill>
                  <a:schemeClr val="bg1">
                    <a:lumMod val="75000"/>
                  </a:schemeClr>
                </a:solidFill>
                <a:latin typeface="Calibri" panose="020F0502020204030204" pitchFamily="34" charset="0"/>
                <a:ea typeface="Calibri"/>
                <a:cs typeface="Calibri" panose="020F0502020204030204" pitchFamily="34" charset="0"/>
                <a:sym typeface="Calibri"/>
              </a:rPr>
              <a:t> Anyone can see what you post</a:t>
            </a:r>
          </a:p>
        </p:txBody>
      </p:sp>
      <p:sp>
        <p:nvSpPr>
          <p:cNvPr id="47" name="Title 1">
            <a:extLst>
              <a:ext uri="{FF2B5EF4-FFF2-40B4-BE49-F238E27FC236}">
                <a16:creationId xmlns:a16="http://schemas.microsoft.com/office/drawing/2014/main" id="{52371BC6-308C-BA40-BFCF-59353391DE69}"/>
              </a:ext>
            </a:extLst>
          </p:cNvPr>
          <p:cNvSpPr txBox="1">
            <a:spLocks/>
          </p:cNvSpPr>
          <p:nvPr/>
        </p:nvSpPr>
        <p:spPr>
          <a:xfrm>
            <a:off x="7549111" y="998884"/>
            <a:ext cx="7747464" cy="60955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Private or Public account? </a:t>
            </a:r>
            <a:endParaRPr lang="en-US" sz="3600" b="1" dirty="0"/>
          </a:p>
        </p:txBody>
      </p:sp>
      <p:grpSp>
        <p:nvGrpSpPr>
          <p:cNvPr id="49" name="Group 48">
            <a:extLst>
              <a:ext uri="{FF2B5EF4-FFF2-40B4-BE49-F238E27FC236}">
                <a16:creationId xmlns:a16="http://schemas.microsoft.com/office/drawing/2014/main" id="{608BC55A-5E08-0245-9355-29A7F998CAA3}"/>
              </a:ext>
            </a:extLst>
          </p:cNvPr>
          <p:cNvGrpSpPr/>
          <p:nvPr/>
        </p:nvGrpSpPr>
        <p:grpSpPr>
          <a:xfrm>
            <a:off x="7653632" y="2037406"/>
            <a:ext cx="5932277" cy="3888118"/>
            <a:chOff x="8006145" y="1734206"/>
            <a:chExt cx="5932277" cy="3888118"/>
          </a:xfrm>
        </p:grpSpPr>
        <p:sp>
          <p:nvSpPr>
            <p:cNvPr id="50" name="Rectangle 49">
              <a:extLst>
                <a:ext uri="{FF2B5EF4-FFF2-40B4-BE49-F238E27FC236}">
                  <a16:creationId xmlns:a16="http://schemas.microsoft.com/office/drawing/2014/main" id="{F3091555-04CF-9F4B-A2D5-E6A28868981E}"/>
                </a:ext>
              </a:extLst>
            </p:cNvPr>
            <p:cNvSpPr/>
            <p:nvPr/>
          </p:nvSpPr>
          <p:spPr>
            <a:xfrm>
              <a:off x="8006145" y="1734207"/>
              <a:ext cx="5932277" cy="388811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56E6554-E1EE-5B43-B303-892A5FAAA75D}"/>
                </a:ext>
              </a:extLst>
            </p:cNvPr>
            <p:cNvSpPr/>
            <p:nvPr/>
          </p:nvSpPr>
          <p:spPr>
            <a:xfrm>
              <a:off x="8006145" y="1734206"/>
              <a:ext cx="5932277"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ounded Rectangle 51">
              <a:extLst>
                <a:ext uri="{FF2B5EF4-FFF2-40B4-BE49-F238E27FC236}">
                  <a16:creationId xmlns:a16="http://schemas.microsoft.com/office/drawing/2014/main" id="{EE565DE5-4B97-AB40-BA96-155255BDA630}"/>
                </a:ext>
              </a:extLst>
            </p:cNvPr>
            <p:cNvSpPr/>
            <p:nvPr/>
          </p:nvSpPr>
          <p:spPr>
            <a:xfrm>
              <a:off x="13542147" y="2482302"/>
              <a:ext cx="201578" cy="124433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CD193CAE-B33F-CB48-96C8-277C3B8AFE3D}"/>
                </a:ext>
              </a:extLst>
            </p:cNvPr>
            <p:cNvGrpSpPr/>
            <p:nvPr/>
          </p:nvGrpSpPr>
          <p:grpSpPr>
            <a:xfrm>
              <a:off x="8206961" y="1945760"/>
              <a:ext cx="624634" cy="177375"/>
              <a:chOff x="2886740" y="1651000"/>
              <a:chExt cx="651096" cy="175437"/>
            </a:xfrm>
          </p:grpSpPr>
          <p:sp>
            <p:nvSpPr>
              <p:cNvPr id="61" name="Oval 60">
                <a:extLst>
                  <a:ext uri="{FF2B5EF4-FFF2-40B4-BE49-F238E27FC236}">
                    <a16:creationId xmlns:a16="http://schemas.microsoft.com/office/drawing/2014/main" id="{1EBC2D30-8ECF-674C-BB64-B555B7EB5439}"/>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928893AD-4D7F-B249-B395-16970BEA146A}"/>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7B84A756-095B-3D41-986C-DAA33C769773}"/>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ounded Rectangle 53">
              <a:extLst>
                <a:ext uri="{FF2B5EF4-FFF2-40B4-BE49-F238E27FC236}">
                  <a16:creationId xmlns:a16="http://schemas.microsoft.com/office/drawing/2014/main" id="{2303DCDA-D270-0E40-974C-FC2AEED6382F}"/>
                </a:ext>
              </a:extLst>
            </p:cNvPr>
            <p:cNvSpPr/>
            <p:nvPr/>
          </p:nvSpPr>
          <p:spPr>
            <a:xfrm>
              <a:off x="9145366" y="1875117"/>
              <a:ext cx="4053390"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CBA1B96A-E193-474C-86CE-3F279C78C8DC}"/>
                </a:ext>
              </a:extLst>
            </p:cNvPr>
            <p:cNvSpPr/>
            <p:nvPr/>
          </p:nvSpPr>
          <p:spPr>
            <a:xfrm>
              <a:off x="13428266" y="1875117"/>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Content Placeholder 3">
              <a:extLst>
                <a:ext uri="{FF2B5EF4-FFF2-40B4-BE49-F238E27FC236}">
                  <a16:creationId xmlns:a16="http://schemas.microsoft.com/office/drawing/2014/main" id="{3DE8B4F3-0CE7-0D43-B447-9769D0727F35}"/>
                </a:ext>
              </a:extLst>
            </p:cNvPr>
            <p:cNvSpPr txBox="1">
              <a:spLocks/>
            </p:cNvSpPr>
            <p:nvPr/>
          </p:nvSpPr>
          <p:spPr>
            <a:xfrm>
              <a:off x="13514907" y="1866749"/>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sp>
          <p:nvSpPr>
            <p:cNvPr id="60" name="Title 1">
              <a:extLst>
                <a:ext uri="{FF2B5EF4-FFF2-40B4-BE49-F238E27FC236}">
                  <a16:creationId xmlns:a16="http://schemas.microsoft.com/office/drawing/2014/main" id="{E41125CD-CD3C-5546-B50F-88BB62088893}"/>
                </a:ext>
              </a:extLst>
            </p:cNvPr>
            <p:cNvSpPr txBox="1">
              <a:spLocks/>
            </p:cNvSpPr>
            <p:nvPr/>
          </p:nvSpPr>
          <p:spPr>
            <a:xfrm>
              <a:off x="8436471" y="2803370"/>
              <a:ext cx="4487995" cy="220839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As well as thinking about how much personal data to share with social media platforms, it is also important to consider other users.</a:t>
              </a:r>
            </a:p>
          </p:txBody>
        </p:sp>
      </p:grpSp>
      <p:grpSp>
        <p:nvGrpSpPr>
          <p:cNvPr id="58" name="Group 57">
            <a:extLst>
              <a:ext uri="{FF2B5EF4-FFF2-40B4-BE49-F238E27FC236}">
                <a16:creationId xmlns:a16="http://schemas.microsoft.com/office/drawing/2014/main" id="{0D68F521-878D-124A-B175-1F051FC8C2B1}"/>
              </a:ext>
            </a:extLst>
          </p:cNvPr>
          <p:cNvGrpSpPr/>
          <p:nvPr/>
        </p:nvGrpSpPr>
        <p:grpSpPr>
          <a:xfrm>
            <a:off x="10819548" y="5483599"/>
            <a:ext cx="4626253" cy="3268351"/>
            <a:chOff x="9637044" y="1819025"/>
            <a:chExt cx="4626253" cy="3268351"/>
          </a:xfrm>
        </p:grpSpPr>
        <p:sp>
          <p:nvSpPr>
            <p:cNvPr id="38" name="Rectangle 37">
              <a:extLst>
                <a:ext uri="{FF2B5EF4-FFF2-40B4-BE49-F238E27FC236}">
                  <a16:creationId xmlns:a16="http://schemas.microsoft.com/office/drawing/2014/main" id="{03A93A0F-0E5C-4F4C-A573-D32A08975B1C}"/>
                </a:ext>
              </a:extLst>
            </p:cNvPr>
            <p:cNvSpPr/>
            <p:nvPr/>
          </p:nvSpPr>
          <p:spPr>
            <a:xfrm>
              <a:off x="9637044" y="1819026"/>
              <a:ext cx="4626253" cy="280033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BADD87A-4140-5F45-948E-A5F65A132563}"/>
                </a:ext>
              </a:extLst>
            </p:cNvPr>
            <p:cNvSpPr/>
            <p:nvPr/>
          </p:nvSpPr>
          <p:spPr>
            <a:xfrm>
              <a:off x="9637044" y="1819025"/>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61FCAF6A-2313-784F-AA16-0CB0D0C0B0E4}"/>
                </a:ext>
              </a:extLst>
            </p:cNvPr>
            <p:cNvSpPr/>
            <p:nvPr/>
          </p:nvSpPr>
          <p:spPr>
            <a:xfrm>
              <a:off x="13915974"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F55CB1D4-F92B-8E49-B87E-C5C1ACD92603}"/>
                </a:ext>
              </a:extLst>
            </p:cNvPr>
            <p:cNvGrpSpPr/>
            <p:nvPr/>
          </p:nvGrpSpPr>
          <p:grpSpPr>
            <a:xfrm>
              <a:off x="9837859" y="2030579"/>
              <a:ext cx="624634" cy="177375"/>
              <a:chOff x="2886740" y="1651000"/>
              <a:chExt cx="651096" cy="175437"/>
            </a:xfrm>
          </p:grpSpPr>
          <p:sp>
            <p:nvSpPr>
              <p:cNvPr id="44" name="Oval 43">
                <a:extLst>
                  <a:ext uri="{FF2B5EF4-FFF2-40B4-BE49-F238E27FC236}">
                    <a16:creationId xmlns:a16="http://schemas.microsoft.com/office/drawing/2014/main" id="{96397DEF-CB08-344B-B156-FBF94B2361A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0DF7DD8-164B-1146-92E6-89DA0266A74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2BCEBC-52B1-7148-A80A-792C9A4C508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a:extLst>
                <a:ext uri="{FF2B5EF4-FFF2-40B4-BE49-F238E27FC236}">
                  <a16:creationId xmlns:a16="http://schemas.microsoft.com/office/drawing/2014/main" id="{C38FBF93-B675-BE4A-B573-17BA6F58AB65}"/>
                </a:ext>
              </a:extLst>
            </p:cNvPr>
            <p:cNvSpPr/>
            <p:nvPr/>
          </p:nvSpPr>
          <p:spPr>
            <a:xfrm>
              <a:off x="10776264" y="1959936"/>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itle 1">
              <a:extLst>
                <a:ext uri="{FF2B5EF4-FFF2-40B4-BE49-F238E27FC236}">
                  <a16:creationId xmlns:a16="http://schemas.microsoft.com/office/drawing/2014/main" id="{999F51FF-1CD8-C14D-A790-8B42BCD4B75A}"/>
                </a:ext>
              </a:extLst>
            </p:cNvPr>
            <p:cNvSpPr txBox="1">
              <a:spLocks/>
            </p:cNvSpPr>
            <p:nvPr/>
          </p:nvSpPr>
          <p:spPr>
            <a:xfrm>
              <a:off x="9895669" y="2878985"/>
              <a:ext cx="3676072" cy="220839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Should Bilal choose a private or public profile?</a:t>
              </a:r>
            </a:p>
          </p:txBody>
        </p:sp>
        <p:sp>
          <p:nvSpPr>
            <p:cNvPr id="55" name="Oval 54">
              <a:extLst>
                <a:ext uri="{FF2B5EF4-FFF2-40B4-BE49-F238E27FC236}">
                  <a16:creationId xmlns:a16="http://schemas.microsoft.com/office/drawing/2014/main" id="{5931EED9-8539-7B4B-9C59-583736C54E58}"/>
                </a:ext>
              </a:extLst>
            </p:cNvPr>
            <p:cNvSpPr/>
            <p:nvPr/>
          </p:nvSpPr>
          <p:spPr>
            <a:xfrm>
              <a:off x="13802093"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3">
              <a:extLst>
                <a:ext uri="{FF2B5EF4-FFF2-40B4-BE49-F238E27FC236}">
                  <a16:creationId xmlns:a16="http://schemas.microsoft.com/office/drawing/2014/main" id="{BD9CE792-BAE6-2246-8FBA-9E3AA93FC9C2}"/>
                </a:ext>
              </a:extLst>
            </p:cNvPr>
            <p:cNvSpPr txBox="1">
              <a:spLocks/>
            </p:cNvSpPr>
            <p:nvPr/>
          </p:nvSpPr>
          <p:spPr>
            <a:xfrm>
              <a:off x="13888734" y="1951568"/>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Tree>
    <p:extLst>
      <p:ext uri="{BB962C8B-B14F-4D97-AF65-F5344CB8AC3E}">
        <p14:creationId xmlns:p14="http://schemas.microsoft.com/office/powerpoint/2010/main" val="391232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8"/>
                                        </p:tgtEl>
                                        <p:attrNameLst>
                                          <p:attrName>style.visibility</p:attrName>
                                        </p:attrNameLst>
                                      </p:cBhvr>
                                      <p:to>
                                        <p:strVal val="visible"/>
                                      </p:to>
                                    </p:set>
                                    <p:anim calcmode="lin" valueType="num">
                                      <p:cBhvr>
                                        <p:cTn id="14" dur="500" fill="hold"/>
                                        <p:tgtEl>
                                          <p:spTgt spid="58"/>
                                        </p:tgtEl>
                                        <p:attrNameLst>
                                          <p:attrName>ppt_w</p:attrName>
                                        </p:attrNameLst>
                                      </p:cBhvr>
                                      <p:tavLst>
                                        <p:tav tm="0">
                                          <p:val>
                                            <p:fltVal val="0"/>
                                          </p:val>
                                        </p:tav>
                                        <p:tav tm="100000">
                                          <p:val>
                                            <p:strVal val="#ppt_w"/>
                                          </p:val>
                                        </p:tav>
                                      </p:tavLst>
                                    </p:anim>
                                    <p:anim calcmode="lin" valueType="num">
                                      <p:cBhvr>
                                        <p:cTn id="15" dur="500" fill="hold"/>
                                        <p:tgtEl>
                                          <p:spTgt spid="58"/>
                                        </p:tgtEl>
                                        <p:attrNameLst>
                                          <p:attrName>ppt_h</p:attrName>
                                        </p:attrNameLst>
                                      </p:cBhvr>
                                      <p:tavLst>
                                        <p:tav tm="0">
                                          <p:val>
                                            <p:fltVal val="0"/>
                                          </p:val>
                                        </p:tav>
                                        <p:tav tm="100000">
                                          <p:val>
                                            <p:strVal val="#ppt_h"/>
                                          </p:val>
                                        </p:tav>
                                      </p:tavLst>
                                    </p:anim>
                                    <p:animEffect transition="in" filter="fade">
                                      <p:cBhvr>
                                        <p:cTn id="1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4397061-26BC-8741-8026-F2E0CD42A8BA}"/>
              </a:ext>
            </a:extLst>
          </p:cNvPr>
          <p:cNvGrpSpPr/>
          <p:nvPr/>
        </p:nvGrpSpPr>
        <p:grpSpPr>
          <a:xfrm>
            <a:off x="2396737" y="1387644"/>
            <a:ext cx="11303694" cy="6368711"/>
            <a:chOff x="2396737" y="1387644"/>
            <a:chExt cx="11303694" cy="6368711"/>
          </a:xfrm>
        </p:grpSpPr>
        <p:sp>
          <p:nvSpPr>
            <p:cNvPr id="39" name="Rectangle 38">
              <a:extLst>
                <a:ext uri="{FF2B5EF4-FFF2-40B4-BE49-F238E27FC236}">
                  <a16:creationId xmlns:a16="http://schemas.microsoft.com/office/drawing/2014/main" id="{F32528DD-08C9-FC41-9DBE-5E9BBF68E21C}"/>
                </a:ext>
              </a:extLst>
            </p:cNvPr>
            <p:cNvSpPr/>
            <p:nvPr/>
          </p:nvSpPr>
          <p:spPr>
            <a:xfrm>
              <a:off x="2396737" y="1387644"/>
              <a:ext cx="11303694" cy="636871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3D9EB249-50BD-A645-B2E2-7C63299F7EDD}"/>
                </a:ext>
              </a:extLst>
            </p:cNvPr>
            <p:cNvSpPr/>
            <p:nvPr/>
          </p:nvSpPr>
          <p:spPr>
            <a:xfrm>
              <a:off x="2396737" y="1387644"/>
              <a:ext cx="11303694"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ounded Rectangle 40">
              <a:extLst>
                <a:ext uri="{FF2B5EF4-FFF2-40B4-BE49-F238E27FC236}">
                  <a16:creationId xmlns:a16="http://schemas.microsoft.com/office/drawing/2014/main" id="{2639440F-4101-7348-BCE7-4AE8E7789EE9}"/>
                </a:ext>
              </a:extLst>
            </p:cNvPr>
            <p:cNvSpPr/>
            <p:nvPr/>
          </p:nvSpPr>
          <p:spPr>
            <a:xfrm>
              <a:off x="13270105" y="2135740"/>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21AD5B0B-055D-DB44-8396-D6F5B90A8B43}"/>
                </a:ext>
              </a:extLst>
            </p:cNvPr>
            <p:cNvGrpSpPr/>
            <p:nvPr/>
          </p:nvGrpSpPr>
          <p:grpSpPr>
            <a:xfrm>
              <a:off x="2597553" y="1599198"/>
              <a:ext cx="624634" cy="177375"/>
              <a:chOff x="2886740" y="1651000"/>
              <a:chExt cx="651096" cy="175437"/>
            </a:xfrm>
          </p:grpSpPr>
          <p:sp>
            <p:nvSpPr>
              <p:cNvPr id="48" name="Oval 47">
                <a:extLst>
                  <a:ext uri="{FF2B5EF4-FFF2-40B4-BE49-F238E27FC236}">
                    <a16:creationId xmlns:a16="http://schemas.microsoft.com/office/drawing/2014/main" id="{EBAD5DFA-757C-7643-BC60-10FC06156FC8}"/>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BC7BCD4-33F6-9F4C-AFCB-629194681C44}"/>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B45A9914-FDC1-D14A-811F-676D3DBDE90B}"/>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ounded Rectangle 42">
              <a:extLst>
                <a:ext uri="{FF2B5EF4-FFF2-40B4-BE49-F238E27FC236}">
                  <a16:creationId xmlns:a16="http://schemas.microsoft.com/office/drawing/2014/main" id="{32CEE9F3-7EF8-FE48-8FCB-E5A21AD68AE8}"/>
                </a:ext>
              </a:extLst>
            </p:cNvPr>
            <p:cNvSpPr/>
            <p:nvPr/>
          </p:nvSpPr>
          <p:spPr>
            <a:xfrm>
              <a:off x="3535957" y="1528555"/>
              <a:ext cx="9384639"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9CE15F76-94F7-D247-A85F-42875BD90EE9}"/>
                </a:ext>
              </a:extLst>
            </p:cNvPr>
            <p:cNvSpPr/>
            <p:nvPr/>
          </p:nvSpPr>
          <p:spPr>
            <a:xfrm>
              <a:off x="13156224" y="1528555"/>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ontent Placeholder 3">
              <a:extLst>
                <a:ext uri="{FF2B5EF4-FFF2-40B4-BE49-F238E27FC236}">
                  <a16:creationId xmlns:a16="http://schemas.microsoft.com/office/drawing/2014/main" id="{A50157AE-60B9-3C4D-A5A8-7931A73FD94F}"/>
                </a:ext>
              </a:extLst>
            </p:cNvPr>
            <p:cNvSpPr txBox="1">
              <a:spLocks/>
            </p:cNvSpPr>
            <p:nvPr/>
          </p:nvSpPr>
          <p:spPr>
            <a:xfrm>
              <a:off x="13242865" y="1520187"/>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
        <p:nvSpPr>
          <p:cNvPr id="46" name="Title 1">
            <a:extLst>
              <a:ext uri="{FF2B5EF4-FFF2-40B4-BE49-F238E27FC236}">
                <a16:creationId xmlns:a16="http://schemas.microsoft.com/office/drawing/2014/main" id="{B341C4ED-3805-414D-A7C6-6E3395580731}"/>
              </a:ext>
            </a:extLst>
          </p:cNvPr>
          <p:cNvSpPr txBox="1">
            <a:spLocks/>
          </p:cNvSpPr>
          <p:nvPr/>
        </p:nvSpPr>
        <p:spPr>
          <a:xfrm>
            <a:off x="6899275" y="3325230"/>
            <a:ext cx="5847005" cy="3024235"/>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If Bilal has agreed to all the requests, linked his profile to an existing social media account and set it to public, what kind of information might be available online about him?</a:t>
            </a:r>
          </a:p>
        </p:txBody>
      </p:sp>
      <p:pic>
        <p:nvPicPr>
          <p:cNvPr id="47" name="Graphic 46">
            <a:extLst>
              <a:ext uri="{FF2B5EF4-FFF2-40B4-BE49-F238E27FC236}">
                <a16:creationId xmlns:a16="http://schemas.microsoft.com/office/drawing/2014/main" id="{19AD0B0F-941B-EE40-99A0-53ED7BC915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3497" y="3056288"/>
            <a:ext cx="3293177" cy="3293177"/>
          </a:xfrm>
          <a:prstGeom prst="rect">
            <a:avLst/>
          </a:prstGeom>
        </p:spPr>
      </p:pic>
    </p:spTree>
    <p:extLst>
      <p:ext uri="{BB962C8B-B14F-4D97-AF65-F5344CB8AC3E}">
        <p14:creationId xmlns:p14="http://schemas.microsoft.com/office/powerpoint/2010/main" val="277730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left)">
                                      <p:cBhvr>
                                        <p:cTn id="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66675D3-B431-3848-80A6-28D840E42DCB}"/>
              </a:ext>
            </a:extLst>
          </p:cNvPr>
          <p:cNvGrpSpPr/>
          <p:nvPr/>
        </p:nvGrpSpPr>
        <p:grpSpPr>
          <a:xfrm>
            <a:off x="2396737" y="1387644"/>
            <a:ext cx="11303694" cy="6368711"/>
            <a:chOff x="2476947" y="1387644"/>
            <a:chExt cx="11303694" cy="6368711"/>
          </a:xfrm>
        </p:grpSpPr>
        <p:sp>
          <p:nvSpPr>
            <p:cNvPr id="29" name="Rectangle 28">
              <a:extLst>
                <a:ext uri="{FF2B5EF4-FFF2-40B4-BE49-F238E27FC236}">
                  <a16:creationId xmlns:a16="http://schemas.microsoft.com/office/drawing/2014/main" id="{1913095E-061E-4D46-8B41-6250599DE3C6}"/>
                </a:ext>
              </a:extLst>
            </p:cNvPr>
            <p:cNvSpPr/>
            <p:nvPr/>
          </p:nvSpPr>
          <p:spPr>
            <a:xfrm>
              <a:off x="2476947" y="1387644"/>
              <a:ext cx="11303694" cy="636871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A426055F-773A-8847-9272-103D3D4811B3}"/>
                </a:ext>
              </a:extLst>
            </p:cNvPr>
            <p:cNvSpPr/>
            <p:nvPr/>
          </p:nvSpPr>
          <p:spPr>
            <a:xfrm>
              <a:off x="2476947" y="1387644"/>
              <a:ext cx="11303694"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a:extLst>
                <a:ext uri="{FF2B5EF4-FFF2-40B4-BE49-F238E27FC236}">
                  <a16:creationId xmlns:a16="http://schemas.microsoft.com/office/drawing/2014/main" id="{ED0B182B-2D24-8641-8D5A-7D385C10129C}"/>
                </a:ext>
              </a:extLst>
            </p:cNvPr>
            <p:cNvSpPr/>
            <p:nvPr/>
          </p:nvSpPr>
          <p:spPr>
            <a:xfrm>
              <a:off x="13350315" y="2135740"/>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7CCD5309-701B-4E4F-AC79-4C8E8F72138D}"/>
                </a:ext>
              </a:extLst>
            </p:cNvPr>
            <p:cNvGrpSpPr/>
            <p:nvPr/>
          </p:nvGrpSpPr>
          <p:grpSpPr>
            <a:xfrm>
              <a:off x="2677763" y="1599198"/>
              <a:ext cx="624634" cy="177375"/>
              <a:chOff x="2886740" y="1651000"/>
              <a:chExt cx="651096" cy="175437"/>
            </a:xfrm>
          </p:grpSpPr>
          <p:sp>
            <p:nvSpPr>
              <p:cNvPr id="38" name="Oval 37">
                <a:extLst>
                  <a:ext uri="{FF2B5EF4-FFF2-40B4-BE49-F238E27FC236}">
                    <a16:creationId xmlns:a16="http://schemas.microsoft.com/office/drawing/2014/main" id="{9B6A5EB4-2C9F-BF4A-BDDF-0947EA18BB8B}"/>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0E999B-DA63-084B-BEA8-5389100B2430}"/>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0F3FE65-6F58-6A40-931A-1EA8B268C182}"/>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ounded Rectangle 32">
              <a:extLst>
                <a:ext uri="{FF2B5EF4-FFF2-40B4-BE49-F238E27FC236}">
                  <a16:creationId xmlns:a16="http://schemas.microsoft.com/office/drawing/2014/main" id="{88C53407-3DD4-5B42-BE3C-DE1A7862ACB2}"/>
                </a:ext>
              </a:extLst>
            </p:cNvPr>
            <p:cNvSpPr/>
            <p:nvPr/>
          </p:nvSpPr>
          <p:spPr>
            <a:xfrm>
              <a:off x="3616167" y="1528555"/>
              <a:ext cx="9384639"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D582DB9B-5731-5A43-B7C7-AD6C44DE6A4D}"/>
                </a:ext>
              </a:extLst>
            </p:cNvPr>
            <p:cNvSpPr/>
            <p:nvPr/>
          </p:nvSpPr>
          <p:spPr>
            <a:xfrm>
              <a:off x="13236434" y="1528555"/>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Content Placeholder 3">
              <a:extLst>
                <a:ext uri="{FF2B5EF4-FFF2-40B4-BE49-F238E27FC236}">
                  <a16:creationId xmlns:a16="http://schemas.microsoft.com/office/drawing/2014/main" id="{677969D4-3606-3347-92E7-F0E26F1B7FB2}"/>
                </a:ext>
              </a:extLst>
            </p:cNvPr>
            <p:cNvSpPr txBox="1">
              <a:spLocks/>
            </p:cNvSpPr>
            <p:nvPr/>
          </p:nvSpPr>
          <p:spPr>
            <a:xfrm>
              <a:off x="13323075" y="1520187"/>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sp>
          <p:nvSpPr>
            <p:cNvPr id="36" name="Title 1">
              <a:extLst>
                <a:ext uri="{FF2B5EF4-FFF2-40B4-BE49-F238E27FC236}">
                  <a16:creationId xmlns:a16="http://schemas.microsoft.com/office/drawing/2014/main" id="{DFCEFF17-7BF6-AC4A-A1CD-77BF7B653257}"/>
                </a:ext>
              </a:extLst>
            </p:cNvPr>
            <p:cNvSpPr txBox="1">
              <a:spLocks/>
            </p:cNvSpPr>
            <p:nvPr/>
          </p:nvSpPr>
          <p:spPr>
            <a:xfrm>
              <a:off x="6979485" y="3325230"/>
              <a:ext cx="5847005" cy="3024235"/>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If Bilal has agreed to all the requests, linked his profile to an existing social media account and set it to public, what kind of information might be available online about him?</a:t>
              </a:r>
            </a:p>
          </p:txBody>
        </p:sp>
        <p:pic>
          <p:nvPicPr>
            <p:cNvPr id="37" name="Graphic 36">
              <a:extLst>
                <a:ext uri="{FF2B5EF4-FFF2-40B4-BE49-F238E27FC236}">
                  <a16:creationId xmlns:a16="http://schemas.microsoft.com/office/drawing/2014/main" id="{D904EF77-6161-D84D-8F1E-98FC133F99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73707" y="3056288"/>
              <a:ext cx="3293177" cy="3293177"/>
            </a:xfrm>
            <a:prstGeom prst="rect">
              <a:avLst/>
            </a:prstGeom>
          </p:spPr>
        </p:pic>
      </p:grpSp>
      <p:sp>
        <p:nvSpPr>
          <p:cNvPr id="14" name="Rectangle 13">
            <a:extLst>
              <a:ext uri="{FF2B5EF4-FFF2-40B4-BE49-F238E27FC236}">
                <a16:creationId xmlns:a16="http://schemas.microsoft.com/office/drawing/2014/main" id="{E22DFBC0-91B8-9D49-A221-767BC4BF79B5}"/>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1A56E83B-7AEF-BF45-8362-A83FC5AFFABF}"/>
              </a:ext>
            </a:extLst>
          </p:cNvPr>
          <p:cNvGrpSpPr/>
          <p:nvPr/>
        </p:nvGrpSpPr>
        <p:grpSpPr>
          <a:xfrm>
            <a:off x="2465806" y="2713394"/>
            <a:ext cx="11155513" cy="4281677"/>
            <a:chOff x="2035553" y="2593255"/>
            <a:chExt cx="11155513" cy="4281677"/>
          </a:xfrm>
        </p:grpSpPr>
        <p:sp>
          <p:nvSpPr>
            <p:cNvPr id="16" name="Rectangle 15">
              <a:extLst>
                <a:ext uri="{FF2B5EF4-FFF2-40B4-BE49-F238E27FC236}">
                  <a16:creationId xmlns:a16="http://schemas.microsoft.com/office/drawing/2014/main" id="{003E5574-8626-2240-8C20-AB86B75EFAB9}"/>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59F39E2-47A3-D84E-88A6-39C6A08F99AE}"/>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a16="http://schemas.microsoft.com/office/drawing/2014/main" id="{487C9134-0831-714B-9F15-45E94F81A3CE}"/>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Challenge</a:t>
              </a:r>
              <a:endParaRPr lang="en-US" sz="2800" dirty="0"/>
            </a:p>
          </p:txBody>
        </p:sp>
        <p:grpSp>
          <p:nvGrpSpPr>
            <p:cNvPr id="19" name="Group 18">
              <a:extLst>
                <a:ext uri="{FF2B5EF4-FFF2-40B4-BE49-F238E27FC236}">
                  <a16:creationId xmlns:a16="http://schemas.microsoft.com/office/drawing/2014/main" id="{FA9B5DED-37E1-364E-958B-E1B4424EB24E}"/>
                </a:ext>
              </a:extLst>
            </p:cNvPr>
            <p:cNvGrpSpPr/>
            <p:nvPr/>
          </p:nvGrpSpPr>
          <p:grpSpPr>
            <a:xfrm>
              <a:off x="2158072" y="2680893"/>
              <a:ext cx="366748" cy="366748"/>
              <a:chOff x="2118558" y="2663960"/>
              <a:chExt cx="366748" cy="366748"/>
            </a:xfrm>
          </p:grpSpPr>
          <p:sp>
            <p:nvSpPr>
              <p:cNvPr id="26" name="Rectangle 25">
                <a:extLst>
                  <a:ext uri="{FF2B5EF4-FFF2-40B4-BE49-F238E27FC236}">
                    <a16:creationId xmlns:a16="http://schemas.microsoft.com/office/drawing/2014/main" id="{A5550034-C672-7540-A619-769BB190DA8E}"/>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a:extLst>
                  <a:ext uri="{FF2B5EF4-FFF2-40B4-BE49-F238E27FC236}">
                    <a16:creationId xmlns:a16="http://schemas.microsoft.com/office/drawing/2014/main" id="{5358A2C1-B45B-C444-8F53-5563E0033766}"/>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0AA2760C-F869-FC44-9B42-9D5892A52953}"/>
                </a:ext>
              </a:extLst>
            </p:cNvPr>
            <p:cNvGrpSpPr/>
            <p:nvPr/>
          </p:nvGrpSpPr>
          <p:grpSpPr>
            <a:xfrm>
              <a:off x="12290940" y="2686867"/>
              <a:ext cx="776902" cy="366748"/>
              <a:chOff x="10581098" y="2669934"/>
              <a:chExt cx="776902" cy="366748"/>
            </a:xfrm>
          </p:grpSpPr>
          <p:sp>
            <p:nvSpPr>
              <p:cNvPr id="22" name="Rectangle 21">
                <a:extLst>
                  <a:ext uri="{FF2B5EF4-FFF2-40B4-BE49-F238E27FC236}">
                    <a16:creationId xmlns:a16="http://schemas.microsoft.com/office/drawing/2014/main" id="{354AA7D4-530E-2E4A-9130-F66207B7C179}"/>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FD00B99-8065-FA46-95B3-B3D23D00BE66}"/>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AEC8D430-75CF-3A40-A9F0-9FB996C4373F}"/>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24">
                <a:extLst>
                  <a:ext uri="{FF2B5EF4-FFF2-40B4-BE49-F238E27FC236}">
                    <a16:creationId xmlns:a16="http://schemas.microsoft.com/office/drawing/2014/main" id="{3349FCAF-918C-D74A-B824-70B1940D0DA1}"/>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 Placeholder 12">
              <a:extLst>
                <a:ext uri="{FF2B5EF4-FFF2-40B4-BE49-F238E27FC236}">
                  <a16:creationId xmlns:a16="http://schemas.microsoft.com/office/drawing/2014/main" id="{BE9BA202-2934-AB49-A160-17297713A47D}"/>
                </a:ext>
              </a:extLst>
            </p:cNvPr>
            <p:cNvSpPr txBox="1">
              <a:spLocks/>
            </p:cNvSpPr>
            <p:nvPr/>
          </p:nvSpPr>
          <p:spPr>
            <a:xfrm>
              <a:off x="2954791" y="3918093"/>
              <a:ext cx="9317035" cy="2506947"/>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dirty="0">
                  <a:solidFill>
                    <a:srgbClr val="019967"/>
                  </a:solidFill>
                </a:rPr>
                <a:t>Challenge:</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To what extent do you think most young people are aware of the amount of data stored on them? </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Do you think more should be done?</a:t>
              </a:r>
            </a:p>
          </p:txBody>
        </p:sp>
      </p:grpSp>
    </p:spTree>
    <p:extLst>
      <p:ext uri="{BB962C8B-B14F-4D97-AF65-F5344CB8AC3E}">
        <p14:creationId xmlns:p14="http://schemas.microsoft.com/office/powerpoint/2010/main" val="115974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6FB1FCE8-13BC-AC41-B65B-23B4BA900F8A}"/>
              </a:ext>
            </a:extLst>
          </p:cNvPr>
          <p:cNvGrpSpPr/>
          <p:nvPr/>
        </p:nvGrpSpPr>
        <p:grpSpPr>
          <a:xfrm>
            <a:off x="10547738" y="3423785"/>
            <a:ext cx="3852821" cy="3015523"/>
            <a:chOff x="3169771" y="4990838"/>
            <a:chExt cx="3852821" cy="3015523"/>
          </a:xfrm>
        </p:grpSpPr>
        <p:sp>
          <p:nvSpPr>
            <p:cNvPr id="50" name="Rectangle 49">
              <a:extLst>
                <a:ext uri="{FF2B5EF4-FFF2-40B4-BE49-F238E27FC236}">
                  <a16:creationId xmlns:a16="http://schemas.microsoft.com/office/drawing/2014/main" id="{9E193C20-699B-954D-BAA0-A10C809BCBF5}"/>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1" name="Picture 50">
              <a:extLst>
                <a:ext uri="{FF2B5EF4-FFF2-40B4-BE49-F238E27FC236}">
                  <a16:creationId xmlns:a16="http://schemas.microsoft.com/office/drawing/2014/main" id="{A2F57129-95A6-5343-848F-4AC05F8CCB1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52" name="Title 1">
              <a:extLst>
                <a:ext uri="{FF2B5EF4-FFF2-40B4-BE49-F238E27FC236}">
                  <a16:creationId xmlns:a16="http://schemas.microsoft.com/office/drawing/2014/main" id="{473FDDFF-6D2B-D544-8CDC-3EAB3719BE7B}"/>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Contacts</a:t>
              </a:r>
            </a:p>
          </p:txBody>
        </p:sp>
      </p:grpSp>
      <p:grpSp>
        <p:nvGrpSpPr>
          <p:cNvPr id="33" name="Group 32">
            <a:extLst>
              <a:ext uri="{FF2B5EF4-FFF2-40B4-BE49-F238E27FC236}">
                <a16:creationId xmlns:a16="http://schemas.microsoft.com/office/drawing/2014/main" id="{9890DC79-E03C-BD49-9275-3FEBE1B08974}"/>
              </a:ext>
            </a:extLst>
          </p:cNvPr>
          <p:cNvGrpSpPr/>
          <p:nvPr/>
        </p:nvGrpSpPr>
        <p:grpSpPr>
          <a:xfrm>
            <a:off x="3315999" y="4908481"/>
            <a:ext cx="3852821" cy="3015523"/>
            <a:chOff x="3169771" y="4990838"/>
            <a:chExt cx="3852821" cy="3015523"/>
          </a:xfrm>
        </p:grpSpPr>
        <p:sp>
          <p:nvSpPr>
            <p:cNvPr id="34" name="Rectangle 33">
              <a:extLst>
                <a:ext uri="{FF2B5EF4-FFF2-40B4-BE49-F238E27FC236}">
                  <a16:creationId xmlns:a16="http://schemas.microsoft.com/office/drawing/2014/main" id="{661BB170-EDE6-7C43-A1AA-EC0A6CF79B78}"/>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5" name="Picture 34">
              <a:extLst>
                <a:ext uri="{FF2B5EF4-FFF2-40B4-BE49-F238E27FC236}">
                  <a16:creationId xmlns:a16="http://schemas.microsoft.com/office/drawing/2014/main" id="{D574DE91-6BE2-3643-99E7-9E30499443A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36" name="Title 1">
              <a:extLst>
                <a:ext uri="{FF2B5EF4-FFF2-40B4-BE49-F238E27FC236}">
                  <a16:creationId xmlns:a16="http://schemas.microsoft.com/office/drawing/2014/main" id="{06415F83-36C3-C34F-B862-8BD34C7E13FF}"/>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Password</a:t>
              </a:r>
            </a:p>
          </p:txBody>
        </p:sp>
      </p:grpSp>
      <p:sp>
        <p:nvSpPr>
          <p:cNvPr id="3" name="Rectangle 2">
            <a:extLst>
              <a:ext uri="{FF2B5EF4-FFF2-40B4-BE49-F238E27FC236}">
                <a16:creationId xmlns:a16="http://schemas.microsoft.com/office/drawing/2014/main" id="{EAA695CE-EE13-7A44-8501-34ECA5483E76}"/>
              </a:ext>
            </a:extLst>
          </p:cNvPr>
          <p:cNvSpPr/>
          <p:nvPr/>
        </p:nvSpPr>
        <p:spPr>
          <a:xfrm>
            <a:off x="-586596" y="-216242"/>
            <a:ext cx="9957090" cy="4451761"/>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 name="Title 1">
            <a:extLst>
              <a:ext uri="{FF2B5EF4-FFF2-40B4-BE49-F238E27FC236}">
                <a16:creationId xmlns:a16="http://schemas.microsoft.com/office/drawing/2014/main" id="{F77E73F5-7A4B-2D4D-914B-1C0083BDBBC6}"/>
              </a:ext>
            </a:extLst>
          </p:cNvPr>
          <p:cNvSpPr txBox="1">
            <a:spLocks/>
          </p:cNvSpPr>
          <p:nvPr/>
        </p:nvSpPr>
        <p:spPr>
          <a:xfrm>
            <a:off x="692201" y="623481"/>
            <a:ext cx="588159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err="1">
                <a:solidFill>
                  <a:schemeClr val="dk1"/>
                </a:solidFill>
                <a:ea typeface="Calibri"/>
                <a:cs typeface="Calibri"/>
                <a:sym typeface="Calibri"/>
              </a:rPr>
              <a:t>Pix</a:t>
            </a:r>
            <a:r>
              <a:rPr lang="en-GB" sz="3600" b="1" dirty="0">
                <a:solidFill>
                  <a:schemeClr val="dk1"/>
                </a:solidFill>
                <a:ea typeface="Calibri"/>
                <a:cs typeface="Calibri"/>
                <a:sym typeface="Calibri"/>
              </a:rPr>
              <a:t> has been hacked </a:t>
            </a:r>
            <a:endParaRPr lang="en-US" sz="3600" b="1" dirty="0"/>
          </a:p>
        </p:txBody>
      </p:sp>
      <p:grpSp>
        <p:nvGrpSpPr>
          <p:cNvPr id="17" name="Group 16">
            <a:extLst>
              <a:ext uri="{FF2B5EF4-FFF2-40B4-BE49-F238E27FC236}">
                <a16:creationId xmlns:a16="http://schemas.microsoft.com/office/drawing/2014/main" id="{4FAE6443-AD9E-9E43-A344-1ACF3C5529CC}"/>
              </a:ext>
            </a:extLst>
          </p:cNvPr>
          <p:cNvGrpSpPr/>
          <p:nvPr/>
        </p:nvGrpSpPr>
        <p:grpSpPr>
          <a:xfrm>
            <a:off x="693266" y="1808524"/>
            <a:ext cx="3852821" cy="3015523"/>
            <a:chOff x="3169771" y="4990838"/>
            <a:chExt cx="3852821" cy="3015523"/>
          </a:xfrm>
        </p:grpSpPr>
        <p:sp>
          <p:nvSpPr>
            <p:cNvPr id="18" name="Rectangle 17">
              <a:extLst>
                <a:ext uri="{FF2B5EF4-FFF2-40B4-BE49-F238E27FC236}">
                  <a16:creationId xmlns:a16="http://schemas.microsoft.com/office/drawing/2014/main" id="{F2AF1CA6-DD2E-DD47-A197-D808692D125E}"/>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19" name="Picture 18">
              <a:extLst>
                <a:ext uri="{FF2B5EF4-FFF2-40B4-BE49-F238E27FC236}">
                  <a16:creationId xmlns:a16="http://schemas.microsoft.com/office/drawing/2014/main" id="{38BC9867-1D6B-F540-B0ED-6BFD1455DB7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20" name="Title 1">
              <a:extLst>
                <a:ext uri="{FF2B5EF4-FFF2-40B4-BE49-F238E27FC236}">
                  <a16:creationId xmlns:a16="http://schemas.microsoft.com/office/drawing/2014/main" id="{094EDE89-0EA7-C741-9D9C-FB97B68C8F77}"/>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User name</a:t>
              </a:r>
            </a:p>
          </p:txBody>
        </p:sp>
      </p:grpSp>
      <p:grpSp>
        <p:nvGrpSpPr>
          <p:cNvPr id="21" name="Group 20">
            <a:extLst>
              <a:ext uri="{FF2B5EF4-FFF2-40B4-BE49-F238E27FC236}">
                <a16:creationId xmlns:a16="http://schemas.microsoft.com/office/drawing/2014/main" id="{ACF11011-6199-E046-B9D7-2B786E3E287D}"/>
              </a:ext>
            </a:extLst>
          </p:cNvPr>
          <p:cNvGrpSpPr/>
          <p:nvPr/>
        </p:nvGrpSpPr>
        <p:grpSpPr>
          <a:xfrm>
            <a:off x="3994892" y="2520788"/>
            <a:ext cx="3852821" cy="3015523"/>
            <a:chOff x="3169771" y="4990838"/>
            <a:chExt cx="3852821" cy="3015523"/>
          </a:xfrm>
        </p:grpSpPr>
        <p:sp>
          <p:nvSpPr>
            <p:cNvPr id="22" name="Rectangle 21">
              <a:extLst>
                <a:ext uri="{FF2B5EF4-FFF2-40B4-BE49-F238E27FC236}">
                  <a16:creationId xmlns:a16="http://schemas.microsoft.com/office/drawing/2014/main" id="{98159109-44C5-1A49-81F4-F372F75E0A15}"/>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23" name="Picture 22">
              <a:extLst>
                <a:ext uri="{FF2B5EF4-FFF2-40B4-BE49-F238E27FC236}">
                  <a16:creationId xmlns:a16="http://schemas.microsoft.com/office/drawing/2014/main" id="{AAB3044C-EA05-1145-B65E-761161B56B2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24" name="Title 1">
              <a:extLst>
                <a:ext uri="{FF2B5EF4-FFF2-40B4-BE49-F238E27FC236}">
                  <a16:creationId xmlns:a16="http://schemas.microsoft.com/office/drawing/2014/main" id="{47C76A86-540D-0045-BF3C-CEFF52E0A1E0}"/>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Email address</a:t>
              </a:r>
            </a:p>
          </p:txBody>
        </p:sp>
      </p:grpSp>
      <p:grpSp>
        <p:nvGrpSpPr>
          <p:cNvPr id="25" name="Group 24">
            <a:extLst>
              <a:ext uri="{FF2B5EF4-FFF2-40B4-BE49-F238E27FC236}">
                <a16:creationId xmlns:a16="http://schemas.microsoft.com/office/drawing/2014/main" id="{0E103209-3E14-7245-8E8A-C08AC2536664}"/>
              </a:ext>
            </a:extLst>
          </p:cNvPr>
          <p:cNvGrpSpPr/>
          <p:nvPr/>
        </p:nvGrpSpPr>
        <p:grpSpPr>
          <a:xfrm>
            <a:off x="8613459" y="266276"/>
            <a:ext cx="3852821" cy="3015523"/>
            <a:chOff x="3169771" y="4990838"/>
            <a:chExt cx="3852821" cy="3015523"/>
          </a:xfrm>
        </p:grpSpPr>
        <p:sp>
          <p:nvSpPr>
            <p:cNvPr id="26" name="Rectangle 25">
              <a:extLst>
                <a:ext uri="{FF2B5EF4-FFF2-40B4-BE49-F238E27FC236}">
                  <a16:creationId xmlns:a16="http://schemas.microsoft.com/office/drawing/2014/main" id="{4AB38D64-437C-184A-AEEB-9136AE77C4B1}"/>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27" name="Picture 26">
              <a:extLst>
                <a:ext uri="{FF2B5EF4-FFF2-40B4-BE49-F238E27FC236}">
                  <a16:creationId xmlns:a16="http://schemas.microsoft.com/office/drawing/2014/main" id="{37530547-8366-D045-8031-7734BCF7174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28" name="Title 1">
              <a:extLst>
                <a:ext uri="{FF2B5EF4-FFF2-40B4-BE49-F238E27FC236}">
                  <a16:creationId xmlns:a16="http://schemas.microsoft.com/office/drawing/2014/main" id="{16C27C4D-9629-8249-810A-E23BD2761CD1}"/>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Credit card</a:t>
              </a:r>
            </a:p>
            <a:p>
              <a:pPr algn="ctr">
                <a:lnSpc>
                  <a:spcPct val="100000"/>
                </a:lnSpc>
              </a:pPr>
              <a:r>
                <a:rPr lang="en-US" sz="2400" spc="-150" dirty="0">
                  <a:solidFill>
                    <a:srgbClr val="791D7E"/>
                  </a:solidFill>
                  <a:latin typeface="Overpass Mono" pitchFamily="49" charset="77"/>
                </a:rPr>
                <a:t>details</a:t>
              </a:r>
            </a:p>
          </p:txBody>
        </p:sp>
      </p:grpSp>
      <p:grpSp>
        <p:nvGrpSpPr>
          <p:cNvPr id="29" name="Group 28">
            <a:extLst>
              <a:ext uri="{FF2B5EF4-FFF2-40B4-BE49-F238E27FC236}">
                <a16:creationId xmlns:a16="http://schemas.microsoft.com/office/drawing/2014/main" id="{5BC213B6-0730-784F-9449-AF1F56F35BD9}"/>
              </a:ext>
            </a:extLst>
          </p:cNvPr>
          <p:cNvGrpSpPr/>
          <p:nvPr/>
        </p:nvGrpSpPr>
        <p:grpSpPr>
          <a:xfrm>
            <a:off x="404472" y="5468379"/>
            <a:ext cx="3852821" cy="3015523"/>
            <a:chOff x="3169771" y="4990838"/>
            <a:chExt cx="3852821" cy="3015523"/>
          </a:xfrm>
        </p:grpSpPr>
        <p:sp>
          <p:nvSpPr>
            <p:cNvPr id="30" name="Rectangle 29">
              <a:extLst>
                <a:ext uri="{FF2B5EF4-FFF2-40B4-BE49-F238E27FC236}">
                  <a16:creationId xmlns:a16="http://schemas.microsoft.com/office/drawing/2014/main" id="{C2BBFE2C-5BD6-6540-8BDD-28B3CB365BBB}"/>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1" name="Picture 30">
              <a:extLst>
                <a:ext uri="{FF2B5EF4-FFF2-40B4-BE49-F238E27FC236}">
                  <a16:creationId xmlns:a16="http://schemas.microsoft.com/office/drawing/2014/main" id="{0B0C7DCA-B0E2-0445-9206-808DC3E6453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32" name="Title 1">
              <a:extLst>
                <a:ext uri="{FF2B5EF4-FFF2-40B4-BE49-F238E27FC236}">
                  <a16:creationId xmlns:a16="http://schemas.microsoft.com/office/drawing/2014/main" id="{07226AAC-8113-894F-8E74-95FD56CAB2FE}"/>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Family details</a:t>
              </a:r>
            </a:p>
          </p:txBody>
        </p:sp>
      </p:grpSp>
      <p:grpSp>
        <p:nvGrpSpPr>
          <p:cNvPr id="37" name="Group 36">
            <a:extLst>
              <a:ext uri="{FF2B5EF4-FFF2-40B4-BE49-F238E27FC236}">
                <a16:creationId xmlns:a16="http://schemas.microsoft.com/office/drawing/2014/main" id="{D86F68E7-54B0-0B45-8A1E-FBA20FBD8796}"/>
              </a:ext>
            </a:extLst>
          </p:cNvPr>
          <p:cNvGrpSpPr/>
          <p:nvPr/>
        </p:nvGrpSpPr>
        <p:grpSpPr>
          <a:xfrm>
            <a:off x="7405042" y="3192502"/>
            <a:ext cx="3852821" cy="3015523"/>
            <a:chOff x="3169771" y="4990838"/>
            <a:chExt cx="3852821" cy="3015523"/>
          </a:xfrm>
        </p:grpSpPr>
        <p:sp>
          <p:nvSpPr>
            <p:cNvPr id="38" name="Rectangle 37">
              <a:extLst>
                <a:ext uri="{FF2B5EF4-FFF2-40B4-BE49-F238E27FC236}">
                  <a16:creationId xmlns:a16="http://schemas.microsoft.com/office/drawing/2014/main" id="{E6A0B4D0-5579-1C45-A9DE-445C2171FE3F}"/>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9" name="Picture 38">
              <a:extLst>
                <a:ext uri="{FF2B5EF4-FFF2-40B4-BE49-F238E27FC236}">
                  <a16:creationId xmlns:a16="http://schemas.microsoft.com/office/drawing/2014/main" id="{4878FB8E-6590-CA46-AF9B-77F2548E45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0" name="Title 1">
              <a:extLst>
                <a:ext uri="{FF2B5EF4-FFF2-40B4-BE49-F238E27FC236}">
                  <a16:creationId xmlns:a16="http://schemas.microsoft.com/office/drawing/2014/main" id="{072029DA-B1DB-0340-9956-5B449F76275F}"/>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Birthday</a:t>
              </a:r>
            </a:p>
          </p:txBody>
        </p:sp>
      </p:grpSp>
      <p:grpSp>
        <p:nvGrpSpPr>
          <p:cNvPr id="41" name="Group 40">
            <a:extLst>
              <a:ext uri="{FF2B5EF4-FFF2-40B4-BE49-F238E27FC236}">
                <a16:creationId xmlns:a16="http://schemas.microsoft.com/office/drawing/2014/main" id="{312C1C55-635D-9041-A20F-1285F5D55EF0}"/>
              </a:ext>
            </a:extLst>
          </p:cNvPr>
          <p:cNvGrpSpPr/>
          <p:nvPr/>
        </p:nvGrpSpPr>
        <p:grpSpPr>
          <a:xfrm>
            <a:off x="11869474" y="1165393"/>
            <a:ext cx="3852821" cy="3015523"/>
            <a:chOff x="3169771" y="4990838"/>
            <a:chExt cx="3852821" cy="3015523"/>
          </a:xfrm>
        </p:grpSpPr>
        <p:sp>
          <p:nvSpPr>
            <p:cNvPr id="42" name="Rectangle 41">
              <a:extLst>
                <a:ext uri="{FF2B5EF4-FFF2-40B4-BE49-F238E27FC236}">
                  <a16:creationId xmlns:a16="http://schemas.microsoft.com/office/drawing/2014/main" id="{C46EF99E-C9E6-F947-AA17-C0D01029ED42}"/>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3" name="Picture 42">
              <a:extLst>
                <a:ext uri="{FF2B5EF4-FFF2-40B4-BE49-F238E27FC236}">
                  <a16:creationId xmlns:a16="http://schemas.microsoft.com/office/drawing/2014/main" id="{9D32B274-C2F7-114F-8E55-8AE298D5F71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4" name="Title 1">
              <a:extLst>
                <a:ext uri="{FF2B5EF4-FFF2-40B4-BE49-F238E27FC236}">
                  <a16:creationId xmlns:a16="http://schemas.microsoft.com/office/drawing/2014/main" id="{1CB0602D-30EB-0548-A6E9-7661734C1748}"/>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Photos</a:t>
              </a:r>
            </a:p>
          </p:txBody>
        </p:sp>
      </p:grpSp>
      <p:grpSp>
        <p:nvGrpSpPr>
          <p:cNvPr id="45" name="Group 44">
            <a:extLst>
              <a:ext uri="{FF2B5EF4-FFF2-40B4-BE49-F238E27FC236}">
                <a16:creationId xmlns:a16="http://schemas.microsoft.com/office/drawing/2014/main" id="{D5699C6B-FFB4-504D-9ABE-01911A48FB35}"/>
              </a:ext>
            </a:extLst>
          </p:cNvPr>
          <p:cNvGrpSpPr/>
          <p:nvPr/>
        </p:nvGrpSpPr>
        <p:grpSpPr>
          <a:xfrm>
            <a:off x="6307741" y="5620745"/>
            <a:ext cx="3852821" cy="3015523"/>
            <a:chOff x="3169771" y="4990838"/>
            <a:chExt cx="3852821" cy="3015523"/>
          </a:xfrm>
        </p:grpSpPr>
        <p:sp>
          <p:nvSpPr>
            <p:cNvPr id="46" name="Rectangle 45">
              <a:extLst>
                <a:ext uri="{FF2B5EF4-FFF2-40B4-BE49-F238E27FC236}">
                  <a16:creationId xmlns:a16="http://schemas.microsoft.com/office/drawing/2014/main" id="{E4456F16-E935-DF43-9B21-0500F4E56EE7}"/>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7" name="Picture 46">
              <a:extLst>
                <a:ext uri="{FF2B5EF4-FFF2-40B4-BE49-F238E27FC236}">
                  <a16:creationId xmlns:a16="http://schemas.microsoft.com/office/drawing/2014/main" id="{5EB652AD-BB13-0E41-A778-D76FB3F9EE7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8" name="Title 1">
              <a:extLst>
                <a:ext uri="{FF2B5EF4-FFF2-40B4-BE49-F238E27FC236}">
                  <a16:creationId xmlns:a16="http://schemas.microsoft.com/office/drawing/2014/main" id="{757B774C-E053-9749-BC87-B5589D3621BC}"/>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Location</a:t>
              </a:r>
            </a:p>
          </p:txBody>
        </p:sp>
      </p:grpSp>
      <p:grpSp>
        <p:nvGrpSpPr>
          <p:cNvPr id="53" name="Group 52">
            <a:extLst>
              <a:ext uri="{FF2B5EF4-FFF2-40B4-BE49-F238E27FC236}">
                <a16:creationId xmlns:a16="http://schemas.microsoft.com/office/drawing/2014/main" id="{BA9162F0-42AB-3A46-A4B3-B4C203C598AB}"/>
              </a:ext>
            </a:extLst>
          </p:cNvPr>
          <p:cNvGrpSpPr/>
          <p:nvPr/>
        </p:nvGrpSpPr>
        <p:grpSpPr>
          <a:xfrm>
            <a:off x="11816191" y="5468379"/>
            <a:ext cx="3852821" cy="3015523"/>
            <a:chOff x="3169771" y="4990838"/>
            <a:chExt cx="3852821" cy="3015523"/>
          </a:xfrm>
        </p:grpSpPr>
        <p:sp>
          <p:nvSpPr>
            <p:cNvPr id="54" name="Rectangle 53">
              <a:extLst>
                <a:ext uri="{FF2B5EF4-FFF2-40B4-BE49-F238E27FC236}">
                  <a16:creationId xmlns:a16="http://schemas.microsoft.com/office/drawing/2014/main" id="{C5FF5E3D-1427-2A4F-98ED-13A22EC047C0}"/>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5" name="Picture 54">
              <a:extLst>
                <a:ext uri="{FF2B5EF4-FFF2-40B4-BE49-F238E27FC236}">
                  <a16:creationId xmlns:a16="http://schemas.microsoft.com/office/drawing/2014/main" id="{CB560625-87D4-954A-92AC-DB06776D9E6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56" name="Title 1">
              <a:extLst>
                <a:ext uri="{FF2B5EF4-FFF2-40B4-BE49-F238E27FC236}">
                  <a16:creationId xmlns:a16="http://schemas.microsoft.com/office/drawing/2014/main" id="{4DD81601-1FDB-AE4B-93F4-15737ACC7397}"/>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Address</a:t>
              </a:r>
            </a:p>
          </p:txBody>
        </p:sp>
      </p:grpSp>
    </p:spTree>
    <p:extLst>
      <p:ext uri="{BB962C8B-B14F-4D97-AF65-F5344CB8AC3E}">
        <p14:creationId xmlns:p14="http://schemas.microsoft.com/office/powerpoint/2010/main" val="106852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300" fill="hold"/>
                                        <p:tgtEl>
                                          <p:spTgt spid="33"/>
                                        </p:tgtEl>
                                        <p:attrNameLst>
                                          <p:attrName>ppt_w</p:attrName>
                                        </p:attrNameLst>
                                      </p:cBhvr>
                                      <p:tavLst>
                                        <p:tav tm="0">
                                          <p:val>
                                            <p:fltVal val="0"/>
                                          </p:val>
                                        </p:tav>
                                        <p:tav tm="100000">
                                          <p:val>
                                            <p:strVal val="#ppt_w"/>
                                          </p:val>
                                        </p:tav>
                                      </p:tavLst>
                                    </p:anim>
                                    <p:anim calcmode="lin" valueType="num">
                                      <p:cBhvr>
                                        <p:cTn id="8" dur="300" fill="hold"/>
                                        <p:tgtEl>
                                          <p:spTgt spid="33"/>
                                        </p:tgtEl>
                                        <p:attrNameLst>
                                          <p:attrName>ppt_h</p:attrName>
                                        </p:attrNameLst>
                                      </p:cBhvr>
                                      <p:tavLst>
                                        <p:tav tm="0">
                                          <p:val>
                                            <p:fltVal val="0"/>
                                          </p:val>
                                        </p:tav>
                                        <p:tav tm="100000">
                                          <p:val>
                                            <p:strVal val="#ppt_h"/>
                                          </p:val>
                                        </p:tav>
                                      </p:tavLst>
                                    </p:anim>
                                    <p:animEffect transition="in" filter="fade">
                                      <p:cBhvr>
                                        <p:cTn id="9" dur="300"/>
                                        <p:tgtEl>
                                          <p:spTgt spid="33"/>
                                        </p:tgtEl>
                                      </p:cBhvr>
                                    </p:animEffect>
                                  </p:childTnLst>
                                </p:cTn>
                              </p:par>
                              <p:par>
                                <p:cTn id="10" presetID="53" presetClass="entr" presetSubtype="16" fill="hold" nodeType="withEffect">
                                  <p:stCondLst>
                                    <p:cond delay="150"/>
                                  </p:stCondLst>
                                  <p:childTnLst>
                                    <p:set>
                                      <p:cBhvr>
                                        <p:cTn id="11" dur="1" fill="hold">
                                          <p:stCondLst>
                                            <p:cond delay="0"/>
                                          </p:stCondLst>
                                        </p:cTn>
                                        <p:tgtEl>
                                          <p:spTgt spid="49"/>
                                        </p:tgtEl>
                                        <p:attrNameLst>
                                          <p:attrName>style.visibility</p:attrName>
                                        </p:attrNameLst>
                                      </p:cBhvr>
                                      <p:to>
                                        <p:strVal val="visible"/>
                                      </p:to>
                                    </p:set>
                                    <p:anim calcmode="lin" valueType="num">
                                      <p:cBhvr>
                                        <p:cTn id="12" dur="300" fill="hold"/>
                                        <p:tgtEl>
                                          <p:spTgt spid="49"/>
                                        </p:tgtEl>
                                        <p:attrNameLst>
                                          <p:attrName>ppt_w</p:attrName>
                                        </p:attrNameLst>
                                      </p:cBhvr>
                                      <p:tavLst>
                                        <p:tav tm="0">
                                          <p:val>
                                            <p:fltVal val="0"/>
                                          </p:val>
                                        </p:tav>
                                        <p:tav tm="100000">
                                          <p:val>
                                            <p:strVal val="#ppt_w"/>
                                          </p:val>
                                        </p:tav>
                                      </p:tavLst>
                                    </p:anim>
                                    <p:anim calcmode="lin" valueType="num">
                                      <p:cBhvr>
                                        <p:cTn id="13" dur="300" fill="hold"/>
                                        <p:tgtEl>
                                          <p:spTgt spid="49"/>
                                        </p:tgtEl>
                                        <p:attrNameLst>
                                          <p:attrName>ppt_h</p:attrName>
                                        </p:attrNameLst>
                                      </p:cBhvr>
                                      <p:tavLst>
                                        <p:tav tm="0">
                                          <p:val>
                                            <p:fltVal val="0"/>
                                          </p:val>
                                        </p:tav>
                                        <p:tav tm="100000">
                                          <p:val>
                                            <p:strVal val="#ppt_h"/>
                                          </p:val>
                                        </p:tav>
                                      </p:tavLst>
                                    </p:anim>
                                    <p:animEffect transition="in" filter="fade">
                                      <p:cBhvr>
                                        <p:cTn id="14" dur="300"/>
                                        <p:tgtEl>
                                          <p:spTgt spid="49"/>
                                        </p:tgtEl>
                                      </p:cBhvr>
                                    </p:animEffect>
                                  </p:childTnLst>
                                </p:cTn>
                              </p:par>
                              <p:par>
                                <p:cTn id="15" presetID="53" presetClass="entr" presetSubtype="16" fill="hold" nodeType="withEffect">
                                  <p:stCondLst>
                                    <p:cond delay="300"/>
                                  </p:stCondLst>
                                  <p:childTnLst>
                                    <p:set>
                                      <p:cBhvr>
                                        <p:cTn id="16" dur="1" fill="hold">
                                          <p:stCondLst>
                                            <p:cond delay="0"/>
                                          </p:stCondLst>
                                        </p:cTn>
                                        <p:tgtEl>
                                          <p:spTgt spid="17"/>
                                        </p:tgtEl>
                                        <p:attrNameLst>
                                          <p:attrName>style.visibility</p:attrName>
                                        </p:attrNameLst>
                                      </p:cBhvr>
                                      <p:to>
                                        <p:strVal val="visible"/>
                                      </p:to>
                                    </p:set>
                                    <p:anim calcmode="lin" valueType="num">
                                      <p:cBhvr>
                                        <p:cTn id="17" dur="300" fill="hold"/>
                                        <p:tgtEl>
                                          <p:spTgt spid="17"/>
                                        </p:tgtEl>
                                        <p:attrNameLst>
                                          <p:attrName>ppt_w</p:attrName>
                                        </p:attrNameLst>
                                      </p:cBhvr>
                                      <p:tavLst>
                                        <p:tav tm="0">
                                          <p:val>
                                            <p:fltVal val="0"/>
                                          </p:val>
                                        </p:tav>
                                        <p:tav tm="100000">
                                          <p:val>
                                            <p:strVal val="#ppt_w"/>
                                          </p:val>
                                        </p:tav>
                                      </p:tavLst>
                                    </p:anim>
                                    <p:anim calcmode="lin" valueType="num">
                                      <p:cBhvr>
                                        <p:cTn id="18" dur="300" fill="hold"/>
                                        <p:tgtEl>
                                          <p:spTgt spid="17"/>
                                        </p:tgtEl>
                                        <p:attrNameLst>
                                          <p:attrName>ppt_h</p:attrName>
                                        </p:attrNameLst>
                                      </p:cBhvr>
                                      <p:tavLst>
                                        <p:tav tm="0">
                                          <p:val>
                                            <p:fltVal val="0"/>
                                          </p:val>
                                        </p:tav>
                                        <p:tav tm="100000">
                                          <p:val>
                                            <p:strVal val="#ppt_h"/>
                                          </p:val>
                                        </p:tav>
                                      </p:tavLst>
                                    </p:anim>
                                    <p:animEffect transition="in" filter="fade">
                                      <p:cBhvr>
                                        <p:cTn id="19" dur="300"/>
                                        <p:tgtEl>
                                          <p:spTgt spid="17"/>
                                        </p:tgtEl>
                                      </p:cBhvr>
                                    </p:animEffect>
                                  </p:childTnLst>
                                </p:cTn>
                              </p:par>
                              <p:par>
                                <p:cTn id="20" presetID="53" presetClass="entr" presetSubtype="16" fill="hold" nodeType="withEffect">
                                  <p:stCondLst>
                                    <p:cond delay="450"/>
                                  </p:stCondLst>
                                  <p:childTnLst>
                                    <p:set>
                                      <p:cBhvr>
                                        <p:cTn id="21" dur="1" fill="hold">
                                          <p:stCondLst>
                                            <p:cond delay="0"/>
                                          </p:stCondLst>
                                        </p:cTn>
                                        <p:tgtEl>
                                          <p:spTgt spid="25"/>
                                        </p:tgtEl>
                                        <p:attrNameLst>
                                          <p:attrName>style.visibility</p:attrName>
                                        </p:attrNameLst>
                                      </p:cBhvr>
                                      <p:to>
                                        <p:strVal val="visible"/>
                                      </p:to>
                                    </p:set>
                                    <p:anim calcmode="lin" valueType="num">
                                      <p:cBhvr>
                                        <p:cTn id="22" dur="300" fill="hold"/>
                                        <p:tgtEl>
                                          <p:spTgt spid="25"/>
                                        </p:tgtEl>
                                        <p:attrNameLst>
                                          <p:attrName>ppt_w</p:attrName>
                                        </p:attrNameLst>
                                      </p:cBhvr>
                                      <p:tavLst>
                                        <p:tav tm="0">
                                          <p:val>
                                            <p:fltVal val="0"/>
                                          </p:val>
                                        </p:tav>
                                        <p:tav tm="100000">
                                          <p:val>
                                            <p:strVal val="#ppt_w"/>
                                          </p:val>
                                        </p:tav>
                                      </p:tavLst>
                                    </p:anim>
                                    <p:anim calcmode="lin" valueType="num">
                                      <p:cBhvr>
                                        <p:cTn id="23" dur="300" fill="hold"/>
                                        <p:tgtEl>
                                          <p:spTgt spid="25"/>
                                        </p:tgtEl>
                                        <p:attrNameLst>
                                          <p:attrName>ppt_h</p:attrName>
                                        </p:attrNameLst>
                                      </p:cBhvr>
                                      <p:tavLst>
                                        <p:tav tm="0">
                                          <p:val>
                                            <p:fltVal val="0"/>
                                          </p:val>
                                        </p:tav>
                                        <p:tav tm="100000">
                                          <p:val>
                                            <p:strVal val="#ppt_h"/>
                                          </p:val>
                                        </p:tav>
                                      </p:tavLst>
                                    </p:anim>
                                    <p:animEffect transition="in" filter="fade">
                                      <p:cBhvr>
                                        <p:cTn id="24" dur="300"/>
                                        <p:tgtEl>
                                          <p:spTgt spid="25"/>
                                        </p:tgtEl>
                                      </p:cBhvr>
                                    </p:animEffect>
                                  </p:childTnLst>
                                </p:cTn>
                              </p:par>
                              <p:par>
                                <p:cTn id="25" presetID="53" presetClass="entr" presetSubtype="16" fill="hold" nodeType="withEffect">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300" fill="hold"/>
                                        <p:tgtEl>
                                          <p:spTgt spid="21"/>
                                        </p:tgtEl>
                                        <p:attrNameLst>
                                          <p:attrName>ppt_w</p:attrName>
                                        </p:attrNameLst>
                                      </p:cBhvr>
                                      <p:tavLst>
                                        <p:tav tm="0">
                                          <p:val>
                                            <p:fltVal val="0"/>
                                          </p:val>
                                        </p:tav>
                                        <p:tav tm="100000">
                                          <p:val>
                                            <p:strVal val="#ppt_w"/>
                                          </p:val>
                                        </p:tav>
                                      </p:tavLst>
                                    </p:anim>
                                    <p:anim calcmode="lin" valueType="num">
                                      <p:cBhvr>
                                        <p:cTn id="28" dur="300" fill="hold"/>
                                        <p:tgtEl>
                                          <p:spTgt spid="21"/>
                                        </p:tgtEl>
                                        <p:attrNameLst>
                                          <p:attrName>ppt_h</p:attrName>
                                        </p:attrNameLst>
                                      </p:cBhvr>
                                      <p:tavLst>
                                        <p:tav tm="0">
                                          <p:val>
                                            <p:fltVal val="0"/>
                                          </p:val>
                                        </p:tav>
                                        <p:tav tm="100000">
                                          <p:val>
                                            <p:strVal val="#ppt_h"/>
                                          </p:val>
                                        </p:tav>
                                      </p:tavLst>
                                    </p:anim>
                                    <p:animEffect transition="in" filter="fade">
                                      <p:cBhvr>
                                        <p:cTn id="29" dur="300"/>
                                        <p:tgtEl>
                                          <p:spTgt spid="21"/>
                                        </p:tgtEl>
                                      </p:cBhvr>
                                    </p:animEffect>
                                  </p:childTnLst>
                                </p:cTn>
                              </p:par>
                              <p:par>
                                <p:cTn id="30" presetID="53" presetClass="entr" presetSubtype="16" fill="hold" nodeType="withEffect">
                                  <p:stCondLst>
                                    <p:cond delay="750"/>
                                  </p:stCondLst>
                                  <p:childTnLst>
                                    <p:set>
                                      <p:cBhvr>
                                        <p:cTn id="31" dur="1" fill="hold">
                                          <p:stCondLst>
                                            <p:cond delay="0"/>
                                          </p:stCondLst>
                                        </p:cTn>
                                        <p:tgtEl>
                                          <p:spTgt spid="53"/>
                                        </p:tgtEl>
                                        <p:attrNameLst>
                                          <p:attrName>style.visibility</p:attrName>
                                        </p:attrNameLst>
                                      </p:cBhvr>
                                      <p:to>
                                        <p:strVal val="visible"/>
                                      </p:to>
                                    </p:set>
                                    <p:anim calcmode="lin" valueType="num">
                                      <p:cBhvr>
                                        <p:cTn id="32" dur="300" fill="hold"/>
                                        <p:tgtEl>
                                          <p:spTgt spid="53"/>
                                        </p:tgtEl>
                                        <p:attrNameLst>
                                          <p:attrName>ppt_w</p:attrName>
                                        </p:attrNameLst>
                                      </p:cBhvr>
                                      <p:tavLst>
                                        <p:tav tm="0">
                                          <p:val>
                                            <p:fltVal val="0"/>
                                          </p:val>
                                        </p:tav>
                                        <p:tav tm="100000">
                                          <p:val>
                                            <p:strVal val="#ppt_w"/>
                                          </p:val>
                                        </p:tav>
                                      </p:tavLst>
                                    </p:anim>
                                    <p:anim calcmode="lin" valueType="num">
                                      <p:cBhvr>
                                        <p:cTn id="33" dur="300" fill="hold"/>
                                        <p:tgtEl>
                                          <p:spTgt spid="53"/>
                                        </p:tgtEl>
                                        <p:attrNameLst>
                                          <p:attrName>ppt_h</p:attrName>
                                        </p:attrNameLst>
                                      </p:cBhvr>
                                      <p:tavLst>
                                        <p:tav tm="0">
                                          <p:val>
                                            <p:fltVal val="0"/>
                                          </p:val>
                                        </p:tav>
                                        <p:tav tm="100000">
                                          <p:val>
                                            <p:strVal val="#ppt_h"/>
                                          </p:val>
                                        </p:tav>
                                      </p:tavLst>
                                    </p:anim>
                                    <p:animEffect transition="in" filter="fade">
                                      <p:cBhvr>
                                        <p:cTn id="34" dur="300"/>
                                        <p:tgtEl>
                                          <p:spTgt spid="53"/>
                                        </p:tgtEl>
                                      </p:cBhvr>
                                    </p:animEffect>
                                  </p:childTnLst>
                                </p:cTn>
                              </p:par>
                              <p:par>
                                <p:cTn id="35" presetID="53" presetClass="entr" presetSubtype="16" fill="hold" nodeType="withEffect">
                                  <p:stCondLst>
                                    <p:cond delay="900"/>
                                  </p:stCondLst>
                                  <p:childTnLst>
                                    <p:set>
                                      <p:cBhvr>
                                        <p:cTn id="36" dur="1" fill="hold">
                                          <p:stCondLst>
                                            <p:cond delay="0"/>
                                          </p:stCondLst>
                                        </p:cTn>
                                        <p:tgtEl>
                                          <p:spTgt spid="29"/>
                                        </p:tgtEl>
                                        <p:attrNameLst>
                                          <p:attrName>style.visibility</p:attrName>
                                        </p:attrNameLst>
                                      </p:cBhvr>
                                      <p:to>
                                        <p:strVal val="visible"/>
                                      </p:to>
                                    </p:set>
                                    <p:anim calcmode="lin" valueType="num">
                                      <p:cBhvr>
                                        <p:cTn id="37" dur="300" fill="hold"/>
                                        <p:tgtEl>
                                          <p:spTgt spid="29"/>
                                        </p:tgtEl>
                                        <p:attrNameLst>
                                          <p:attrName>ppt_w</p:attrName>
                                        </p:attrNameLst>
                                      </p:cBhvr>
                                      <p:tavLst>
                                        <p:tav tm="0">
                                          <p:val>
                                            <p:fltVal val="0"/>
                                          </p:val>
                                        </p:tav>
                                        <p:tav tm="100000">
                                          <p:val>
                                            <p:strVal val="#ppt_w"/>
                                          </p:val>
                                        </p:tav>
                                      </p:tavLst>
                                    </p:anim>
                                    <p:anim calcmode="lin" valueType="num">
                                      <p:cBhvr>
                                        <p:cTn id="38" dur="300" fill="hold"/>
                                        <p:tgtEl>
                                          <p:spTgt spid="29"/>
                                        </p:tgtEl>
                                        <p:attrNameLst>
                                          <p:attrName>ppt_h</p:attrName>
                                        </p:attrNameLst>
                                      </p:cBhvr>
                                      <p:tavLst>
                                        <p:tav tm="0">
                                          <p:val>
                                            <p:fltVal val="0"/>
                                          </p:val>
                                        </p:tav>
                                        <p:tav tm="100000">
                                          <p:val>
                                            <p:strVal val="#ppt_h"/>
                                          </p:val>
                                        </p:tav>
                                      </p:tavLst>
                                    </p:anim>
                                    <p:animEffect transition="in" filter="fade">
                                      <p:cBhvr>
                                        <p:cTn id="39" dur="300"/>
                                        <p:tgtEl>
                                          <p:spTgt spid="29"/>
                                        </p:tgtEl>
                                      </p:cBhvr>
                                    </p:animEffect>
                                  </p:childTnLst>
                                </p:cTn>
                              </p:par>
                              <p:par>
                                <p:cTn id="40" presetID="53" presetClass="entr" presetSubtype="16" fill="hold" nodeType="withEffect">
                                  <p:stCondLst>
                                    <p:cond delay="1050"/>
                                  </p:stCondLst>
                                  <p:childTnLst>
                                    <p:set>
                                      <p:cBhvr>
                                        <p:cTn id="41" dur="1" fill="hold">
                                          <p:stCondLst>
                                            <p:cond delay="0"/>
                                          </p:stCondLst>
                                        </p:cTn>
                                        <p:tgtEl>
                                          <p:spTgt spid="37"/>
                                        </p:tgtEl>
                                        <p:attrNameLst>
                                          <p:attrName>style.visibility</p:attrName>
                                        </p:attrNameLst>
                                      </p:cBhvr>
                                      <p:to>
                                        <p:strVal val="visible"/>
                                      </p:to>
                                    </p:set>
                                    <p:anim calcmode="lin" valueType="num">
                                      <p:cBhvr>
                                        <p:cTn id="42" dur="300" fill="hold"/>
                                        <p:tgtEl>
                                          <p:spTgt spid="37"/>
                                        </p:tgtEl>
                                        <p:attrNameLst>
                                          <p:attrName>ppt_w</p:attrName>
                                        </p:attrNameLst>
                                      </p:cBhvr>
                                      <p:tavLst>
                                        <p:tav tm="0">
                                          <p:val>
                                            <p:fltVal val="0"/>
                                          </p:val>
                                        </p:tav>
                                        <p:tav tm="100000">
                                          <p:val>
                                            <p:strVal val="#ppt_w"/>
                                          </p:val>
                                        </p:tav>
                                      </p:tavLst>
                                    </p:anim>
                                    <p:anim calcmode="lin" valueType="num">
                                      <p:cBhvr>
                                        <p:cTn id="43" dur="300" fill="hold"/>
                                        <p:tgtEl>
                                          <p:spTgt spid="37"/>
                                        </p:tgtEl>
                                        <p:attrNameLst>
                                          <p:attrName>ppt_h</p:attrName>
                                        </p:attrNameLst>
                                      </p:cBhvr>
                                      <p:tavLst>
                                        <p:tav tm="0">
                                          <p:val>
                                            <p:fltVal val="0"/>
                                          </p:val>
                                        </p:tav>
                                        <p:tav tm="100000">
                                          <p:val>
                                            <p:strVal val="#ppt_h"/>
                                          </p:val>
                                        </p:tav>
                                      </p:tavLst>
                                    </p:anim>
                                    <p:animEffect transition="in" filter="fade">
                                      <p:cBhvr>
                                        <p:cTn id="44" dur="300"/>
                                        <p:tgtEl>
                                          <p:spTgt spid="37"/>
                                        </p:tgtEl>
                                      </p:cBhvr>
                                    </p:animEffect>
                                  </p:childTnLst>
                                </p:cTn>
                              </p:par>
                              <p:par>
                                <p:cTn id="45" presetID="53" presetClass="entr" presetSubtype="16" fill="hold" nodeType="withEffect">
                                  <p:stCondLst>
                                    <p:cond delay="1200"/>
                                  </p:stCondLst>
                                  <p:childTnLst>
                                    <p:set>
                                      <p:cBhvr>
                                        <p:cTn id="46" dur="1" fill="hold">
                                          <p:stCondLst>
                                            <p:cond delay="0"/>
                                          </p:stCondLst>
                                        </p:cTn>
                                        <p:tgtEl>
                                          <p:spTgt spid="41"/>
                                        </p:tgtEl>
                                        <p:attrNameLst>
                                          <p:attrName>style.visibility</p:attrName>
                                        </p:attrNameLst>
                                      </p:cBhvr>
                                      <p:to>
                                        <p:strVal val="visible"/>
                                      </p:to>
                                    </p:set>
                                    <p:anim calcmode="lin" valueType="num">
                                      <p:cBhvr>
                                        <p:cTn id="47" dur="300" fill="hold"/>
                                        <p:tgtEl>
                                          <p:spTgt spid="41"/>
                                        </p:tgtEl>
                                        <p:attrNameLst>
                                          <p:attrName>ppt_w</p:attrName>
                                        </p:attrNameLst>
                                      </p:cBhvr>
                                      <p:tavLst>
                                        <p:tav tm="0">
                                          <p:val>
                                            <p:fltVal val="0"/>
                                          </p:val>
                                        </p:tav>
                                        <p:tav tm="100000">
                                          <p:val>
                                            <p:strVal val="#ppt_w"/>
                                          </p:val>
                                        </p:tav>
                                      </p:tavLst>
                                    </p:anim>
                                    <p:anim calcmode="lin" valueType="num">
                                      <p:cBhvr>
                                        <p:cTn id="48" dur="300" fill="hold"/>
                                        <p:tgtEl>
                                          <p:spTgt spid="41"/>
                                        </p:tgtEl>
                                        <p:attrNameLst>
                                          <p:attrName>ppt_h</p:attrName>
                                        </p:attrNameLst>
                                      </p:cBhvr>
                                      <p:tavLst>
                                        <p:tav tm="0">
                                          <p:val>
                                            <p:fltVal val="0"/>
                                          </p:val>
                                        </p:tav>
                                        <p:tav tm="100000">
                                          <p:val>
                                            <p:strVal val="#ppt_h"/>
                                          </p:val>
                                        </p:tav>
                                      </p:tavLst>
                                    </p:anim>
                                    <p:animEffect transition="in" filter="fade">
                                      <p:cBhvr>
                                        <p:cTn id="49" dur="300"/>
                                        <p:tgtEl>
                                          <p:spTgt spid="41"/>
                                        </p:tgtEl>
                                      </p:cBhvr>
                                    </p:animEffect>
                                  </p:childTnLst>
                                </p:cTn>
                              </p:par>
                              <p:par>
                                <p:cTn id="50" presetID="53" presetClass="entr" presetSubtype="16" fill="hold" nodeType="withEffect">
                                  <p:stCondLst>
                                    <p:cond delay="1350"/>
                                  </p:stCondLst>
                                  <p:childTnLst>
                                    <p:set>
                                      <p:cBhvr>
                                        <p:cTn id="51" dur="1" fill="hold">
                                          <p:stCondLst>
                                            <p:cond delay="0"/>
                                          </p:stCondLst>
                                        </p:cTn>
                                        <p:tgtEl>
                                          <p:spTgt spid="45"/>
                                        </p:tgtEl>
                                        <p:attrNameLst>
                                          <p:attrName>style.visibility</p:attrName>
                                        </p:attrNameLst>
                                      </p:cBhvr>
                                      <p:to>
                                        <p:strVal val="visible"/>
                                      </p:to>
                                    </p:set>
                                    <p:anim calcmode="lin" valueType="num">
                                      <p:cBhvr>
                                        <p:cTn id="52" dur="300" fill="hold"/>
                                        <p:tgtEl>
                                          <p:spTgt spid="45"/>
                                        </p:tgtEl>
                                        <p:attrNameLst>
                                          <p:attrName>ppt_w</p:attrName>
                                        </p:attrNameLst>
                                      </p:cBhvr>
                                      <p:tavLst>
                                        <p:tav tm="0">
                                          <p:val>
                                            <p:fltVal val="0"/>
                                          </p:val>
                                        </p:tav>
                                        <p:tav tm="100000">
                                          <p:val>
                                            <p:strVal val="#ppt_w"/>
                                          </p:val>
                                        </p:tav>
                                      </p:tavLst>
                                    </p:anim>
                                    <p:anim calcmode="lin" valueType="num">
                                      <p:cBhvr>
                                        <p:cTn id="53" dur="300" fill="hold"/>
                                        <p:tgtEl>
                                          <p:spTgt spid="45"/>
                                        </p:tgtEl>
                                        <p:attrNameLst>
                                          <p:attrName>ppt_h</p:attrName>
                                        </p:attrNameLst>
                                      </p:cBhvr>
                                      <p:tavLst>
                                        <p:tav tm="0">
                                          <p:val>
                                            <p:fltVal val="0"/>
                                          </p:val>
                                        </p:tav>
                                        <p:tav tm="100000">
                                          <p:val>
                                            <p:strVal val="#ppt_h"/>
                                          </p:val>
                                        </p:tav>
                                      </p:tavLst>
                                    </p:anim>
                                    <p:animEffect transition="in" filter="fade">
                                      <p:cBhvr>
                                        <p:cTn id="54" dur="3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FA3238-F605-124A-A57D-03F13BA6F83C}"/>
              </a:ext>
            </a:extLst>
          </p:cNvPr>
          <p:cNvGrpSpPr/>
          <p:nvPr/>
        </p:nvGrpSpPr>
        <p:grpSpPr>
          <a:xfrm>
            <a:off x="-586596" y="-216242"/>
            <a:ext cx="16308891" cy="8852510"/>
            <a:chOff x="-586596" y="-216242"/>
            <a:chExt cx="16308891" cy="8852510"/>
          </a:xfrm>
        </p:grpSpPr>
        <p:grpSp>
          <p:nvGrpSpPr>
            <p:cNvPr id="49" name="Group 48">
              <a:extLst>
                <a:ext uri="{FF2B5EF4-FFF2-40B4-BE49-F238E27FC236}">
                  <a16:creationId xmlns:a16="http://schemas.microsoft.com/office/drawing/2014/main" id="{6FB1FCE8-13BC-AC41-B65B-23B4BA900F8A}"/>
                </a:ext>
              </a:extLst>
            </p:cNvPr>
            <p:cNvGrpSpPr/>
            <p:nvPr/>
          </p:nvGrpSpPr>
          <p:grpSpPr>
            <a:xfrm>
              <a:off x="10547738" y="3423785"/>
              <a:ext cx="3852821" cy="3015523"/>
              <a:chOff x="3169771" y="4990838"/>
              <a:chExt cx="3852821" cy="3015523"/>
            </a:xfrm>
          </p:grpSpPr>
          <p:sp>
            <p:nvSpPr>
              <p:cNvPr id="50" name="Rectangle 49">
                <a:extLst>
                  <a:ext uri="{FF2B5EF4-FFF2-40B4-BE49-F238E27FC236}">
                    <a16:creationId xmlns:a16="http://schemas.microsoft.com/office/drawing/2014/main" id="{9E193C20-699B-954D-BAA0-A10C809BCBF5}"/>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1" name="Picture 50">
                <a:extLst>
                  <a:ext uri="{FF2B5EF4-FFF2-40B4-BE49-F238E27FC236}">
                    <a16:creationId xmlns:a16="http://schemas.microsoft.com/office/drawing/2014/main" id="{A2F57129-95A6-5343-848F-4AC05F8CCB1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52" name="Title 1">
                <a:extLst>
                  <a:ext uri="{FF2B5EF4-FFF2-40B4-BE49-F238E27FC236}">
                    <a16:creationId xmlns:a16="http://schemas.microsoft.com/office/drawing/2014/main" id="{473FDDFF-6D2B-D544-8CDC-3EAB3719BE7B}"/>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Contacts</a:t>
                </a:r>
              </a:p>
            </p:txBody>
          </p:sp>
        </p:grpSp>
        <p:grpSp>
          <p:nvGrpSpPr>
            <p:cNvPr id="33" name="Group 32">
              <a:extLst>
                <a:ext uri="{FF2B5EF4-FFF2-40B4-BE49-F238E27FC236}">
                  <a16:creationId xmlns:a16="http://schemas.microsoft.com/office/drawing/2014/main" id="{9890DC79-E03C-BD49-9275-3FEBE1B08974}"/>
                </a:ext>
              </a:extLst>
            </p:cNvPr>
            <p:cNvGrpSpPr/>
            <p:nvPr/>
          </p:nvGrpSpPr>
          <p:grpSpPr>
            <a:xfrm>
              <a:off x="3315999" y="4908481"/>
              <a:ext cx="3852821" cy="3015523"/>
              <a:chOff x="3169771" y="4990838"/>
              <a:chExt cx="3852821" cy="3015523"/>
            </a:xfrm>
          </p:grpSpPr>
          <p:sp>
            <p:nvSpPr>
              <p:cNvPr id="34" name="Rectangle 33">
                <a:extLst>
                  <a:ext uri="{FF2B5EF4-FFF2-40B4-BE49-F238E27FC236}">
                    <a16:creationId xmlns:a16="http://schemas.microsoft.com/office/drawing/2014/main" id="{661BB170-EDE6-7C43-A1AA-EC0A6CF79B78}"/>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5" name="Picture 34">
                <a:extLst>
                  <a:ext uri="{FF2B5EF4-FFF2-40B4-BE49-F238E27FC236}">
                    <a16:creationId xmlns:a16="http://schemas.microsoft.com/office/drawing/2014/main" id="{D574DE91-6BE2-3643-99E7-9E30499443A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36" name="Title 1">
                <a:extLst>
                  <a:ext uri="{FF2B5EF4-FFF2-40B4-BE49-F238E27FC236}">
                    <a16:creationId xmlns:a16="http://schemas.microsoft.com/office/drawing/2014/main" id="{06415F83-36C3-C34F-B862-8BD34C7E13FF}"/>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Password</a:t>
                </a:r>
              </a:p>
            </p:txBody>
          </p:sp>
        </p:grpSp>
        <p:sp>
          <p:nvSpPr>
            <p:cNvPr id="3" name="Rectangle 2">
              <a:extLst>
                <a:ext uri="{FF2B5EF4-FFF2-40B4-BE49-F238E27FC236}">
                  <a16:creationId xmlns:a16="http://schemas.microsoft.com/office/drawing/2014/main" id="{EAA695CE-EE13-7A44-8501-34ECA5483E76}"/>
                </a:ext>
              </a:extLst>
            </p:cNvPr>
            <p:cNvSpPr/>
            <p:nvPr/>
          </p:nvSpPr>
          <p:spPr>
            <a:xfrm>
              <a:off x="-586596" y="-216242"/>
              <a:ext cx="9957090" cy="4451761"/>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 name="Title 1">
              <a:extLst>
                <a:ext uri="{FF2B5EF4-FFF2-40B4-BE49-F238E27FC236}">
                  <a16:creationId xmlns:a16="http://schemas.microsoft.com/office/drawing/2014/main" id="{F77E73F5-7A4B-2D4D-914B-1C0083BDBBC6}"/>
                </a:ext>
              </a:extLst>
            </p:cNvPr>
            <p:cNvSpPr txBox="1">
              <a:spLocks/>
            </p:cNvSpPr>
            <p:nvPr/>
          </p:nvSpPr>
          <p:spPr>
            <a:xfrm>
              <a:off x="692201" y="623481"/>
              <a:ext cx="588159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err="1">
                  <a:solidFill>
                    <a:schemeClr val="dk1"/>
                  </a:solidFill>
                  <a:ea typeface="Calibri"/>
                  <a:cs typeface="Calibri"/>
                  <a:sym typeface="Calibri"/>
                </a:rPr>
                <a:t>Pix</a:t>
              </a:r>
              <a:r>
                <a:rPr lang="en-GB" sz="3600" b="1" dirty="0">
                  <a:solidFill>
                    <a:schemeClr val="dk1"/>
                  </a:solidFill>
                  <a:ea typeface="Calibri"/>
                  <a:cs typeface="Calibri"/>
                  <a:sym typeface="Calibri"/>
                </a:rPr>
                <a:t> has been hacked </a:t>
              </a:r>
              <a:endParaRPr lang="en-US" sz="3600" b="1" dirty="0"/>
            </a:p>
          </p:txBody>
        </p:sp>
        <p:grpSp>
          <p:nvGrpSpPr>
            <p:cNvPr id="17" name="Group 16">
              <a:extLst>
                <a:ext uri="{FF2B5EF4-FFF2-40B4-BE49-F238E27FC236}">
                  <a16:creationId xmlns:a16="http://schemas.microsoft.com/office/drawing/2014/main" id="{4FAE6443-AD9E-9E43-A344-1ACF3C5529CC}"/>
                </a:ext>
              </a:extLst>
            </p:cNvPr>
            <p:cNvGrpSpPr/>
            <p:nvPr/>
          </p:nvGrpSpPr>
          <p:grpSpPr>
            <a:xfrm>
              <a:off x="693266" y="1808524"/>
              <a:ext cx="3852821" cy="3015523"/>
              <a:chOff x="3169771" y="4990838"/>
              <a:chExt cx="3852821" cy="3015523"/>
            </a:xfrm>
          </p:grpSpPr>
          <p:sp>
            <p:nvSpPr>
              <p:cNvPr id="18" name="Rectangle 17">
                <a:extLst>
                  <a:ext uri="{FF2B5EF4-FFF2-40B4-BE49-F238E27FC236}">
                    <a16:creationId xmlns:a16="http://schemas.microsoft.com/office/drawing/2014/main" id="{F2AF1CA6-DD2E-DD47-A197-D808692D125E}"/>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19" name="Picture 18">
                <a:extLst>
                  <a:ext uri="{FF2B5EF4-FFF2-40B4-BE49-F238E27FC236}">
                    <a16:creationId xmlns:a16="http://schemas.microsoft.com/office/drawing/2014/main" id="{38BC9867-1D6B-F540-B0ED-6BFD1455DB7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20" name="Title 1">
                <a:extLst>
                  <a:ext uri="{FF2B5EF4-FFF2-40B4-BE49-F238E27FC236}">
                    <a16:creationId xmlns:a16="http://schemas.microsoft.com/office/drawing/2014/main" id="{094EDE89-0EA7-C741-9D9C-FB97B68C8F77}"/>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User name</a:t>
                </a:r>
              </a:p>
            </p:txBody>
          </p:sp>
        </p:grpSp>
        <p:grpSp>
          <p:nvGrpSpPr>
            <p:cNvPr id="21" name="Group 20">
              <a:extLst>
                <a:ext uri="{FF2B5EF4-FFF2-40B4-BE49-F238E27FC236}">
                  <a16:creationId xmlns:a16="http://schemas.microsoft.com/office/drawing/2014/main" id="{ACF11011-6199-E046-B9D7-2B786E3E287D}"/>
                </a:ext>
              </a:extLst>
            </p:cNvPr>
            <p:cNvGrpSpPr/>
            <p:nvPr/>
          </p:nvGrpSpPr>
          <p:grpSpPr>
            <a:xfrm>
              <a:off x="3994892" y="2520788"/>
              <a:ext cx="3852821" cy="3015523"/>
              <a:chOff x="3169771" y="4990838"/>
              <a:chExt cx="3852821" cy="3015523"/>
            </a:xfrm>
          </p:grpSpPr>
          <p:sp>
            <p:nvSpPr>
              <p:cNvPr id="22" name="Rectangle 21">
                <a:extLst>
                  <a:ext uri="{FF2B5EF4-FFF2-40B4-BE49-F238E27FC236}">
                    <a16:creationId xmlns:a16="http://schemas.microsoft.com/office/drawing/2014/main" id="{98159109-44C5-1A49-81F4-F372F75E0A15}"/>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23" name="Picture 22">
                <a:extLst>
                  <a:ext uri="{FF2B5EF4-FFF2-40B4-BE49-F238E27FC236}">
                    <a16:creationId xmlns:a16="http://schemas.microsoft.com/office/drawing/2014/main" id="{AAB3044C-EA05-1145-B65E-761161B56B2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24" name="Title 1">
                <a:extLst>
                  <a:ext uri="{FF2B5EF4-FFF2-40B4-BE49-F238E27FC236}">
                    <a16:creationId xmlns:a16="http://schemas.microsoft.com/office/drawing/2014/main" id="{47C76A86-540D-0045-BF3C-CEFF52E0A1E0}"/>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Email address</a:t>
                </a:r>
              </a:p>
            </p:txBody>
          </p:sp>
        </p:grpSp>
        <p:grpSp>
          <p:nvGrpSpPr>
            <p:cNvPr id="25" name="Group 24">
              <a:extLst>
                <a:ext uri="{FF2B5EF4-FFF2-40B4-BE49-F238E27FC236}">
                  <a16:creationId xmlns:a16="http://schemas.microsoft.com/office/drawing/2014/main" id="{0E103209-3E14-7245-8E8A-C08AC2536664}"/>
                </a:ext>
              </a:extLst>
            </p:cNvPr>
            <p:cNvGrpSpPr/>
            <p:nvPr/>
          </p:nvGrpSpPr>
          <p:grpSpPr>
            <a:xfrm>
              <a:off x="8613459" y="266276"/>
              <a:ext cx="3852821" cy="3015523"/>
              <a:chOff x="3169771" y="4990838"/>
              <a:chExt cx="3852821" cy="3015523"/>
            </a:xfrm>
          </p:grpSpPr>
          <p:sp>
            <p:nvSpPr>
              <p:cNvPr id="26" name="Rectangle 25">
                <a:extLst>
                  <a:ext uri="{FF2B5EF4-FFF2-40B4-BE49-F238E27FC236}">
                    <a16:creationId xmlns:a16="http://schemas.microsoft.com/office/drawing/2014/main" id="{4AB38D64-437C-184A-AEEB-9136AE77C4B1}"/>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27" name="Picture 26">
                <a:extLst>
                  <a:ext uri="{FF2B5EF4-FFF2-40B4-BE49-F238E27FC236}">
                    <a16:creationId xmlns:a16="http://schemas.microsoft.com/office/drawing/2014/main" id="{37530547-8366-D045-8031-7734BCF7174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28" name="Title 1">
                <a:extLst>
                  <a:ext uri="{FF2B5EF4-FFF2-40B4-BE49-F238E27FC236}">
                    <a16:creationId xmlns:a16="http://schemas.microsoft.com/office/drawing/2014/main" id="{16C27C4D-9629-8249-810A-E23BD2761CD1}"/>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Credit card</a:t>
                </a:r>
              </a:p>
              <a:p>
                <a:pPr algn="ctr">
                  <a:lnSpc>
                    <a:spcPct val="100000"/>
                  </a:lnSpc>
                </a:pPr>
                <a:r>
                  <a:rPr lang="en-US" sz="2400" spc="-150" dirty="0">
                    <a:solidFill>
                      <a:srgbClr val="791D7E"/>
                    </a:solidFill>
                    <a:latin typeface="Overpass Mono" pitchFamily="49" charset="77"/>
                  </a:rPr>
                  <a:t>details</a:t>
                </a:r>
              </a:p>
            </p:txBody>
          </p:sp>
        </p:grpSp>
        <p:grpSp>
          <p:nvGrpSpPr>
            <p:cNvPr id="29" name="Group 28">
              <a:extLst>
                <a:ext uri="{FF2B5EF4-FFF2-40B4-BE49-F238E27FC236}">
                  <a16:creationId xmlns:a16="http://schemas.microsoft.com/office/drawing/2014/main" id="{5BC213B6-0730-784F-9449-AF1F56F35BD9}"/>
                </a:ext>
              </a:extLst>
            </p:cNvPr>
            <p:cNvGrpSpPr/>
            <p:nvPr/>
          </p:nvGrpSpPr>
          <p:grpSpPr>
            <a:xfrm>
              <a:off x="404472" y="5468379"/>
              <a:ext cx="3852821" cy="3015523"/>
              <a:chOff x="3169771" y="4990838"/>
              <a:chExt cx="3852821" cy="3015523"/>
            </a:xfrm>
          </p:grpSpPr>
          <p:sp>
            <p:nvSpPr>
              <p:cNvPr id="30" name="Rectangle 29">
                <a:extLst>
                  <a:ext uri="{FF2B5EF4-FFF2-40B4-BE49-F238E27FC236}">
                    <a16:creationId xmlns:a16="http://schemas.microsoft.com/office/drawing/2014/main" id="{C2BBFE2C-5BD6-6540-8BDD-28B3CB365BBB}"/>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1" name="Picture 30">
                <a:extLst>
                  <a:ext uri="{FF2B5EF4-FFF2-40B4-BE49-F238E27FC236}">
                    <a16:creationId xmlns:a16="http://schemas.microsoft.com/office/drawing/2014/main" id="{0B0C7DCA-B0E2-0445-9206-808DC3E6453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32" name="Title 1">
                <a:extLst>
                  <a:ext uri="{FF2B5EF4-FFF2-40B4-BE49-F238E27FC236}">
                    <a16:creationId xmlns:a16="http://schemas.microsoft.com/office/drawing/2014/main" id="{07226AAC-8113-894F-8E74-95FD56CAB2FE}"/>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Family details</a:t>
                </a:r>
              </a:p>
            </p:txBody>
          </p:sp>
        </p:grpSp>
        <p:grpSp>
          <p:nvGrpSpPr>
            <p:cNvPr id="37" name="Group 36">
              <a:extLst>
                <a:ext uri="{FF2B5EF4-FFF2-40B4-BE49-F238E27FC236}">
                  <a16:creationId xmlns:a16="http://schemas.microsoft.com/office/drawing/2014/main" id="{D86F68E7-54B0-0B45-8A1E-FBA20FBD8796}"/>
                </a:ext>
              </a:extLst>
            </p:cNvPr>
            <p:cNvGrpSpPr/>
            <p:nvPr/>
          </p:nvGrpSpPr>
          <p:grpSpPr>
            <a:xfrm>
              <a:off x="7405042" y="3192502"/>
              <a:ext cx="3852821" cy="3015523"/>
              <a:chOff x="3169771" y="4990838"/>
              <a:chExt cx="3852821" cy="3015523"/>
            </a:xfrm>
          </p:grpSpPr>
          <p:sp>
            <p:nvSpPr>
              <p:cNvPr id="38" name="Rectangle 37">
                <a:extLst>
                  <a:ext uri="{FF2B5EF4-FFF2-40B4-BE49-F238E27FC236}">
                    <a16:creationId xmlns:a16="http://schemas.microsoft.com/office/drawing/2014/main" id="{E6A0B4D0-5579-1C45-A9DE-445C2171FE3F}"/>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9" name="Picture 38">
                <a:extLst>
                  <a:ext uri="{FF2B5EF4-FFF2-40B4-BE49-F238E27FC236}">
                    <a16:creationId xmlns:a16="http://schemas.microsoft.com/office/drawing/2014/main" id="{4878FB8E-6590-CA46-AF9B-77F2548E45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0" name="Title 1">
                <a:extLst>
                  <a:ext uri="{FF2B5EF4-FFF2-40B4-BE49-F238E27FC236}">
                    <a16:creationId xmlns:a16="http://schemas.microsoft.com/office/drawing/2014/main" id="{072029DA-B1DB-0340-9956-5B449F76275F}"/>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Birthday</a:t>
                </a:r>
              </a:p>
            </p:txBody>
          </p:sp>
        </p:grpSp>
        <p:grpSp>
          <p:nvGrpSpPr>
            <p:cNvPr id="41" name="Group 40">
              <a:extLst>
                <a:ext uri="{FF2B5EF4-FFF2-40B4-BE49-F238E27FC236}">
                  <a16:creationId xmlns:a16="http://schemas.microsoft.com/office/drawing/2014/main" id="{312C1C55-635D-9041-A20F-1285F5D55EF0}"/>
                </a:ext>
              </a:extLst>
            </p:cNvPr>
            <p:cNvGrpSpPr/>
            <p:nvPr/>
          </p:nvGrpSpPr>
          <p:grpSpPr>
            <a:xfrm>
              <a:off x="11869474" y="1165393"/>
              <a:ext cx="3852821" cy="3015523"/>
              <a:chOff x="3169771" y="4990838"/>
              <a:chExt cx="3852821" cy="3015523"/>
            </a:xfrm>
          </p:grpSpPr>
          <p:sp>
            <p:nvSpPr>
              <p:cNvPr id="42" name="Rectangle 41">
                <a:extLst>
                  <a:ext uri="{FF2B5EF4-FFF2-40B4-BE49-F238E27FC236}">
                    <a16:creationId xmlns:a16="http://schemas.microsoft.com/office/drawing/2014/main" id="{C46EF99E-C9E6-F947-AA17-C0D01029ED42}"/>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3" name="Picture 42">
                <a:extLst>
                  <a:ext uri="{FF2B5EF4-FFF2-40B4-BE49-F238E27FC236}">
                    <a16:creationId xmlns:a16="http://schemas.microsoft.com/office/drawing/2014/main" id="{9D32B274-C2F7-114F-8E55-8AE298D5F71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4" name="Title 1">
                <a:extLst>
                  <a:ext uri="{FF2B5EF4-FFF2-40B4-BE49-F238E27FC236}">
                    <a16:creationId xmlns:a16="http://schemas.microsoft.com/office/drawing/2014/main" id="{1CB0602D-30EB-0548-A6E9-7661734C1748}"/>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Photos</a:t>
                </a:r>
              </a:p>
            </p:txBody>
          </p:sp>
        </p:grpSp>
        <p:grpSp>
          <p:nvGrpSpPr>
            <p:cNvPr id="45" name="Group 44">
              <a:extLst>
                <a:ext uri="{FF2B5EF4-FFF2-40B4-BE49-F238E27FC236}">
                  <a16:creationId xmlns:a16="http://schemas.microsoft.com/office/drawing/2014/main" id="{D5699C6B-FFB4-504D-9ABE-01911A48FB35}"/>
                </a:ext>
              </a:extLst>
            </p:cNvPr>
            <p:cNvGrpSpPr/>
            <p:nvPr/>
          </p:nvGrpSpPr>
          <p:grpSpPr>
            <a:xfrm>
              <a:off x="6307741" y="5620745"/>
              <a:ext cx="3852821" cy="3015523"/>
              <a:chOff x="3169771" y="4990838"/>
              <a:chExt cx="3852821" cy="3015523"/>
            </a:xfrm>
          </p:grpSpPr>
          <p:sp>
            <p:nvSpPr>
              <p:cNvPr id="46" name="Rectangle 45">
                <a:extLst>
                  <a:ext uri="{FF2B5EF4-FFF2-40B4-BE49-F238E27FC236}">
                    <a16:creationId xmlns:a16="http://schemas.microsoft.com/office/drawing/2014/main" id="{E4456F16-E935-DF43-9B21-0500F4E56EE7}"/>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7" name="Picture 46">
                <a:extLst>
                  <a:ext uri="{FF2B5EF4-FFF2-40B4-BE49-F238E27FC236}">
                    <a16:creationId xmlns:a16="http://schemas.microsoft.com/office/drawing/2014/main" id="{5EB652AD-BB13-0E41-A778-D76FB3F9EE7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8" name="Title 1">
                <a:extLst>
                  <a:ext uri="{FF2B5EF4-FFF2-40B4-BE49-F238E27FC236}">
                    <a16:creationId xmlns:a16="http://schemas.microsoft.com/office/drawing/2014/main" id="{757B774C-E053-9749-BC87-B5589D3621BC}"/>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Location</a:t>
                </a:r>
              </a:p>
            </p:txBody>
          </p:sp>
        </p:grpSp>
        <p:grpSp>
          <p:nvGrpSpPr>
            <p:cNvPr id="53" name="Group 52">
              <a:extLst>
                <a:ext uri="{FF2B5EF4-FFF2-40B4-BE49-F238E27FC236}">
                  <a16:creationId xmlns:a16="http://schemas.microsoft.com/office/drawing/2014/main" id="{BA9162F0-42AB-3A46-A4B3-B4C203C598AB}"/>
                </a:ext>
              </a:extLst>
            </p:cNvPr>
            <p:cNvGrpSpPr/>
            <p:nvPr/>
          </p:nvGrpSpPr>
          <p:grpSpPr>
            <a:xfrm>
              <a:off x="11816191" y="5468379"/>
              <a:ext cx="3852821" cy="3015523"/>
              <a:chOff x="3169771" y="4990838"/>
              <a:chExt cx="3852821" cy="3015523"/>
            </a:xfrm>
          </p:grpSpPr>
          <p:sp>
            <p:nvSpPr>
              <p:cNvPr id="54" name="Rectangle 53">
                <a:extLst>
                  <a:ext uri="{FF2B5EF4-FFF2-40B4-BE49-F238E27FC236}">
                    <a16:creationId xmlns:a16="http://schemas.microsoft.com/office/drawing/2014/main" id="{C5FF5E3D-1427-2A4F-98ED-13A22EC047C0}"/>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5" name="Picture 54">
                <a:extLst>
                  <a:ext uri="{FF2B5EF4-FFF2-40B4-BE49-F238E27FC236}">
                    <a16:creationId xmlns:a16="http://schemas.microsoft.com/office/drawing/2014/main" id="{CB560625-87D4-954A-92AC-DB06776D9E6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56" name="Title 1">
                <a:extLst>
                  <a:ext uri="{FF2B5EF4-FFF2-40B4-BE49-F238E27FC236}">
                    <a16:creationId xmlns:a16="http://schemas.microsoft.com/office/drawing/2014/main" id="{4DD81601-1FDB-AE4B-93F4-15737ACC7397}"/>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Address</a:t>
                </a:r>
              </a:p>
            </p:txBody>
          </p:sp>
        </p:grpSp>
      </p:grpSp>
      <p:sp>
        <p:nvSpPr>
          <p:cNvPr id="57" name="Rectangle 56">
            <a:extLst>
              <a:ext uri="{FF2B5EF4-FFF2-40B4-BE49-F238E27FC236}">
                <a16:creationId xmlns:a16="http://schemas.microsoft.com/office/drawing/2014/main" id="{75D94DE0-1FEC-C040-998A-FCB6EF13F0EC}"/>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470A4709-DA8A-0645-81E8-881B2EE79368}"/>
              </a:ext>
            </a:extLst>
          </p:cNvPr>
          <p:cNvGrpSpPr/>
          <p:nvPr/>
        </p:nvGrpSpPr>
        <p:grpSpPr>
          <a:xfrm>
            <a:off x="2465806" y="2713394"/>
            <a:ext cx="11155513" cy="4281677"/>
            <a:chOff x="2035553" y="2593255"/>
            <a:chExt cx="11155513" cy="4281677"/>
          </a:xfrm>
        </p:grpSpPr>
        <p:sp>
          <p:nvSpPr>
            <p:cNvPr id="59" name="Rectangle 58">
              <a:extLst>
                <a:ext uri="{FF2B5EF4-FFF2-40B4-BE49-F238E27FC236}">
                  <a16:creationId xmlns:a16="http://schemas.microsoft.com/office/drawing/2014/main" id="{F663B271-C49E-5645-8FD3-8B8ADAB1EECB}"/>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2E759D9-B4FE-6045-A9E9-9220DD240E69}"/>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9">
              <a:extLst>
                <a:ext uri="{FF2B5EF4-FFF2-40B4-BE49-F238E27FC236}">
                  <a16:creationId xmlns:a16="http://schemas.microsoft.com/office/drawing/2014/main" id="{603A2C65-864F-C44C-AA7F-49B4F756903E}"/>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Discuss</a:t>
              </a:r>
              <a:endParaRPr lang="en-US" sz="2800" dirty="0"/>
            </a:p>
          </p:txBody>
        </p:sp>
        <p:grpSp>
          <p:nvGrpSpPr>
            <p:cNvPr id="62" name="Group 61">
              <a:extLst>
                <a:ext uri="{FF2B5EF4-FFF2-40B4-BE49-F238E27FC236}">
                  <a16:creationId xmlns:a16="http://schemas.microsoft.com/office/drawing/2014/main" id="{309020D8-8E74-914C-A014-4818A8A20FEB}"/>
                </a:ext>
              </a:extLst>
            </p:cNvPr>
            <p:cNvGrpSpPr/>
            <p:nvPr/>
          </p:nvGrpSpPr>
          <p:grpSpPr>
            <a:xfrm>
              <a:off x="2158072" y="2680893"/>
              <a:ext cx="366748" cy="366748"/>
              <a:chOff x="2118558" y="2663960"/>
              <a:chExt cx="366748" cy="366748"/>
            </a:xfrm>
          </p:grpSpPr>
          <p:sp>
            <p:nvSpPr>
              <p:cNvPr id="69" name="Rectangle 68">
                <a:extLst>
                  <a:ext uri="{FF2B5EF4-FFF2-40B4-BE49-F238E27FC236}">
                    <a16:creationId xmlns:a16="http://schemas.microsoft.com/office/drawing/2014/main" id="{B7B045F9-598A-CC4F-B026-A98C4D67B874}"/>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0" name="Straight Connector 69">
                <a:extLst>
                  <a:ext uri="{FF2B5EF4-FFF2-40B4-BE49-F238E27FC236}">
                    <a16:creationId xmlns:a16="http://schemas.microsoft.com/office/drawing/2014/main" id="{490B870C-E807-4347-A053-4FD391263959}"/>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248891B1-8CF9-2446-9B94-02FF918C1D9E}"/>
                </a:ext>
              </a:extLst>
            </p:cNvPr>
            <p:cNvGrpSpPr/>
            <p:nvPr/>
          </p:nvGrpSpPr>
          <p:grpSpPr>
            <a:xfrm>
              <a:off x="12290940" y="2686867"/>
              <a:ext cx="776902" cy="366748"/>
              <a:chOff x="10581098" y="2669934"/>
              <a:chExt cx="776902" cy="366748"/>
            </a:xfrm>
          </p:grpSpPr>
          <p:sp>
            <p:nvSpPr>
              <p:cNvPr id="65" name="Rectangle 64">
                <a:extLst>
                  <a:ext uri="{FF2B5EF4-FFF2-40B4-BE49-F238E27FC236}">
                    <a16:creationId xmlns:a16="http://schemas.microsoft.com/office/drawing/2014/main" id="{AABC384F-6FCF-5C4B-A891-E9EEDBDA30E8}"/>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18E77F90-760F-5A46-BB0A-6BF1849906EC}"/>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riangle 66">
                <a:extLst>
                  <a:ext uri="{FF2B5EF4-FFF2-40B4-BE49-F238E27FC236}">
                    <a16:creationId xmlns:a16="http://schemas.microsoft.com/office/drawing/2014/main" id="{F9AF73C5-C9D1-CB43-BFE9-B262A61029B1}"/>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iangle 67">
                <a:extLst>
                  <a:ext uri="{FF2B5EF4-FFF2-40B4-BE49-F238E27FC236}">
                    <a16:creationId xmlns:a16="http://schemas.microsoft.com/office/drawing/2014/main" id="{D3FD5849-53A2-7F41-8EB1-F0FC2D55E875}"/>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Placeholder 12">
              <a:extLst>
                <a:ext uri="{FF2B5EF4-FFF2-40B4-BE49-F238E27FC236}">
                  <a16:creationId xmlns:a16="http://schemas.microsoft.com/office/drawing/2014/main" id="{EC9FBCB1-9A47-8F4B-A09C-AA7A94952EAD}"/>
                </a:ext>
              </a:extLst>
            </p:cNvPr>
            <p:cNvSpPr txBox="1">
              <a:spLocks/>
            </p:cNvSpPr>
            <p:nvPr/>
          </p:nvSpPr>
          <p:spPr>
            <a:xfrm>
              <a:off x="2954791" y="4275336"/>
              <a:ext cx="9317035" cy="1288161"/>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dirty="0">
                  <a:solidFill>
                    <a:srgbClr val="019967"/>
                  </a:solidFill>
                </a:rPr>
                <a:t>Discuss:</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How might Jaiden’s hacked data be used?</a:t>
              </a:r>
            </a:p>
          </p:txBody>
        </p:sp>
      </p:grpSp>
    </p:spTree>
    <p:extLst>
      <p:ext uri="{BB962C8B-B14F-4D97-AF65-F5344CB8AC3E}">
        <p14:creationId xmlns:p14="http://schemas.microsoft.com/office/powerpoint/2010/main" val="357290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53" presetClass="entr" presetSubtype="16"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 calcmode="lin" valueType="num">
                                      <p:cBhvr>
                                        <p:cTn id="10" dur="500" fill="hold"/>
                                        <p:tgtEl>
                                          <p:spTgt spid="58"/>
                                        </p:tgtEl>
                                        <p:attrNameLst>
                                          <p:attrName>ppt_w</p:attrName>
                                        </p:attrNameLst>
                                      </p:cBhvr>
                                      <p:tavLst>
                                        <p:tav tm="0">
                                          <p:val>
                                            <p:fltVal val="0"/>
                                          </p:val>
                                        </p:tav>
                                        <p:tav tm="100000">
                                          <p:val>
                                            <p:strVal val="#ppt_w"/>
                                          </p:val>
                                        </p:tav>
                                      </p:tavLst>
                                    </p:anim>
                                    <p:anim calcmode="lin" valueType="num">
                                      <p:cBhvr>
                                        <p:cTn id="11" dur="500" fill="hold"/>
                                        <p:tgtEl>
                                          <p:spTgt spid="58"/>
                                        </p:tgtEl>
                                        <p:attrNameLst>
                                          <p:attrName>ppt_h</p:attrName>
                                        </p:attrNameLst>
                                      </p:cBhvr>
                                      <p:tavLst>
                                        <p:tav tm="0">
                                          <p:val>
                                            <p:fltVal val="0"/>
                                          </p:val>
                                        </p:tav>
                                        <p:tav tm="100000">
                                          <p:val>
                                            <p:strVal val="#ppt_h"/>
                                          </p:val>
                                        </p:tav>
                                      </p:tavLst>
                                    </p:anim>
                                    <p:animEffect transition="in" filter="fade">
                                      <p:cBhvr>
                                        <p:cTn id="1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587278-BCF8-824E-AC23-433622384DBB}"/>
              </a:ext>
            </a:extLst>
          </p:cNvPr>
          <p:cNvSpPr/>
          <p:nvPr/>
        </p:nvSpPr>
        <p:spPr>
          <a:xfrm>
            <a:off x="-192297" y="-228600"/>
            <a:ext cx="12316564" cy="780368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Title 1">
            <a:extLst>
              <a:ext uri="{FF2B5EF4-FFF2-40B4-BE49-F238E27FC236}">
                <a16:creationId xmlns:a16="http://schemas.microsoft.com/office/drawing/2014/main" id="{DF16B146-2673-3B48-9AB0-052081EBC080}"/>
              </a:ext>
            </a:extLst>
          </p:cNvPr>
          <p:cNvSpPr txBox="1">
            <a:spLocks/>
          </p:cNvSpPr>
          <p:nvPr/>
        </p:nvSpPr>
        <p:spPr>
          <a:xfrm>
            <a:off x="692200" y="2283164"/>
            <a:ext cx="7196741" cy="5291922"/>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Your personal data could be sold on illegal sites online (sometimes called the ‘dark web’) and used to make payments, transfer money, buy medication, and apply for loans or credit cards.</a:t>
            </a:r>
          </a:p>
          <a:p>
            <a:pPr marL="342900" lvl="0" indent="-342900">
              <a:lnSpc>
                <a:spcPct val="100000"/>
              </a:lnSpc>
              <a:spcBef>
                <a:spcPts val="0"/>
              </a:spcBef>
              <a:buFont typeface="Wingdings" pitchFamily="2" charset="2"/>
              <a:buChar char="§"/>
            </a:pPr>
            <a:endParaRPr lang="en-GB" sz="2400" dirty="0">
              <a:solidFill>
                <a:schemeClr val="dk1"/>
              </a:solidFill>
              <a:latin typeface="Overpass Mono" pitchFamily="49" charset="77"/>
              <a:ea typeface="Calibri"/>
              <a:cs typeface="Calibri"/>
              <a:sym typeface="Calibri"/>
            </a:endParaRPr>
          </a:p>
          <a:p>
            <a:pPr marL="342900" lvl="0" indent="-342900">
              <a:lnSpc>
                <a:spcPct val="10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If your email and password are stolen, a hacker could now have access to your other social media platforms and online accounts. </a:t>
            </a:r>
          </a:p>
        </p:txBody>
      </p:sp>
      <p:grpSp>
        <p:nvGrpSpPr>
          <p:cNvPr id="26" name="Group 25">
            <a:extLst>
              <a:ext uri="{FF2B5EF4-FFF2-40B4-BE49-F238E27FC236}">
                <a16:creationId xmlns:a16="http://schemas.microsoft.com/office/drawing/2014/main" id="{5EEB5DFA-B12E-014F-AC8D-0B87DAE52288}"/>
              </a:ext>
            </a:extLst>
          </p:cNvPr>
          <p:cNvGrpSpPr/>
          <p:nvPr/>
        </p:nvGrpSpPr>
        <p:grpSpPr>
          <a:xfrm>
            <a:off x="9405680" y="899114"/>
            <a:ext cx="6159707" cy="3386909"/>
            <a:chOff x="9381020" y="350988"/>
            <a:chExt cx="6159707" cy="3386909"/>
          </a:xfrm>
        </p:grpSpPr>
        <p:sp>
          <p:nvSpPr>
            <p:cNvPr id="4" name="Rectangle 3">
              <a:extLst>
                <a:ext uri="{FF2B5EF4-FFF2-40B4-BE49-F238E27FC236}">
                  <a16:creationId xmlns:a16="http://schemas.microsoft.com/office/drawing/2014/main" id="{88647648-8AB4-E641-8CF4-9E1231C3D882}"/>
                </a:ext>
              </a:extLst>
            </p:cNvPr>
            <p:cNvSpPr/>
            <p:nvPr/>
          </p:nvSpPr>
          <p:spPr>
            <a:xfrm>
              <a:off x="9381020" y="599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a:extLst>
                <a:ext uri="{FF2B5EF4-FFF2-40B4-BE49-F238E27FC236}">
                  <a16:creationId xmlns:a16="http://schemas.microsoft.com/office/drawing/2014/main" id="{CDEF04CD-00B6-CF4E-9D79-20EDF5963D62}"/>
                </a:ext>
              </a:extLst>
            </p:cNvPr>
            <p:cNvGrpSpPr/>
            <p:nvPr/>
          </p:nvGrpSpPr>
          <p:grpSpPr>
            <a:xfrm>
              <a:off x="15043039" y="350988"/>
              <a:ext cx="497688" cy="497689"/>
              <a:chOff x="15025689" y="1401052"/>
              <a:chExt cx="497688" cy="497689"/>
            </a:xfrm>
          </p:grpSpPr>
          <p:sp>
            <p:nvSpPr>
              <p:cNvPr id="7" name="Oval 6">
                <a:extLst>
                  <a:ext uri="{FF2B5EF4-FFF2-40B4-BE49-F238E27FC236}">
                    <a16:creationId xmlns:a16="http://schemas.microsoft.com/office/drawing/2014/main" id="{C9A6A4D2-5813-4544-ABF0-98E072AA1579}"/>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3">
                <a:extLst>
                  <a:ext uri="{FF2B5EF4-FFF2-40B4-BE49-F238E27FC236}">
                    <a16:creationId xmlns:a16="http://schemas.microsoft.com/office/drawing/2014/main" id="{C8B891A5-9D24-2845-AF12-02496C99E5CF}"/>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14" name="Title 1">
              <a:extLst>
                <a:ext uri="{FF2B5EF4-FFF2-40B4-BE49-F238E27FC236}">
                  <a16:creationId xmlns:a16="http://schemas.microsoft.com/office/drawing/2014/main" id="{A7AB559E-783C-7A44-8DA4-3EF3C70FFFB9}"/>
                </a:ext>
              </a:extLst>
            </p:cNvPr>
            <p:cNvSpPr txBox="1">
              <a:spLocks/>
            </p:cNvSpPr>
            <p:nvPr/>
          </p:nvSpPr>
          <p:spPr>
            <a:xfrm>
              <a:off x="9841780" y="611125"/>
              <a:ext cx="4952415"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How much do you think a stolen identity (personal data) is illegally sold for on the ‘dark web’?</a:t>
              </a:r>
            </a:p>
          </p:txBody>
        </p:sp>
      </p:grpSp>
      <p:grpSp>
        <p:nvGrpSpPr>
          <p:cNvPr id="25" name="Group 24">
            <a:extLst>
              <a:ext uri="{FF2B5EF4-FFF2-40B4-BE49-F238E27FC236}">
                <a16:creationId xmlns:a16="http://schemas.microsoft.com/office/drawing/2014/main" id="{F05AC621-C0A9-644C-8CD4-78AEDD4963E1}"/>
              </a:ext>
            </a:extLst>
          </p:cNvPr>
          <p:cNvGrpSpPr/>
          <p:nvPr/>
        </p:nvGrpSpPr>
        <p:grpSpPr>
          <a:xfrm>
            <a:off x="8657239" y="4597840"/>
            <a:ext cx="6159707" cy="3386909"/>
            <a:chOff x="8585153" y="4668988"/>
            <a:chExt cx="6159707" cy="3386909"/>
          </a:xfrm>
        </p:grpSpPr>
        <p:sp>
          <p:nvSpPr>
            <p:cNvPr id="19" name="Rectangle 18">
              <a:extLst>
                <a:ext uri="{FF2B5EF4-FFF2-40B4-BE49-F238E27FC236}">
                  <a16:creationId xmlns:a16="http://schemas.microsoft.com/office/drawing/2014/main" id="{2D063C31-1E0A-C645-ABDE-56AAAEFFB673}"/>
                </a:ext>
              </a:extLst>
            </p:cNvPr>
            <p:cNvSpPr/>
            <p:nvPr/>
          </p:nvSpPr>
          <p:spPr>
            <a:xfrm>
              <a:off x="8585153" y="4917833"/>
              <a:ext cx="5910863" cy="3138063"/>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0" name="Group 19">
              <a:extLst>
                <a:ext uri="{FF2B5EF4-FFF2-40B4-BE49-F238E27FC236}">
                  <a16:creationId xmlns:a16="http://schemas.microsoft.com/office/drawing/2014/main" id="{A6B02A37-F7D4-8649-B9BE-CEED86C8BCE1}"/>
                </a:ext>
              </a:extLst>
            </p:cNvPr>
            <p:cNvGrpSpPr/>
            <p:nvPr/>
          </p:nvGrpSpPr>
          <p:grpSpPr>
            <a:xfrm>
              <a:off x="14247172" y="4668988"/>
              <a:ext cx="497688" cy="497689"/>
              <a:chOff x="15025689" y="1401052"/>
              <a:chExt cx="497688" cy="497689"/>
            </a:xfrm>
          </p:grpSpPr>
          <p:sp>
            <p:nvSpPr>
              <p:cNvPr id="21" name="Oval 20">
                <a:extLst>
                  <a:ext uri="{FF2B5EF4-FFF2-40B4-BE49-F238E27FC236}">
                    <a16:creationId xmlns:a16="http://schemas.microsoft.com/office/drawing/2014/main" id="{E1D664B6-41C2-A04B-9219-E36D57F3E7AF}"/>
                  </a:ext>
                </a:extLst>
              </p:cNvPr>
              <p:cNvSpPr/>
              <p:nvPr/>
            </p:nvSpPr>
            <p:spPr>
              <a:xfrm>
                <a:off x="15025689" y="1401052"/>
                <a:ext cx="497688" cy="497688"/>
              </a:xfrm>
              <a:prstGeom prst="ellipse">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3">
                <a:extLst>
                  <a:ext uri="{FF2B5EF4-FFF2-40B4-BE49-F238E27FC236}">
                    <a16:creationId xmlns:a16="http://schemas.microsoft.com/office/drawing/2014/main" id="{44C13A08-1CBF-9B4E-AC47-BF00023695DE}"/>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solidFill>
                      <a:srgbClr val="791D7E"/>
                    </a:solidFill>
                  </a:rPr>
                  <a:t>!</a:t>
                </a:r>
              </a:p>
            </p:txBody>
          </p:sp>
        </p:grpSp>
        <p:sp>
          <p:nvSpPr>
            <p:cNvPr id="23" name="Title 1">
              <a:extLst>
                <a:ext uri="{FF2B5EF4-FFF2-40B4-BE49-F238E27FC236}">
                  <a16:creationId xmlns:a16="http://schemas.microsoft.com/office/drawing/2014/main" id="{A2063B49-9A53-1E4C-AC6C-9E5EACFD693D}"/>
                </a:ext>
              </a:extLst>
            </p:cNvPr>
            <p:cNvSpPr txBox="1">
              <a:spLocks/>
            </p:cNvSpPr>
            <p:nvPr/>
          </p:nvSpPr>
          <p:spPr>
            <a:xfrm>
              <a:off x="9045914" y="4929125"/>
              <a:ext cx="4952414"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As little as £10 for a basic ID and as much as £820 for a person’s full online identity.</a:t>
              </a:r>
            </a:p>
          </p:txBody>
        </p:sp>
      </p:grpSp>
      <p:sp>
        <p:nvSpPr>
          <p:cNvPr id="27" name="Title 1">
            <a:extLst>
              <a:ext uri="{FF2B5EF4-FFF2-40B4-BE49-F238E27FC236}">
                <a16:creationId xmlns:a16="http://schemas.microsoft.com/office/drawing/2014/main" id="{2987D805-7794-FD4C-8A70-18D14299DC41}"/>
              </a:ext>
            </a:extLst>
          </p:cNvPr>
          <p:cNvSpPr txBox="1">
            <a:spLocks/>
          </p:cNvSpPr>
          <p:nvPr/>
        </p:nvSpPr>
        <p:spPr>
          <a:xfrm>
            <a:off x="692201" y="623481"/>
            <a:ext cx="7992608"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could hackers do with this information? </a:t>
            </a:r>
          </a:p>
          <a:p>
            <a:pPr>
              <a:lnSpc>
                <a:spcPct val="100000"/>
              </a:lnSpc>
            </a:pPr>
            <a:endParaRPr lang="en-GB" sz="3600" b="1" dirty="0" err="1">
              <a:solidFill>
                <a:schemeClr val="dk1"/>
              </a:solidFill>
              <a:ea typeface="Calibri"/>
              <a:cs typeface="Calibri"/>
              <a:sym typeface="Calibri"/>
            </a:endParaRPr>
          </a:p>
        </p:txBody>
      </p:sp>
    </p:spTree>
    <p:extLst>
      <p:ext uri="{BB962C8B-B14F-4D97-AF65-F5344CB8AC3E}">
        <p14:creationId xmlns:p14="http://schemas.microsoft.com/office/powerpoint/2010/main" val="112737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left)">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Google Shape;93;p1">
            <a:extLst>
              <a:ext uri="{FF2B5EF4-FFF2-40B4-BE49-F238E27FC236}">
                <a16:creationId xmlns:a16="http://schemas.microsoft.com/office/drawing/2014/main" id="{73853C49-419C-404F-96CF-D81673511831}"/>
              </a:ext>
            </a:extLst>
          </p:cNvPr>
          <p:cNvSpPr txBox="1">
            <a:spLocks/>
          </p:cNvSpPr>
          <p:nvPr/>
        </p:nvSpPr>
        <p:spPr>
          <a:xfrm>
            <a:off x="1417321" y="145617"/>
            <a:ext cx="12048113" cy="1518117"/>
          </a:xfrm>
          <a:prstGeom prst="rect">
            <a:avLst/>
          </a:prstGeom>
          <a:noFill/>
          <a:ln>
            <a:noFill/>
          </a:ln>
        </p:spPr>
        <p:txBody>
          <a:bodyPr spcFirstLastPara="1" wrap="square" lIns="35700" tIns="35700" rIns="35700" bIns="35700" anchor="ctr" anchorCtr="0">
            <a:noAutofit/>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spcBef>
                <a:spcPts val="0"/>
              </a:spcBef>
              <a:buSzPts val="6600"/>
            </a:pPr>
            <a:r>
              <a:rPr lang="en-GB" sz="3600" b="1" dirty="0">
                <a:ea typeface="Calibri"/>
                <a:cs typeface="Calibri"/>
                <a:sym typeface="Calibri"/>
              </a:rPr>
              <a:t>Staying Private on Social Media (Scotland)</a:t>
            </a:r>
          </a:p>
        </p:txBody>
      </p:sp>
      <p:sp>
        <p:nvSpPr>
          <p:cNvPr id="5" name="Google Shape;94;p1">
            <a:extLst>
              <a:ext uri="{FF2B5EF4-FFF2-40B4-BE49-F238E27FC236}">
                <a16:creationId xmlns:a16="http://schemas.microsoft.com/office/drawing/2014/main" id="{C7C6DA2A-C266-4748-A17E-C43D194D4486}"/>
              </a:ext>
            </a:extLst>
          </p:cNvPr>
          <p:cNvSpPr/>
          <p:nvPr/>
        </p:nvSpPr>
        <p:spPr>
          <a:xfrm>
            <a:off x="1388745" y="1373832"/>
            <a:ext cx="11608798" cy="818645"/>
          </a:xfrm>
          <a:prstGeom prst="rect">
            <a:avLst/>
          </a:prstGeom>
          <a:noFill/>
          <a:ln>
            <a:noFill/>
          </a:ln>
        </p:spPr>
        <p:txBody>
          <a:bodyPr spcFirstLastPara="1" wrap="square" lIns="91425" tIns="45700" rIns="91425" bIns="45700" anchor="t" anchorCtr="0">
            <a:spAutoFit/>
          </a:bodyPr>
          <a:lstStyle/>
          <a:p>
            <a:pPr lvl="0">
              <a:lnSpc>
                <a:spcPct val="117999"/>
              </a:lnSpc>
            </a:pPr>
            <a:r>
              <a:rPr lang="en-GB" sz="2000" dirty="0">
                <a:solidFill>
                  <a:schemeClr val="dk1"/>
                </a:solidFill>
                <a:latin typeface="Calibri" panose="020F0502020204030204" pitchFamily="34" charset="0"/>
                <a:ea typeface="Calibri"/>
                <a:cs typeface="Calibri" panose="020F0502020204030204" pitchFamily="34" charset="0"/>
                <a:sym typeface="Calibri"/>
              </a:rPr>
              <a:t>This lesson aims to make students aware of what personal data is, how it is collected and how it is used.  It can be used as a standalone session or with the previous session, </a:t>
            </a:r>
            <a:r>
              <a:rPr lang="en-GB" sz="2000" b="1" dirty="0">
                <a:solidFill>
                  <a:schemeClr val="dk1"/>
                </a:solidFill>
                <a:latin typeface="Calibri" panose="020F0502020204030204" pitchFamily="34" charset="0"/>
                <a:ea typeface="Calibri"/>
                <a:cs typeface="Calibri" panose="020F0502020204030204" pitchFamily="34" charset="0"/>
                <a:sym typeface="Calibri"/>
              </a:rPr>
              <a:t>Personal Data - What’s it all about?. </a:t>
            </a:r>
          </a:p>
        </p:txBody>
      </p:sp>
      <p:sp>
        <p:nvSpPr>
          <p:cNvPr id="6" name="Google Shape;95;p1">
            <a:extLst>
              <a:ext uri="{FF2B5EF4-FFF2-40B4-BE49-F238E27FC236}">
                <a16:creationId xmlns:a16="http://schemas.microsoft.com/office/drawing/2014/main" id="{ED953ADB-1455-3F41-9833-72831C65ED52}"/>
              </a:ext>
            </a:extLst>
          </p:cNvPr>
          <p:cNvSpPr txBox="1"/>
          <p:nvPr/>
        </p:nvSpPr>
        <p:spPr>
          <a:xfrm>
            <a:off x="7956884" y="2455207"/>
            <a:ext cx="7539790" cy="3854861"/>
          </a:xfrm>
          <a:prstGeom prst="rect">
            <a:avLst/>
          </a:prstGeom>
          <a:noFill/>
          <a:ln>
            <a:noFill/>
          </a:ln>
        </p:spPr>
        <p:txBody>
          <a:bodyPr spcFirstLastPara="1" wrap="square" lIns="91425" tIns="45700" rIns="91425" bIns="45700" anchor="t" anchorCtr="0">
            <a:spAutoFit/>
          </a:bodyPr>
          <a:lstStyle/>
          <a:p>
            <a:pPr lvl="0">
              <a:lnSpc>
                <a:spcPts val="1500"/>
              </a:lnSpc>
              <a:spcAft>
                <a:spcPts val="1000"/>
              </a:spcAft>
              <a:buSzPct val="100000"/>
            </a:pPr>
            <a:r>
              <a:rPr lang="en-GB" sz="1400" b="1" dirty="0">
                <a:solidFill>
                  <a:schemeClr val="dk1"/>
                </a:solidFill>
                <a:ea typeface="Century Gothic"/>
                <a:cs typeface="Calibri" panose="020F0502020204030204" pitchFamily="34" charset="0"/>
                <a:sym typeface="Century Gothic"/>
              </a:rPr>
              <a:t>Curriculum links</a:t>
            </a:r>
          </a:p>
          <a:p>
            <a:r>
              <a:rPr lang="en-GB" sz="1400" b="1" dirty="0"/>
              <a:t>Technologies – Digital Literacy</a:t>
            </a:r>
            <a:br>
              <a:rPr lang="en-GB" sz="1400" b="1" dirty="0"/>
            </a:br>
            <a:endParaRPr lang="en-GB" sz="1400" b="1" dirty="0"/>
          </a:p>
          <a:p>
            <a:r>
              <a:rPr lang="en-GB" sz="1400" dirty="0"/>
              <a:t>Cyber resilience and internet safety </a:t>
            </a:r>
          </a:p>
          <a:p>
            <a:endParaRPr lang="en-GB" sz="1400" dirty="0"/>
          </a:p>
          <a:p>
            <a:r>
              <a:rPr lang="en-GB" sz="1400" b="1" dirty="0"/>
              <a:t>Second level</a:t>
            </a:r>
          </a:p>
          <a:p>
            <a:endParaRPr lang="en-GB" sz="1400" dirty="0"/>
          </a:p>
          <a:p>
            <a:pPr marL="285750" indent="-285750">
              <a:buFont typeface="Arial" panose="020B0604020202020204" pitchFamily="34" charset="0"/>
              <a:buChar char="•"/>
            </a:pPr>
            <a:r>
              <a:rPr lang="en-GB" sz="1400" dirty="0"/>
              <a:t>I can explore online communities demonstrating an understanding of responsible digital behaviour and I’m aware of how to keep myself safe and secure. </a:t>
            </a:r>
          </a:p>
          <a:p>
            <a:endParaRPr lang="en-GB" sz="1400" dirty="0"/>
          </a:p>
          <a:p>
            <a:r>
              <a:rPr lang="en-GB" sz="1400" b="1" dirty="0"/>
              <a:t>Third level</a:t>
            </a:r>
          </a:p>
          <a:p>
            <a:endParaRPr lang="en-GB" sz="1400" dirty="0"/>
          </a:p>
          <a:p>
            <a:pPr marL="285750" indent="-285750">
              <a:buFont typeface="Arial" panose="020B0604020202020204" pitchFamily="34" charset="0"/>
              <a:buChar char="•"/>
            </a:pPr>
            <a:r>
              <a:rPr lang="en-GB" sz="1400" dirty="0"/>
              <a:t>I can keep myself safe and secure in online environments and I am aware of the importance and consequences of doing this for myself and others.</a:t>
            </a:r>
          </a:p>
          <a:p>
            <a:pPr lvl="0">
              <a:lnSpc>
                <a:spcPts val="1500"/>
              </a:lnSpc>
              <a:spcAft>
                <a:spcPts val="1000"/>
              </a:spcAft>
              <a:buSzPct val="100000"/>
            </a:pPr>
            <a:endParaRPr lang="en-GB" sz="1300" dirty="0"/>
          </a:p>
          <a:p>
            <a:pPr marL="285750" lvl="0" indent="-285750">
              <a:lnSpc>
                <a:spcPts val="1500"/>
              </a:lnSpc>
              <a:spcAft>
                <a:spcPts val="1000"/>
              </a:spcAft>
              <a:buClr>
                <a:schemeClr val="dk1"/>
              </a:buClr>
              <a:buSzPct val="100000"/>
              <a:buFont typeface="Arial" panose="020B0604020202020204" pitchFamily="34" charset="0"/>
              <a:buChar char="•"/>
            </a:pPr>
            <a:endParaRPr lang="en-GB" sz="1400" dirty="0">
              <a:solidFill>
                <a:schemeClr val="dk1"/>
              </a:solidFill>
              <a:latin typeface="Calibri" panose="020F0502020204030204" pitchFamily="34" charset="0"/>
              <a:ea typeface="Century Gothic"/>
              <a:cs typeface="Calibri" panose="020F0502020204030204" pitchFamily="34" charset="0"/>
              <a:sym typeface="Century Gothic"/>
            </a:endParaRPr>
          </a:p>
        </p:txBody>
      </p:sp>
      <p:sp>
        <p:nvSpPr>
          <p:cNvPr id="7" name="Google Shape;96;p1">
            <a:extLst>
              <a:ext uri="{FF2B5EF4-FFF2-40B4-BE49-F238E27FC236}">
                <a16:creationId xmlns:a16="http://schemas.microsoft.com/office/drawing/2014/main" id="{106BD6F0-BB2D-544A-B94C-DE8C25DEEA6B}"/>
              </a:ext>
            </a:extLst>
          </p:cNvPr>
          <p:cNvSpPr txBox="1"/>
          <p:nvPr/>
        </p:nvSpPr>
        <p:spPr>
          <a:xfrm>
            <a:off x="1370012" y="2679794"/>
            <a:ext cx="6309025" cy="5355272"/>
          </a:xfrm>
          <a:prstGeom prst="rect">
            <a:avLst/>
          </a:prstGeom>
          <a:noFill/>
          <a:ln>
            <a:noFill/>
          </a:ln>
        </p:spPr>
        <p:txBody>
          <a:bodyPr spcFirstLastPara="1" wrap="square" lIns="91425" tIns="45700" rIns="91425" bIns="45700" anchor="t" anchorCtr="0">
            <a:spAutoFit/>
          </a:bodyPr>
          <a:lstStyle/>
          <a:p>
            <a:pPr lvl="0">
              <a:lnSpc>
                <a:spcPts val="1500"/>
              </a:lnSpc>
              <a:spcAft>
                <a:spcPts val="1000"/>
              </a:spcAft>
              <a:buSzPct val="100000"/>
            </a:pPr>
            <a:r>
              <a:rPr lang="en-GB" sz="1400" dirty="0">
                <a:solidFill>
                  <a:schemeClr val="dk1"/>
                </a:solidFill>
                <a:ea typeface="Century Gothic"/>
                <a:cs typeface="Century Gothic"/>
                <a:sym typeface="Century Gothic"/>
              </a:rPr>
              <a:t>Age: 11-16 </a:t>
            </a:r>
          </a:p>
          <a:p>
            <a:pPr lvl="0">
              <a:lnSpc>
                <a:spcPts val="1500"/>
              </a:lnSpc>
              <a:spcAft>
                <a:spcPts val="1000"/>
              </a:spcAft>
              <a:buSzPct val="100000"/>
            </a:pPr>
            <a:r>
              <a:rPr lang="en-GB" sz="1400" dirty="0">
                <a:solidFill>
                  <a:schemeClr val="dk1"/>
                </a:solidFill>
                <a:ea typeface="Century Gothic"/>
                <a:cs typeface="Century Gothic"/>
                <a:sym typeface="Century Gothic"/>
              </a:rPr>
              <a:t>Timing: 50-60 mins</a:t>
            </a:r>
          </a:p>
          <a:p>
            <a:pPr marL="0" marR="0" lvl="0" indent="0" algn="l" rtl="0">
              <a:lnSpc>
                <a:spcPts val="1500"/>
              </a:lnSpc>
              <a:spcBef>
                <a:spcPts val="0"/>
              </a:spcBef>
              <a:spcAft>
                <a:spcPts val="1000"/>
              </a:spcAft>
              <a:buSzPct val="100000"/>
              <a:buNone/>
            </a:pPr>
            <a:endParaRPr lang="en-GB" sz="1400" dirty="0">
              <a:solidFill>
                <a:schemeClr val="dk1"/>
              </a:solidFill>
              <a:ea typeface="Century Gothic"/>
              <a:cs typeface="Century Gothic"/>
              <a:sym typeface="Century Gothic"/>
            </a:endParaRPr>
          </a:p>
          <a:p>
            <a:pPr marL="0" marR="0" lvl="0" indent="0" algn="l" rtl="0">
              <a:lnSpc>
                <a:spcPts val="1500"/>
              </a:lnSpc>
              <a:spcBef>
                <a:spcPts val="0"/>
              </a:spcBef>
              <a:spcAft>
                <a:spcPts val="1000"/>
              </a:spcAft>
              <a:buSzPct val="100000"/>
              <a:buNone/>
            </a:pPr>
            <a:r>
              <a:rPr lang="en-GB" sz="1400" b="1" dirty="0">
                <a:solidFill>
                  <a:schemeClr val="dk1"/>
                </a:solidFill>
                <a:ea typeface="Century Gothic"/>
                <a:cs typeface="Century Gothic"/>
                <a:sym typeface="Century Gothic"/>
              </a:rPr>
              <a:t>Learning objectives:</a:t>
            </a:r>
            <a:endParaRPr sz="1400" b="1" dirty="0"/>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How personal data can be collected and used on social media platforms.</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Ways to keep your data private from other users on social media. </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What a digital footprint is and why it matters.</a:t>
            </a:r>
            <a:endParaRPr lang="en-GB" sz="1400" dirty="0"/>
          </a:p>
          <a:p>
            <a:pPr marL="285750" indent="-285750">
              <a:buFont typeface="Arial" panose="020B0604020202020204" pitchFamily="34" charset="0"/>
              <a:buChar char="•"/>
            </a:pPr>
            <a:endParaRPr lang="en-GB" sz="1400" b="1" dirty="0">
              <a:solidFill>
                <a:schemeClr val="dk1"/>
              </a:solidFill>
              <a:ea typeface="Century Gothic"/>
              <a:cs typeface="Century Gothic"/>
              <a:sym typeface="Century Gothic"/>
            </a:endParaRPr>
          </a:p>
          <a:p>
            <a:r>
              <a:rPr lang="en-GB" sz="1400" b="1" dirty="0">
                <a:solidFill>
                  <a:schemeClr val="dk1"/>
                </a:solidFill>
                <a:ea typeface="Century Gothic"/>
                <a:cs typeface="Century Gothic"/>
                <a:sym typeface="Century Gothic"/>
              </a:rPr>
              <a:t>Guidance for teaching:</a:t>
            </a:r>
            <a:br>
              <a:rPr lang="en-GB" sz="1400" b="1" dirty="0">
                <a:solidFill>
                  <a:schemeClr val="dk1"/>
                </a:solidFill>
                <a:ea typeface="Century Gothic"/>
                <a:cs typeface="Century Gothic"/>
                <a:sym typeface="Century Gothic"/>
              </a:rPr>
            </a:br>
            <a:endParaRPr lang="en-GB" sz="1400" dirty="0"/>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Take time to set clear ground-rules around listening, respect and not using personal or sensitive examples. </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Create a positive classroom culture where students feel able to ask questions and also have the right to pass if they don’t feel comfortable answering a question. </a:t>
            </a:r>
          </a:p>
          <a:p>
            <a:pPr marL="334861"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Ensure you are familiar with your schools safeguarding policy and procedures, including what do if a student makes a disclosure. </a:t>
            </a:r>
            <a:r>
              <a:rPr lang="en-GB" sz="1400" dirty="0">
                <a:solidFill>
                  <a:schemeClr val="dk1"/>
                </a:solidFill>
                <a:ea typeface="Century Gothic"/>
                <a:cs typeface="Century Gothic"/>
                <a:sym typeface="Century Gothic"/>
                <a:hlinkClick r:id="rId3"/>
              </a:rPr>
              <a:t>Find more information here.</a:t>
            </a:r>
            <a:endParaRPr lang="en-GB" sz="1400" dirty="0">
              <a:solidFill>
                <a:schemeClr val="dk1"/>
              </a:solidFill>
              <a:ea typeface="Century Gothic"/>
              <a:cs typeface="Century Gothic"/>
              <a:sym typeface="Century Gothic"/>
            </a:endParaRP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Also ensure that  any other whole school policies are followed such as e-safety.</a:t>
            </a:r>
          </a:p>
          <a:p>
            <a:pPr marL="334861" lvl="0" indent="-285750">
              <a:lnSpc>
                <a:spcPts val="1500"/>
              </a:lnSpc>
              <a:spcAft>
                <a:spcPts val="1000"/>
              </a:spcAft>
              <a:buClr>
                <a:schemeClr val="dk1"/>
              </a:buClr>
              <a:buSzPct val="100000"/>
              <a:buFont typeface="Arial" panose="020B0604020202020204" pitchFamily="34" charset="0"/>
              <a:buChar char="•"/>
            </a:pPr>
            <a:endParaRPr lang="en-GB" sz="1400" dirty="0">
              <a:solidFill>
                <a:schemeClr val="dk1"/>
              </a:solidFill>
              <a:ea typeface="Century Gothic"/>
              <a:cs typeface="Century Gothic"/>
              <a:sym typeface="Century Gothic"/>
            </a:endParaRPr>
          </a:p>
        </p:txBody>
      </p:sp>
    </p:spTree>
    <p:extLst>
      <p:ext uri="{BB962C8B-B14F-4D97-AF65-F5344CB8AC3E}">
        <p14:creationId xmlns:p14="http://schemas.microsoft.com/office/powerpoint/2010/main" val="407601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587278-BCF8-824E-AC23-433622384DBB}"/>
              </a:ext>
            </a:extLst>
          </p:cNvPr>
          <p:cNvSpPr/>
          <p:nvPr/>
        </p:nvSpPr>
        <p:spPr>
          <a:xfrm>
            <a:off x="-192297" y="-228600"/>
            <a:ext cx="12316564" cy="780368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Title 1">
            <a:extLst>
              <a:ext uri="{FF2B5EF4-FFF2-40B4-BE49-F238E27FC236}">
                <a16:creationId xmlns:a16="http://schemas.microsoft.com/office/drawing/2014/main" id="{DF16B146-2673-3B48-9AB0-052081EBC080}"/>
              </a:ext>
            </a:extLst>
          </p:cNvPr>
          <p:cNvSpPr txBox="1">
            <a:spLocks/>
          </p:cNvSpPr>
          <p:nvPr/>
        </p:nvSpPr>
        <p:spPr>
          <a:xfrm>
            <a:off x="692200" y="2283164"/>
            <a:ext cx="7196741" cy="5291922"/>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Your personal data could be sold on an underground market (sometimes called the ‘dark web’ ) and used to make payments, transfer money, buy medication, and apply for loans or credit cards.</a:t>
            </a:r>
          </a:p>
          <a:p>
            <a:pPr marL="342900" lvl="0" indent="-342900">
              <a:lnSpc>
                <a:spcPct val="100000"/>
              </a:lnSpc>
              <a:spcBef>
                <a:spcPts val="0"/>
              </a:spcBef>
              <a:buFont typeface="Wingdings" pitchFamily="2" charset="2"/>
              <a:buChar char="§"/>
            </a:pPr>
            <a:endParaRPr lang="en-GB" sz="2400" dirty="0">
              <a:solidFill>
                <a:schemeClr val="dk1"/>
              </a:solidFill>
              <a:latin typeface="Overpass Mono" pitchFamily="49" charset="77"/>
              <a:ea typeface="Calibri"/>
              <a:cs typeface="Calibri"/>
              <a:sym typeface="Calibri"/>
            </a:endParaRPr>
          </a:p>
          <a:p>
            <a:pPr marL="342900" lvl="0" indent="-342900">
              <a:lnSpc>
                <a:spcPct val="10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If your email and password are stolen, a hacker could now have access to your other social media platforms and online accounts. </a:t>
            </a:r>
          </a:p>
        </p:txBody>
      </p:sp>
      <p:grpSp>
        <p:nvGrpSpPr>
          <p:cNvPr id="26" name="Group 25">
            <a:extLst>
              <a:ext uri="{FF2B5EF4-FFF2-40B4-BE49-F238E27FC236}">
                <a16:creationId xmlns:a16="http://schemas.microsoft.com/office/drawing/2014/main" id="{5EEB5DFA-B12E-014F-AC8D-0B87DAE52288}"/>
              </a:ext>
            </a:extLst>
          </p:cNvPr>
          <p:cNvGrpSpPr/>
          <p:nvPr/>
        </p:nvGrpSpPr>
        <p:grpSpPr>
          <a:xfrm>
            <a:off x="9405680" y="899114"/>
            <a:ext cx="6159707" cy="3386909"/>
            <a:chOff x="9381020" y="350988"/>
            <a:chExt cx="6159707" cy="3386909"/>
          </a:xfrm>
        </p:grpSpPr>
        <p:sp>
          <p:nvSpPr>
            <p:cNvPr id="4" name="Rectangle 3">
              <a:extLst>
                <a:ext uri="{FF2B5EF4-FFF2-40B4-BE49-F238E27FC236}">
                  <a16:creationId xmlns:a16="http://schemas.microsoft.com/office/drawing/2014/main" id="{88647648-8AB4-E641-8CF4-9E1231C3D882}"/>
                </a:ext>
              </a:extLst>
            </p:cNvPr>
            <p:cNvSpPr/>
            <p:nvPr/>
          </p:nvSpPr>
          <p:spPr>
            <a:xfrm>
              <a:off x="9381020" y="599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a:extLst>
                <a:ext uri="{FF2B5EF4-FFF2-40B4-BE49-F238E27FC236}">
                  <a16:creationId xmlns:a16="http://schemas.microsoft.com/office/drawing/2014/main" id="{CDEF04CD-00B6-CF4E-9D79-20EDF5963D62}"/>
                </a:ext>
              </a:extLst>
            </p:cNvPr>
            <p:cNvGrpSpPr/>
            <p:nvPr/>
          </p:nvGrpSpPr>
          <p:grpSpPr>
            <a:xfrm>
              <a:off x="15043039" y="350988"/>
              <a:ext cx="497688" cy="497689"/>
              <a:chOff x="15025689" y="1401052"/>
              <a:chExt cx="497688" cy="497689"/>
            </a:xfrm>
          </p:grpSpPr>
          <p:sp>
            <p:nvSpPr>
              <p:cNvPr id="7" name="Oval 6">
                <a:extLst>
                  <a:ext uri="{FF2B5EF4-FFF2-40B4-BE49-F238E27FC236}">
                    <a16:creationId xmlns:a16="http://schemas.microsoft.com/office/drawing/2014/main" id="{C9A6A4D2-5813-4544-ABF0-98E072AA1579}"/>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3">
                <a:extLst>
                  <a:ext uri="{FF2B5EF4-FFF2-40B4-BE49-F238E27FC236}">
                    <a16:creationId xmlns:a16="http://schemas.microsoft.com/office/drawing/2014/main" id="{C8B891A5-9D24-2845-AF12-02496C99E5CF}"/>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14" name="Title 1">
              <a:extLst>
                <a:ext uri="{FF2B5EF4-FFF2-40B4-BE49-F238E27FC236}">
                  <a16:creationId xmlns:a16="http://schemas.microsoft.com/office/drawing/2014/main" id="{A7AB559E-783C-7A44-8DA4-3EF3C70FFFB9}"/>
                </a:ext>
              </a:extLst>
            </p:cNvPr>
            <p:cNvSpPr txBox="1">
              <a:spLocks/>
            </p:cNvSpPr>
            <p:nvPr/>
          </p:nvSpPr>
          <p:spPr>
            <a:xfrm>
              <a:off x="9841780" y="611125"/>
              <a:ext cx="4952415"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How much do you think a stolen identity (personal data) is </a:t>
              </a:r>
              <a:r>
                <a:rPr lang="en-GB" sz="2400" dirty="0" err="1">
                  <a:solidFill>
                    <a:schemeClr val="dk1"/>
                  </a:solidFill>
                  <a:latin typeface="Overpass Mono" pitchFamily="49" charset="77"/>
                  <a:ea typeface="Calibri"/>
                  <a:cs typeface="Calibri"/>
                  <a:sym typeface="Calibri"/>
                </a:rPr>
                <a:t>illegily</a:t>
              </a:r>
              <a:r>
                <a:rPr lang="en-GB" sz="2400" dirty="0">
                  <a:solidFill>
                    <a:schemeClr val="dk1"/>
                  </a:solidFill>
                  <a:latin typeface="Overpass Mono" pitchFamily="49" charset="77"/>
                  <a:ea typeface="Calibri"/>
                  <a:cs typeface="Calibri"/>
                  <a:sym typeface="Calibri"/>
                </a:rPr>
                <a:t> sold for on the ‘dark web’?</a:t>
              </a:r>
            </a:p>
          </p:txBody>
        </p:sp>
      </p:grpSp>
      <p:grpSp>
        <p:nvGrpSpPr>
          <p:cNvPr id="25" name="Group 24">
            <a:extLst>
              <a:ext uri="{FF2B5EF4-FFF2-40B4-BE49-F238E27FC236}">
                <a16:creationId xmlns:a16="http://schemas.microsoft.com/office/drawing/2014/main" id="{F05AC621-C0A9-644C-8CD4-78AEDD4963E1}"/>
              </a:ext>
            </a:extLst>
          </p:cNvPr>
          <p:cNvGrpSpPr/>
          <p:nvPr/>
        </p:nvGrpSpPr>
        <p:grpSpPr>
          <a:xfrm>
            <a:off x="8657239" y="4597840"/>
            <a:ext cx="6159707" cy="3386909"/>
            <a:chOff x="8585153" y="4668988"/>
            <a:chExt cx="6159707" cy="3386909"/>
          </a:xfrm>
        </p:grpSpPr>
        <p:sp>
          <p:nvSpPr>
            <p:cNvPr id="19" name="Rectangle 18">
              <a:extLst>
                <a:ext uri="{FF2B5EF4-FFF2-40B4-BE49-F238E27FC236}">
                  <a16:creationId xmlns:a16="http://schemas.microsoft.com/office/drawing/2014/main" id="{2D063C31-1E0A-C645-ABDE-56AAAEFFB673}"/>
                </a:ext>
              </a:extLst>
            </p:cNvPr>
            <p:cNvSpPr/>
            <p:nvPr/>
          </p:nvSpPr>
          <p:spPr>
            <a:xfrm>
              <a:off x="8585153" y="4917833"/>
              <a:ext cx="5910863" cy="3138063"/>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0" name="Group 19">
              <a:extLst>
                <a:ext uri="{FF2B5EF4-FFF2-40B4-BE49-F238E27FC236}">
                  <a16:creationId xmlns:a16="http://schemas.microsoft.com/office/drawing/2014/main" id="{A6B02A37-F7D4-8649-B9BE-CEED86C8BCE1}"/>
                </a:ext>
              </a:extLst>
            </p:cNvPr>
            <p:cNvGrpSpPr/>
            <p:nvPr/>
          </p:nvGrpSpPr>
          <p:grpSpPr>
            <a:xfrm>
              <a:off x="14247172" y="4668988"/>
              <a:ext cx="497688" cy="497689"/>
              <a:chOff x="15025689" y="1401052"/>
              <a:chExt cx="497688" cy="497689"/>
            </a:xfrm>
          </p:grpSpPr>
          <p:sp>
            <p:nvSpPr>
              <p:cNvPr id="21" name="Oval 20">
                <a:extLst>
                  <a:ext uri="{FF2B5EF4-FFF2-40B4-BE49-F238E27FC236}">
                    <a16:creationId xmlns:a16="http://schemas.microsoft.com/office/drawing/2014/main" id="{E1D664B6-41C2-A04B-9219-E36D57F3E7AF}"/>
                  </a:ext>
                </a:extLst>
              </p:cNvPr>
              <p:cNvSpPr/>
              <p:nvPr/>
            </p:nvSpPr>
            <p:spPr>
              <a:xfrm>
                <a:off x="15025689" y="1401052"/>
                <a:ext cx="497688" cy="497688"/>
              </a:xfrm>
              <a:prstGeom prst="ellipse">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3">
                <a:extLst>
                  <a:ext uri="{FF2B5EF4-FFF2-40B4-BE49-F238E27FC236}">
                    <a16:creationId xmlns:a16="http://schemas.microsoft.com/office/drawing/2014/main" id="{44C13A08-1CBF-9B4E-AC47-BF00023695DE}"/>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solidFill>
                      <a:srgbClr val="791D7E"/>
                    </a:solidFill>
                  </a:rPr>
                  <a:t>!</a:t>
                </a:r>
              </a:p>
            </p:txBody>
          </p:sp>
        </p:grpSp>
        <p:sp>
          <p:nvSpPr>
            <p:cNvPr id="23" name="Title 1">
              <a:extLst>
                <a:ext uri="{FF2B5EF4-FFF2-40B4-BE49-F238E27FC236}">
                  <a16:creationId xmlns:a16="http://schemas.microsoft.com/office/drawing/2014/main" id="{A2063B49-9A53-1E4C-AC6C-9E5EACFD693D}"/>
                </a:ext>
              </a:extLst>
            </p:cNvPr>
            <p:cNvSpPr txBox="1">
              <a:spLocks/>
            </p:cNvSpPr>
            <p:nvPr/>
          </p:nvSpPr>
          <p:spPr>
            <a:xfrm>
              <a:off x="9045914" y="4929125"/>
              <a:ext cx="4952414"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As little as £10 for a basic ID and as much as £820 for a person’s full online identity.</a:t>
              </a:r>
            </a:p>
          </p:txBody>
        </p:sp>
      </p:grpSp>
      <p:sp>
        <p:nvSpPr>
          <p:cNvPr id="27" name="Title 1">
            <a:extLst>
              <a:ext uri="{FF2B5EF4-FFF2-40B4-BE49-F238E27FC236}">
                <a16:creationId xmlns:a16="http://schemas.microsoft.com/office/drawing/2014/main" id="{2987D805-7794-FD4C-8A70-18D14299DC41}"/>
              </a:ext>
            </a:extLst>
          </p:cNvPr>
          <p:cNvSpPr txBox="1">
            <a:spLocks/>
          </p:cNvSpPr>
          <p:nvPr/>
        </p:nvSpPr>
        <p:spPr>
          <a:xfrm>
            <a:off x="692201" y="623481"/>
            <a:ext cx="7992608"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could hackers do with this information? </a:t>
            </a:r>
          </a:p>
          <a:p>
            <a:pPr>
              <a:lnSpc>
                <a:spcPct val="100000"/>
              </a:lnSpc>
            </a:pPr>
            <a:endParaRPr lang="en-GB" sz="3600" b="1" dirty="0" err="1">
              <a:solidFill>
                <a:schemeClr val="dk1"/>
              </a:solidFill>
              <a:ea typeface="Calibri"/>
              <a:cs typeface="Calibri"/>
              <a:sym typeface="Calibri"/>
            </a:endParaRPr>
          </a:p>
        </p:txBody>
      </p:sp>
      <p:sp>
        <p:nvSpPr>
          <p:cNvPr id="17" name="Rectangle 16">
            <a:extLst>
              <a:ext uri="{FF2B5EF4-FFF2-40B4-BE49-F238E27FC236}">
                <a16:creationId xmlns:a16="http://schemas.microsoft.com/office/drawing/2014/main" id="{3BAFDF11-09CF-7147-B9A3-923D8D4E9CAE}"/>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6BC8BD91-6B87-FF48-ADE1-02AC38F51935}"/>
              </a:ext>
            </a:extLst>
          </p:cNvPr>
          <p:cNvGrpSpPr/>
          <p:nvPr/>
        </p:nvGrpSpPr>
        <p:grpSpPr>
          <a:xfrm>
            <a:off x="2465806" y="2713394"/>
            <a:ext cx="11155513" cy="4281677"/>
            <a:chOff x="2035553" y="2593255"/>
            <a:chExt cx="11155513" cy="4281677"/>
          </a:xfrm>
        </p:grpSpPr>
        <p:sp>
          <p:nvSpPr>
            <p:cNvPr id="24" name="Rectangle 23">
              <a:extLst>
                <a:ext uri="{FF2B5EF4-FFF2-40B4-BE49-F238E27FC236}">
                  <a16:creationId xmlns:a16="http://schemas.microsoft.com/office/drawing/2014/main" id="{2DFC9BB1-0D75-1548-AD4D-367D5BA43CE2}"/>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AB57687-6583-944F-AB8C-530D06C67A02}"/>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9">
              <a:extLst>
                <a:ext uri="{FF2B5EF4-FFF2-40B4-BE49-F238E27FC236}">
                  <a16:creationId xmlns:a16="http://schemas.microsoft.com/office/drawing/2014/main" id="{D065423C-A64E-DA40-97E0-950AB270B57E}"/>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Personal data</a:t>
              </a:r>
              <a:endParaRPr lang="en-US" sz="2800" dirty="0"/>
            </a:p>
          </p:txBody>
        </p:sp>
        <p:grpSp>
          <p:nvGrpSpPr>
            <p:cNvPr id="30" name="Group 29">
              <a:extLst>
                <a:ext uri="{FF2B5EF4-FFF2-40B4-BE49-F238E27FC236}">
                  <a16:creationId xmlns:a16="http://schemas.microsoft.com/office/drawing/2014/main" id="{3C76337C-30FA-4B48-A3FF-63C7992C4127}"/>
                </a:ext>
              </a:extLst>
            </p:cNvPr>
            <p:cNvGrpSpPr/>
            <p:nvPr/>
          </p:nvGrpSpPr>
          <p:grpSpPr>
            <a:xfrm>
              <a:off x="2158072" y="2680893"/>
              <a:ext cx="366748" cy="366748"/>
              <a:chOff x="2118558" y="2663960"/>
              <a:chExt cx="366748" cy="366748"/>
            </a:xfrm>
          </p:grpSpPr>
          <p:sp>
            <p:nvSpPr>
              <p:cNvPr id="37" name="Rectangle 36">
                <a:extLst>
                  <a:ext uri="{FF2B5EF4-FFF2-40B4-BE49-F238E27FC236}">
                    <a16:creationId xmlns:a16="http://schemas.microsoft.com/office/drawing/2014/main" id="{F51C266D-E292-0641-9288-B45E95E771A6}"/>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9EBA8339-B749-FA42-9D9E-DE7EE7101B90}"/>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59682DB5-4240-6745-81C1-CC4BFEC368AC}"/>
                </a:ext>
              </a:extLst>
            </p:cNvPr>
            <p:cNvGrpSpPr/>
            <p:nvPr/>
          </p:nvGrpSpPr>
          <p:grpSpPr>
            <a:xfrm>
              <a:off x="12290940" y="2686867"/>
              <a:ext cx="776902" cy="366748"/>
              <a:chOff x="10581098" y="2669934"/>
              <a:chExt cx="776902" cy="366748"/>
            </a:xfrm>
          </p:grpSpPr>
          <p:sp>
            <p:nvSpPr>
              <p:cNvPr id="33" name="Rectangle 32">
                <a:extLst>
                  <a:ext uri="{FF2B5EF4-FFF2-40B4-BE49-F238E27FC236}">
                    <a16:creationId xmlns:a16="http://schemas.microsoft.com/office/drawing/2014/main" id="{7357B041-6E0A-EF4E-B40F-E447ACE7684C}"/>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BD32F22-47A5-EB49-B245-CBD1AD39CE1C}"/>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C92ACC73-185E-7740-8F7E-86C191BF87C0}"/>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iangle 35">
                <a:extLst>
                  <a:ext uri="{FF2B5EF4-FFF2-40B4-BE49-F238E27FC236}">
                    <a16:creationId xmlns:a16="http://schemas.microsoft.com/office/drawing/2014/main" id="{47E00DE3-3385-3649-ADBC-D98168D1A891}"/>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Placeholder 12">
              <a:extLst>
                <a:ext uri="{FF2B5EF4-FFF2-40B4-BE49-F238E27FC236}">
                  <a16:creationId xmlns:a16="http://schemas.microsoft.com/office/drawing/2014/main" id="{833BEEBB-BBCF-684C-8A44-38EBF9C337C1}"/>
                </a:ext>
              </a:extLst>
            </p:cNvPr>
            <p:cNvSpPr txBox="1">
              <a:spLocks/>
            </p:cNvSpPr>
            <p:nvPr/>
          </p:nvSpPr>
          <p:spPr>
            <a:xfrm>
              <a:off x="2954791" y="4577561"/>
              <a:ext cx="9317035" cy="1038506"/>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What should Jaiden do if they believe their personal data might have been hacked?</a:t>
              </a:r>
            </a:p>
          </p:txBody>
        </p:sp>
      </p:grpSp>
    </p:spTree>
    <p:extLst>
      <p:ext uri="{BB962C8B-B14F-4D97-AF65-F5344CB8AC3E}">
        <p14:creationId xmlns:p14="http://schemas.microsoft.com/office/powerpoint/2010/main" val="338932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5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fltVal val="0"/>
                                          </p:val>
                                        </p:tav>
                                        <p:tav tm="100000">
                                          <p:val>
                                            <p:strVal val="#ppt_w"/>
                                          </p:val>
                                        </p:tav>
                                      </p:tavLst>
                                    </p:anim>
                                    <p:anim calcmode="lin" valueType="num">
                                      <p:cBhvr>
                                        <p:cTn id="11" dur="500" fill="hold"/>
                                        <p:tgtEl>
                                          <p:spTgt spid="18"/>
                                        </p:tgtEl>
                                        <p:attrNameLst>
                                          <p:attrName>ppt_h</p:attrName>
                                        </p:attrNameLst>
                                      </p:cBhvr>
                                      <p:tavLst>
                                        <p:tav tm="0">
                                          <p:val>
                                            <p:fltVal val="0"/>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Content Placeholder 8">
            <a:extLst>
              <a:ext uri="{FF2B5EF4-FFF2-40B4-BE49-F238E27FC236}">
                <a16:creationId xmlns:a16="http://schemas.microsoft.com/office/drawing/2014/main" id="{C238DC2A-70F0-1F4C-9C0F-2045DFC5F0CB}"/>
              </a:ext>
            </a:extLst>
          </p:cNvPr>
          <p:cNvSpPr txBox="1">
            <a:spLocks/>
          </p:cNvSpPr>
          <p:nvPr/>
        </p:nvSpPr>
        <p:spPr>
          <a:xfrm>
            <a:off x="6983968" y="1038323"/>
            <a:ext cx="1284134" cy="73395"/>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5" name="Title 1">
            <a:extLst>
              <a:ext uri="{FF2B5EF4-FFF2-40B4-BE49-F238E27FC236}">
                <a16:creationId xmlns:a16="http://schemas.microsoft.com/office/drawing/2014/main" id="{F77E73F5-7A4B-2D4D-914B-1C0083BDBBC6}"/>
              </a:ext>
            </a:extLst>
          </p:cNvPr>
          <p:cNvSpPr txBox="1">
            <a:spLocks/>
          </p:cNvSpPr>
          <p:nvPr/>
        </p:nvSpPr>
        <p:spPr>
          <a:xfrm>
            <a:off x="692201" y="623481"/>
            <a:ext cx="12583532"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How to keep your data safe!</a:t>
            </a:r>
          </a:p>
        </p:txBody>
      </p:sp>
      <p:grpSp>
        <p:nvGrpSpPr>
          <p:cNvPr id="2" name="Group 1">
            <a:extLst>
              <a:ext uri="{FF2B5EF4-FFF2-40B4-BE49-F238E27FC236}">
                <a16:creationId xmlns:a16="http://schemas.microsoft.com/office/drawing/2014/main" id="{E16570A0-7687-2A46-9D2D-906B0C304C36}"/>
              </a:ext>
            </a:extLst>
          </p:cNvPr>
          <p:cNvGrpSpPr/>
          <p:nvPr/>
        </p:nvGrpSpPr>
        <p:grpSpPr>
          <a:xfrm>
            <a:off x="314119" y="1782811"/>
            <a:ext cx="5056566" cy="3233992"/>
            <a:chOff x="314119" y="1782811"/>
            <a:chExt cx="5056566" cy="3233992"/>
          </a:xfrm>
        </p:grpSpPr>
        <p:sp>
          <p:nvSpPr>
            <p:cNvPr id="129" name="Rectangle 128">
              <a:extLst>
                <a:ext uri="{FF2B5EF4-FFF2-40B4-BE49-F238E27FC236}">
                  <a16:creationId xmlns:a16="http://schemas.microsoft.com/office/drawing/2014/main" id="{9223BDAE-9D19-CB4B-A002-CB77A4871753}"/>
                </a:ext>
              </a:extLst>
            </p:cNvPr>
            <p:cNvSpPr/>
            <p:nvPr/>
          </p:nvSpPr>
          <p:spPr>
            <a:xfrm>
              <a:off x="314119" y="2031655"/>
              <a:ext cx="4817661" cy="298514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30" name="Group 129">
              <a:extLst>
                <a:ext uri="{FF2B5EF4-FFF2-40B4-BE49-F238E27FC236}">
                  <a16:creationId xmlns:a16="http://schemas.microsoft.com/office/drawing/2014/main" id="{F26F2111-1F88-6948-AADB-0CE4CF97DBFC}"/>
                </a:ext>
              </a:extLst>
            </p:cNvPr>
            <p:cNvGrpSpPr/>
            <p:nvPr/>
          </p:nvGrpSpPr>
          <p:grpSpPr>
            <a:xfrm>
              <a:off x="4872997" y="1782811"/>
              <a:ext cx="497688" cy="497688"/>
              <a:chOff x="11448333" y="3259976"/>
              <a:chExt cx="497688" cy="497688"/>
            </a:xfrm>
          </p:grpSpPr>
          <p:sp>
            <p:nvSpPr>
              <p:cNvPr id="132" name="Oval 131">
                <a:extLst>
                  <a:ext uri="{FF2B5EF4-FFF2-40B4-BE49-F238E27FC236}">
                    <a16:creationId xmlns:a16="http://schemas.microsoft.com/office/drawing/2014/main" id="{5535B05C-9F59-5743-80B5-E57B203E2719}"/>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a:extLst>
                  <a:ext uri="{FF2B5EF4-FFF2-40B4-BE49-F238E27FC236}">
                    <a16:creationId xmlns:a16="http://schemas.microsoft.com/office/drawing/2014/main" id="{FCA76B74-40A5-2743-856C-F496AD763E7F}"/>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490C8E7-67A5-CF4E-9B68-18FE629B5A2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31" name="TextBox 130">
              <a:extLst>
                <a:ext uri="{FF2B5EF4-FFF2-40B4-BE49-F238E27FC236}">
                  <a16:creationId xmlns:a16="http://schemas.microsoft.com/office/drawing/2014/main" id="{5D346735-B353-234E-9F9C-017F59BE4C33}"/>
                </a:ext>
              </a:extLst>
            </p:cNvPr>
            <p:cNvSpPr txBox="1"/>
            <p:nvPr/>
          </p:nvSpPr>
          <p:spPr>
            <a:xfrm>
              <a:off x="692201" y="2817153"/>
              <a:ext cx="4056638" cy="1569660"/>
            </a:xfrm>
            <a:prstGeom prst="rect">
              <a:avLst/>
            </a:prstGeom>
            <a:noFill/>
          </p:spPr>
          <p:txBody>
            <a:bodyPr wrap="square" rtlCol="0">
              <a:spAutoFit/>
            </a:bodyPr>
            <a:lstStyle/>
            <a:p>
              <a:pPr algn="ctr"/>
              <a:r>
                <a:rPr lang="en-US" sz="2400" dirty="0">
                  <a:latin typeface="Overpass Mono" pitchFamily="49" charset="77"/>
                </a:rPr>
                <a:t>Only downloading and accepting terms and conditions/cookies of trusted sites</a:t>
              </a:r>
            </a:p>
          </p:txBody>
        </p:sp>
      </p:grpSp>
      <p:grpSp>
        <p:nvGrpSpPr>
          <p:cNvPr id="6" name="Group 5">
            <a:extLst>
              <a:ext uri="{FF2B5EF4-FFF2-40B4-BE49-F238E27FC236}">
                <a16:creationId xmlns:a16="http://schemas.microsoft.com/office/drawing/2014/main" id="{359B1D8E-22A1-DA4E-A729-96C936F0A116}"/>
              </a:ext>
            </a:extLst>
          </p:cNvPr>
          <p:cNvGrpSpPr/>
          <p:nvPr/>
        </p:nvGrpSpPr>
        <p:grpSpPr>
          <a:xfrm>
            <a:off x="1838593" y="5089588"/>
            <a:ext cx="4430114" cy="3129738"/>
            <a:chOff x="9462192" y="3588335"/>
            <a:chExt cx="4430114" cy="3129738"/>
          </a:xfrm>
        </p:grpSpPr>
        <p:sp>
          <p:nvSpPr>
            <p:cNvPr id="148" name="Rectangle 147">
              <a:extLst>
                <a:ext uri="{FF2B5EF4-FFF2-40B4-BE49-F238E27FC236}">
                  <a16:creationId xmlns:a16="http://schemas.microsoft.com/office/drawing/2014/main" id="{A65DDB74-CA67-C449-9172-7C33826EBC2E}"/>
                </a:ext>
              </a:extLst>
            </p:cNvPr>
            <p:cNvSpPr/>
            <p:nvPr/>
          </p:nvSpPr>
          <p:spPr>
            <a:xfrm>
              <a:off x="9462192" y="3825187"/>
              <a:ext cx="4181270" cy="289288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49" name="Group 148">
              <a:extLst>
                <a:ext uri="{FF2B5EF4-FFF2-40B4-BE49-F238E27FC236}">
                  <a16:creationId xmlns:a16="http://schemas.microsoft.com/office/drawing/2014/main" id="{3F01B797-60C0-5244-9910-C398B080521A}"/>
                </a:ext>
              </a:extLst>
            </p:cNvPr>
            <p:cNvGrpSpPr/>
            <p:nvPr/>
          </p:nvGrpSpPr>
          <p:grpSpPr>
            <a:xfrm>
              <a:off x="13394618" y="3588335"/>
              <a:ext cx="497688" cy="497688"/>
              <a:chOff x="11448333" y="3259976"/>
              <a:chExt cx="497688" cy="497688"/>
            </a:xfrm>
          </p:grpSpPr>
          <p:sp>
            <p:nvSpPr>
              <p:cNvPr id="151" name="Oval 150">
                <a:extLst>
                  <a:ext uri="{FF2B5EF4-FFF2-40B4-BE49-F238E27FC236}">
                    <a16:creationId xmlns:a16="http://schemas.microsoft.com/office/drawing/2014/main" id="{8F541FF7-9AB0-5D4A-BD7C-C2F99ED486AC}"/>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2" name="Straight Connector 151">
                <a:extLst>
                  <a:ext uri="{FF2B5EF4-FFF2-40B4-BE49-F238E27FC236}">
                    <a16:creationId xmlns:a16="http://schemas.microsoft.com/office/drawing/2014/main" id="{33B6B1A0-F954-E848-B4E5-A50567E5CF6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FAC45B29-2E9F-6D49-A1F6-181778A41F6B}"/>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50" name="TextBox 149">
              <a:extLst>
                <a:ext uri="{FF2B5EF4-FFF2-40B4-BE49-F238E27FC236}">
                  <a16:creationId xmlns:a16="http://schemas.microsoft.com/office/drawing/2014/main" id="{19EF2590-647F-3542-8A32-528968B99765}"/>
                </a:ext>
              </a:extLst>
            </p:cNvPr>
            <p:cNvSpPr txBox="1"/>
            <p:nvPr/>
          </p:nvSpPr>
          <p:spPr>
            <a:xfrm>
              <a:off x="9813524" y="4371934"/>
              <a:ext cx="3515286" cy="1938992"/>
            </a:xfrm>
            <a:prstGeom prst="rect">
              <a:avLst/>
            </a:prstGeom>
            <a:noFill/>
          </p:spPr>
          <p:txBody>
            <a:bodyPr wrap="square" rtlCol="0">
              <a:spAutoFit/>
            </a:bodyPr>
            <a:lstStyle/>
            <a:p>
              <a:pPr algn="ctr"/>
              <a:r>
                <a:rPr lang="en-US" sz="2400" dirty="0">
                  <a:latin typeface="Overpass Mono" pitchFamily="49" charset="77"/>
                </a:rPr>
                <a:t>Limiting the personal data you give away on apps and social media accounts</a:t>
              </a:r>
            </a:p>
          </p:txBody>
        </p:sp>
      </p:grpSp>
      <p:grpSp>
        <p:nvGrpSpPr>
          <p:cNvPr id="154" name="Group 153">
            <a:extLst>
              <a:ext uri="{FF2B5EF4-FFF2-40B4-BE49-F238E27FC236}">
                <a16:creationId xmlns:a16="http://schemas.microsoft.com/office/drawing/2014/main" id="{DECF12F2-28CA-6047-8233-6BB5DC4E815F}"/>
              </a:ext>
            </a:extLst>
          </p:cNvPr>
          <p:cNvGrpSpPr/>
          <p:nvPr/>
        </p:nvGrpSpPr>
        <p:grpSpPr>
          <a:xfrm>
            <a:off x="10901159" y="5425456"/>
            <a:ext cx="4762710" cy="3076860"/>
            <a:chOff x="9129596" y="3588335"/>
            <a:chExt cx="4762710" cy="3076860"/>
          </a:xfrm>
        </p:grpSpPr>
        <p:sp>
          <p:nvSpPr>
            <p:cNvPr id="155" name="Rectangle 154">
              <a:extLst>
                <a:ext uri="{FF2B5EF4-FFF2-40B4-BE49-F238E27FC236}">
                  <a16:creationId xmlns:a16="http://schemas.microsoft.com/office/drawing/2014/main" id="{1E8C5707-FC05-BE47-919F-F0D89656A8F1}"/>
                </a:ext>
              </a:extLst>
            </p:cNvPr>
            <p:cNvSpPr/>
            <p:nvPr/>
          </p:nvSpPr>
          <p:spPr>
            <a:xfrm>
              <a:off x="9129596" y="3825187"/>
              <a:ext cx="4513866" cy="284000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56" name="Group 155">
              <a:extLst>
                <a:ext uri="{FF2B5EF4-FFF2-40B4-BE49-F238E27FC236}">
                  <a16:creationId xmlns:a16="http://schemas.microsoft.com/office/drawing/2014/main" id="{D6ED60F8-6FFD-EA48-B2B7-28978B679A4C}"/>
                </a:ext>
              </a:extLst>
            </p:cNvPr>
            <p:cNvGrpSpPr/>
            <p:nvPr/>
          </p:nvGrpSpPr>
          <p:grpSpPr>
            <a:xfrm>
              <a:off x="13394618" y="3588335"/>
              <a:ext cx="497688" cy="497688"/>
              <a:chOff x="11448333" y="3259976"/>
              <a:chExt cx="497688" cy="497688"/>
            </a:xfrm>
          </p:grpSpPr>
          <p:sp>
            <p:nvSpPr>
              <p:cNvPr id="158" name="Oval 157">
                <a:extLst>
                  <a:ext uri="{FF2B5EF4-FFF2-40B4-BE49-F238E27FC236}">
                    <a16:creationId xmlns:a16="http://schemas.microsoft.com/office/drawing/2014/main" id="{90C8C107-FD20-C644-8DA6-37422ACF0B9F}"/>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a:extLst>
                  <a:ext uri="{FF2B5EF4-FFF2-40B4-BE49-F238E27FC236}">
                    <a16:creationId xmlns:a16="http://schemas.microsoft.com/office/drawing/2014/main" id="{C535FCD7-6A01-0041-9AE2-4475A24D0BC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7A4D58C-78B5-504B-A095-5A041DCAE761}"/>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57" name="TextBox 156">
              <a:extLst>
                <a:ext uri="{FF2B5EF4-FFF2-40B4-BE49-F238E27FC236}">
                  <a16:creationId xmlns:a16="http://schemas.microsoft.com/office/drawing/2014/main" id="{163F21C4-6E25-7943-B8C9-E7E32290CD9E}"/>
                </a:ext>
              </a:extLst>
            </p:cNvPr>
            <p:cNvSpPr txBox="1"/>
            <p:nvPr/>
          </p:nvSpPr>
          <p:spPr>
            <a:xfrm>
              <a:off x="9314234" y="4347632"/>
              <a:ext cx="4144590" cy="1938992"/>
            </a:xfrm>
            <a:prstGeom prst="rect">
              <a:avLst/>
            </a:prstGeom>
            <a:noFill/>
          </p:spPr>
          <p:txBody>
            <a:bodyPr wrap="square" rtlCol="0">
              <a:spAutoFit/>
            </a:bodyPr>
            <a:lstStyle/>
            <a:p>
              <a:pPr algn="ctr"/>
              <a:r>
                <a:rPr lang="en-US" sz="2400" dirty="0">
                  <a:latin typeface="Overpass Mono" pitchFamily="49" charset="77"/>
                </a:rPr>
                <a:t>Not using the same passwords for multiple accounts (and changing them regularly)</a:t>
              </a:r>
            </a:p>
          </p:txBody>
        </p:sp>
      </p:grpSp>
      <p:pic>
        <p:nvPicPr>
          <p:cNvPr id="10" name="Graphic 9">
            <a:extLst>
              <a:ext uri="{FF2B5EF4-FFF2-40B4-BE49-F238E27FC236}">
                <a16:creationId xmlns:a16="http://schemas.microsoft.com/office/drawing/2014/main" id="{317CCC86-F427-F54E-8324-0D216F7EF4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65572" y="2095878"/>
            <a:ext cx="3331348" cy="6406438"/>
          </a:xfrm>
          <a:prstGeom prst="rect">
            <a:avLst/>
          </a:prstGeom>
        </p:spPr>
      </p:pic>
      <p:grpSp>
        <p:nvGrpSpPr>
          <p:cNvPr id="12" name="Group 11">
            <a:extLst>
              <a:ext uri="{FF2B5EF4-FFF2-40B4-BE49-F238E27FC236}">
                <a16:creationId xmlns:a16="http://schemas.microsoft.com/office/drawing/2014/main" id="{C3568554-B887-4D49-A6F3-C064C35FF79A}"/>
              </a:ext>
            </a:extLst>
          </p:cNvPr>
          <p:cNvGrpSpPr/>
          <p:nvPr/>
        </p:nvGrpSpPr>
        <p:grpSpPr>
          <a:xfrm>
            <a:off x="11212135" y="2349706"/>
            <a:ext cx="4101066" cy="2951310"/>
            <a:chOff x="10446446" y="222428"/>
            <a:chExt cx="4101066" cy="2951310"/>
          </a:xfrm>
        </p:grpSpPr>
        <p:sp>
          <p:nvSpPr>
            <p:cNvPr id="117" name="Rectangle 116">
              <a:extLst>
                <a:ext uri="{FF2B5EF4-FFF2-40B4-BE49-F238E27FC236}">
                  <a16:creationId xmlns:a16="http://schemas.microsoft.com/office/drawing/2014/main" id="{D26F9F6F-34F2-8145-AD42-FC796B01F209}"/>
                </a:ext>
              </a:extLst>
            </p:cNvPr>
            <p:cNvSpPr/>
            <p:nvPr/>
          </p:nvSpPr>
          <p:spPr>
            <a:xfrm>
              <a:off x="10450202" y="476172"/>
              <a:ext cx="3852222" cy="269756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18" name="Group 117">
              <a:extLst>
                <a:ext uri="{FF2B5EF4-FFF2-40B4-BE49-F238E27FC236}">
                  <a16:creationId xmlns:a16="http://schemas.microsoft.com/office/drawing/2014/main" id="{30E0275A-1013-3747-BAFF-05DADEE22995}"/>
                </a:ext>
              </a:extLst>
            </p:cNvPr>
            <p:cNvGrpSpPr/>
            <p:nvPr/>
          </p:nvGrpSpPr>
          <p:grpSpPr>
            <a:xfrm>
              <a:off x="14049824" y="222428"/>
              <a:ext cx="497688" cy="497688"/>
              <a:chOff x="11448333" y="3259976"/>
              <a:chExt cx="497688" cy="497688"/>
            </a:xfrm>
          </p:grpSpPr>
          <p:sp>
            <p:nvSpPr>
              <p:cNvPr id="120" name="Oval 119">
                <a:extLst>
                  <a:ext uri="{FF2B5EF4-FFF2-40B4-BE49-F238E27FC236}">
                    <a16:creationId xmlns:a16="http://schemas.microsoft.com/office/drawing/2014/main" id="{0FEC0EA2-037C-6446-B391-28A9D0BEACF8}"/>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a:extLst>
                  <a:ext uri="{FF2B5EF4-FFF2-40B4-BE49-F238E27FC236}">
                    <a16:creationId xmlns:a16="http://schemas.microsoft.com/office/drawing/2014/main" id="{A886D5BB-53AF-094A-BC53-E23BCF9F206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C470284-D62F-7F41-8D2A-76C50AC8ECA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19" name="TextBox 118">
              <a:extLst>
                <a:ext uri="{FF2B5EF4-FFF2-40B4-BE49-F238E27FC236}">
                  <a16:creationId xmlns:a16="http://schemas.microsoft.com/office/drawing/2014/main" id="{6F333BE7-BF71-1F45-BAEA-C21D2F9C6D3D}"/>
                </a:ext>
              </a:extLst>
            </p:cNvPr>
            <p:cNvSpPr txBox="1"/>
            <p:nvPr/>
          </p:nvSpPr>
          <p:spPr>
            <a:xfrm>
              <a:off x="10446446" y="1341444"/>
              <a:ext cx="3852222" cy="1200329"/>
            </a:xfrm>
            <a:prstGeom prst="rect">
              <a:avLst/>
            </a:prstGeom>
            <a:noFill/>
          </p:spPr>
          <p:txBody>
            <a:bodyPr wrap="square" rtlCol="0">
              <a:spAutoFit/>
            </a:bodyPr>
            <a:lstStyle/>
            <a:p>
              <a:pPr algn="ctr"/>
              <a:r>
                <a:rPr lang="en-US" sz="2400" dirty="0">
                  <a:latin typeface="Overpass Mono" pitchFamily="49" charset="77"/>
                </a:rPr>
                <a:t>Using a private profile not a public one</a:t>
              </a:r>
            </a:p>
          </p:txBody>
        </p:sp>
      </p:grpSp>
      <p:grpSp>
        <p:nvGrpSpPr>
          <p:cNvPr id="11" name="Group 10">
            <a:extLst>
              <a:ext uri="{FF2B5EF4-FFF2-40B4-BE49-F238E27FC236}">
                <a16:creationId xmlns:a16="http://schemas.microsoft.com/office/drawing/2014/main" id="{33662F0D-3F41-5B4B-9C14-4756C86FEA61}"/>
              </a:ext>
            </a:extLst>
          </p:cNvPr>
          <p:cNvGrpSpPr/>
          <p:nvPr/>
        </p:nvGrpSpPr>
        <p:grpSpPr>
          <a:xfrm>
            <a:off x="9922400" y="432738"/>
            <a:ext cx="4244444" cy="2615821"/>
            <a:chOff x="1367481" y="5550995"/>
            <a:chExt cx="4244444" cy="2615821"/>
          </a:xfrm>
        </p:grpSpPr>
        <p:sp>
          <p:nvSpPr>
            <p:cNvPr id="141" name="Rectangle 140">
              <a:extLst>
                <a:ext uri="{FF2B5EF4-FFF2-40B4-BE49-F238E27FC236}">
                  <a16:creationId xmlns:a16="http://schemas.microsoft.com/office/drawing/2014/main" id="{BAE2BA8F-240C-B445-879A-AF7629E41E63}"/>
                </a:ext>
              </a:extLst>
            </p:cNvPr>
            <p:cNvSpPr/>
            <p:nvPr/>
          </p:nvSpPr>
          <p:spPr>
            <a:xfrm>
              <a:off x="1367481" y="5802301"/>
              <a:ext cx="4003204" cy="236451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42" name="Group 141">
              <a:extLst>
                <a:ext uri="{FF2B5EF4-FFF2-40B4-BE49-F238E27FC236}">
                  <a16:creationId xmlns:a16="http://schemas.microsoft.com/office/drawing/2014/main" id="{01418DF2-E1CB-EE4A-9BAA-2102CBA38E49}"/>
                </a:ext>
              </a:extLst>
            </p:cNvPr>
            <p:cNvGrpSpPr/>
            <p:nvPr/>
          </p:nvGrpSpPr>
          <p:grpSpPr>
            <a:xfrm>
              <a:off x="5114237" y="5550995"/>
              <a:ext cx="497688" cy="497688"/>
              <a:chOff x="11448333" y="3259976"/>
              <a:chExt cx="497688" cy="497688"/>
            </a:xfrm>
          </p:grpSpPr>
          <p:sp>
            <p:nvSpPr>
              <p:cNvPr id="143" name="Oval 142">
                <a:extLst>
                  <a:ext uri="{FF2B5EF4-FFF2-40B4-BE49-F238E27FC236}">
                    <a16:creationId xmlns:a16="http://schemas.microsoft.com/office/drawing/2014/main" id="{F000EB45-A481-2444-9C97-AF3FE260116A}"/>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a:extLst>
                  <a:ext uri="{FF2B5EF4-FFF2-40B4-BE49-F238E27FC236}">
                    <a16:creationId xmlns:a16="http://schemas.microsoft.com/office/drawing/2014/main" id="{E8D20758-1EBD-B04F-ADA6-65F876C0ED2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6CDDB3A0-FB1C-114E-8432-91B9999BDC6B}"/>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46" name="TextBox 145">
              <a:extLst>
                <a:ext uri="{FF2B5EF4-FFF2-40B4-BE49-F238E27FC236}">
                  <a16:creationId xmlns:a16="http://schemas.microsoft.com/office/drawing/2014/main" id="{154771B6-4A83-3647-8FAC-9F9BC5A2FEEF}"/>
                </a:ext>
              </a:extLst>
            </p:cNvPr>
            <p:cNvSpPr txBox="1"/>
            <p:nvPr/>
          </p:nvSpPr>
          <p:spPr>
            <a:xfrm>
              <a:off x="1367481" y="6468799"/>
              <a:ext cx="4003204" cy="1200329"/>
            </a:xfrm>
            <a:prstGeom prst="rect">
              <a:avLst/>
            </a:prstGeom>
            <a:noFill/>
          </p:spPr>
          <p:txBody>
            <a:bodyPr wrap="square" rtlCol="0">
              <a:spAutoFit/>
            </a:bodyPr>
            <a:lstStyle/>
            <a:p>
              <a:pPr algn="ctr"/>
              <a:r>
                <a:rPr lang="en-US" sz="2400" dirty="0">
                  <a:latin typeface="Overpass Mono" pitchFamily="49" charset="77"/>
                </a:rPr>
                <a:t>Rejecting any unknown requests</a:t>
              </a:r>
              <a:br>
                <a:rPr lang="en-US" sz="2400" dirty="0">
                  <a:latin typeface="Overpass Mono" pitchFamily="49" charset="77"/>
                </a:rPr>
              </a:br>
              <a:r>
                <a:rPr lang="en-US" sz="2400" dirty="0">
                  <a:latin typeface="Overpass Mono" pitchFamily="49" charset="77"/>
                </a:rPr>
                <a:t>or spam messages</a:t>
              </a:r>
            </a:p>
          </p:txBody>
        </p:sp>
      </p:grpSp>
    </p:spTree>
    <p:extLst>
      <p:ext uri="{BB962C8B-B14F-4D97-AF65-F5344CB8AC3E}">
        <p14:creationId xmlns:p14="http://schemas.microsoft.com/office/powerpoint/2010/main" val="352321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50" fill="hold"/>
                                        <p:tgtEl>
                                          <p:spTgt spid="12"/>
                                        </p:tgtEl>
                                        <p:attrNameLst>
                                          <p:attrName>ppt_w</p:attrName>
                                        </p:attrNameLst>
                                      </p:cBhvr>
                                      <p:tavLst>
                                        <p:tav tm="0">
                                          <p:val>
                                            <p:fltVal val="0"/>
                                          </p:val>
                                        </p:tav>
                                        <p:tav tm="100000">
                                          <p:val>
                                            <p:strVal val="#ppt_w"/>
                                          </p:val>
                                        </p:tav>
                                      </p:tavLst>
                                    </p:anim>
                                    <p:anim calcmode="lin" valueType="num">
                                      <p:cBhvr>
                                        <p:cTn id="8" dur="350" fill="hold"/>
                                        <p:tgtEl>
                                          <p:spTgt spid="12"/>
                                        </p:tgtEl>
                                        <p:attrNameLst>
                                          <p:attrName>ppt_h</p:attrName>
                                        </p:attrNameLst>
                                      </p:cBhvr>
                                      <p:tavLst>
                                        <p:tav tm="0">
                                          <p:val>
                                            <p:fltVal val="0"/>
                                          </p:val>
                                        </p:tav>
                                        <p:tav tm="100000">
                                          <p:val>
                                            <p:strVal val="#ppt_h"/>
                                          </p:val>
                                        </p:tav>
                                      </p:tavLst>
                                    </p:anim>
                                    <p:animEffect transition="in" filter="fade">
                                      <p:cBhvr>
                                        <p:cTn id="9" dur="35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350" fill="hold"/>
                                        <p:tgtEl>
                                          <p:spTgt spid="2"/>
                                        </p:tgtEl>
                                        <p:attrNameLst>
                                          <p:attrName>ppt_w</p:attrName>
                                        </p:attrNameLst>
                                      </p:cBhvr>
                                      <p:tavLst>
                                        <p:tav tm="0">
                                          <p:val>
                                            <p:fltVal val="0"/>
                                          </p:val>
                                        </p:tav>
                                        <p:tav tm="100000">
                                          <p:val>
                                            <p:strVal val="#ppt_w"/>
                                          </p:val>
                                        </p:tav>
                                      </p:tavLst>
                                    </p:anim>
                                    <p:anim calcmode="lin" valueType="num">
                                      <p:cBhvr>
                                        <p:cTn id="15" dur="350" fill="hold"/>
                                        <p:tgtEl>
                                          <p:spTgt spid="2"/>
                                        </p:tgtEl>
                                        <p:attrNameLst>
                                          <p:attrName>ppt_h</p:attrName>
                                        </p:attrNameLst>
                                      </p:cBhvr>
                                      <p:tavLst>
                                        <p:tav tm="0">
                                          <p:val>
                                            <p:fltVal val="0"/>
                                          </p:val>
                                        </p:tav>
                                        <p:tav tm="100000">
                                          <p:val>
                                            <p:strVal val="#ppt_h"/>
                                          </p:val>
                                        </p:tav>
                                      </p:tavLst>
                                    </p:anim>
                                    <p:animEffect transition="in" filter="fade">
                                      <p:cBhvr>
                                        <p:cTn id="16" dur="35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350" fill="hold"/>
                                        <p:tgtEl>
                                          <p:spTgt spid="11"/>
                                        </p:tgtEl>
                                        <p:attrNameLst>
                                          <p:attrName>ppt_w</p:attrName>
                                        </p:attrNameLst>
                                      </p:cBhvr>
                                      <p:tavLst>
                                        <p:tav tm="0">
                                          <p:val>
                                            <p:fltVal val="0"/>
                                          </p:val>
                                        </p:tav>
                                        <p:tav tm="100000">
                                          <p:val>
                                            <p:strVal val="#ppt_w"/>
                                          </p:val>
                                        </p:tav>
                                      </p:tavLst>
                                    </p:anim>
                                    <p:anim calcmode="lin" valueType="num">
                                      <p:cBhvr>
                                        <p:cTn id="22" dur="350" fill="hold"/>
                                        <p:tgtEl>
                                          <p:spTgt spid="11"/>
                                        </p:tgtEl>
                                        <p:attrNameLst>
                                          <p:attrName>ppt_h</p:attrName>
                                        </p:attrNameLst>
                                      </p:cBhvr>
                                      <p:tavLst>
                                        <p:tav tm="0">
                                          <p:val>
                                            <p:fltVal val="0"/>
                                          </p:val>
                                        </p:tav>
                                        <p:tav tm="100000">
                                          <p:val>
                                            <p:strVal val="#ppt_h"/>
                                          </p:val>
                                        </p:tav>
                                      </p:tavLst>
                                    </p:anim>
                                    <p:animEffect transition="in" filter="fade">
                                      <p:cBhvr>
                                        <p:cTn id="23" dur="35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350" fill="hold"/>
                                        <p:tgtEl>
                                          <p:spTgt spid="6"/>
                                        </p:tgtEl>
                                        <p:attrNameLst>
                                          <p:attrName>ppt_w</p:attrName>
                                        </p:attrNameLst>
                                      </p:cBhvr>
                                      <p:tavLst>
                                        <p:tav tm="0">
                                          <p:val>
                                            <p:fltVal val="0"/>
                                          </p:val>
                                        </p:tav>
                                        <p:tav tm="100000">
                                          <p:val>
                                            <p:strVal val="#ppt_w"/>
                                          </p:val>
                                        </p:tav>
                                      </p:tavLst>
                                    </p:anim>
                                    <p:anim calcmode="lin" valueType="num">
                                      <p:cBhvr>
                                        <p:cTn id="29" dur="350" fill="hold"/>
                                        <p:tgtEl>
                                          <p:spTgt spid="6"/>
                                        </p:tgtEl>
                                        <p:attrNameLst>
                                          <p:attrName>ppt_h</p:attrName>
                                        </p:attrNameLst>
                                      </p:cBhvr>
                                      <p:tavLst>
                                        <p:tav tm="0">
                                          <p:val>
                                            <p:fltVal val="0"/>
                                          </p:val>
                                        </p:tav>
                                        <p:tav tm="100000">
                                          <p:val>
                                            <p:strVal val="#ppt_h"/>
                                          </p:val>
                                        </p:tav>
                                      </p:tavLst>
                                    </p:anim>
                                    <p:animEffect transition="in" filter="fade">
                                      <p:cBhvr>
                                        <p:cTn id="30" dur="35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54"/>
                                        </p:tgtEl>
                                        <p:attrNameLst>
                                          <p:attrName>style.visibility</p:attrName>
                                        </p:attrNameLst>
                                      </p:cBhvr>
                                      <p:to>
                                        <p:strVal val="visible"/>
                                      </p:to>
                                    </p:set>
                                    <p:anim calcmode="lin" valueType="num">
                                      <p:cBhvr>
                                        <p:cTn id="35" dur="350" fill="hold"/>
                                        <p:tgtEl>
                                          <p:spTgt spid="154"/>
                                        </p:tgtEl>
                                        <p:attrNameLst>
                                          <p:attrName>ppt_w</p:attrName>
                                        </p:attrNameLst>
                                      </p:cBhvr>
                                      <p:tavLst>
                                        <p:tav tm="0">
                                          <p:val>
                                            <p:fltVal val="0"/>
                                          </p:val>
                                        </p:tav>
                                        <p:tav tm="100000">
                                          <p:val>
                                            <p:strVal val="#ppt_w"/>
                                          </p:val>
                                        </p:tav>
                                      </p:tavLst>
                                    </p:anim>
                                    <p:anim calcmode="lin" valueType="num">
                                      <p:cBhvr>
                                        <p:cTn id="36" dur="350" fill="hold"/>
                                        <p:tgtEl>
                                          <p:spTgt spid="154"/>
                                        </p:tgtEl>
                                        <p:attrNameLst>
                                          <p:attrName>ppt_h</p:attrName>
                                        </p:attrNameLst>
                                      </p:cBhvr>
                                      <p:tavLst>
                                        <p:tav tm="0">
                                          <p:val>
                                            <p:fltVal val="0"/>
                                          </p:val>
                                        </p:tav>
                                        <p:tav tm="100000">
                                          <p:val>
                                            <p:strVal val="#ppt_h"/>
                                          </p:val>
                                        </p:tav>
                                      </p:tavLst>
                                    </p:anim>
                                    <p:animEffect transition="in" filter="fade">
                                      <p:cBhvr>
                                        <p:cTn id="37" dur="35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DB2EAC7-020D-A349-8695-B695581BFE0C}"/>
              </a:ext>
            </a:extLst>
          </p:cNvPr>
          <p:cNvGrpSpPr/>
          <p:nvPr/>
        </p:nvGrpSpPr>
        <p:grpSpPr>
          <a:xfrm>
            <a:off x="8427987" y="-160420"/>
            <a:ext cx="7137400" cy="9525000"/>
            <a:chOff x="8427987" y="-160420"/>
            <a:chExt cx="7137400" cy="9525000"/>
          </a:xfrm>
        </p:grpSpPr>
        <p:pic>
          <p:nvPicPr>
            <p:cNvPr id="14" name="Graphic 13">
              <a:extLst>
                <a:ext uri="{FF2B5EF4-FFF2-40B4-BE49-F238E27FC236}">
                  <a16:creationId xmlns:a16="http://schemas.microsoft.com/office/drawing/2014/main" id="{3D0844BA-F616-B145-ACC1-A1BE1CEA50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27987" y="-160420"/>
              <a:ext cx="7137400" cy="9525000"/>
            </a:xfrm>
            <a:prstGeom prst="rect">
              <a:avLst/>
            </a:prstGeom>
          </p:spPr>
        </p:pic>
        <p:sp>
          <p:nvSpPr>
            <p:cNvPr id="15" name="Rectangle 14">
              <a:extLst>
                <a:ext uri="{FF2B5EF4-FFF2-40B4-BE49-F238E27FC236}">
                  <a16:creationId xmlns:a16="http://schemas.microsoft.com/office/drawing/2014/main" id="{EC728934-7D56-C144-80DC-573FB199FC27}"/>
                </a:ext>
              </a:extLst>
            </p:cNvPr>
            <p:cNvSpPr/>
            <p:nvPr/>
          </p:nvSpPr>
          <p:spPr>
            <a:xfrm>
              <a:off x="9063790" y="1604211"/>
              <a:ext cx="5887452" cy="6256421"/>
            </a:xfrm>
            <a:prstGeom prst="rect">
              <a:avLst/>
            </a:prstGeom>
            <a:solidFill>
              <a:srgbClr val="FAFAFA"/>
            </a:solidFill>
            <a:ln w="3175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F77E73F5-7A4B-2D4D-914B-1C0083BDBBC6}"/>
              </a:ext>
            </a:extLst>
          </p:cNvPr>
          <p:cNvSpPr txBox="1">
            <a:spLocks/>
          </p:cNvSpPr>
          <p:nvPr/>
        </p:nvSpPr>
        <p:spPr>
          <a:xfrm>
            <a:off x="692201" y="623481"/>
            <a:ext cx="7697820" cy="5039382"/>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Cara is a recent graduate. She’s been offered a job and posts this poll as a joke to her public social media account. </a:t>
            </a:r>
          </a:p>
          <a:p>
            <a:pPr>
              <a:lnSpc>
                <a:spcPct val="100000"/>
              </a:lnSpc>
            </a:pPr>
            <a:endParaRPr lang="en-GB" sz="3600" b="1" dirty="0">
              <a:solidFill>
                <a:schemeClr val="dk1"/>
              </a:solidFill>
              <a:ea typeface="Calibri"/>
              <a:cs typeface="Calibri"/>
              <a:sym typeface="Calibri"/>
            </a:endParaRPr>
          </a:p>
        </p:txBody>
      </p:sp>
      <p:pic>
        <p:nvPicPr>
          <p:cNvPr id="10" name="Graphic 9">
            <a:extLst>
              <a:ext uri="{FF2B5EF4-FFF2-40B4-BE49-F238E27FC236}">
                <a16:creationId xmlns:a16="http://schemas.microsoft.com/office/drawing/2014/main" id="{317CCC86-F427-F54E-8324-0D216F7EF4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51299" y="4151203"/>
            <a:ext cx="2895522" cy="5568312"/>
          </a:xfrm>
          <a:prstGeom prst="rect">
            <a:avLst/>
          </a:prstGeom>
        </p:spPr>
      </p:pic>
      <p:sp>
        <p:nvSpPr>
          <p:cNvPr id="41" name="TextBox 40">
            <a:extLst>
              <a:ext uri="{FF2B5EF4-FFF2-40B4-BE49-F238E27FC236}">
                <a16:creationId xmlns:a16="http://schemas.microsoft.com/office/drawing/2014/main" id="{28DD00CF-EB0E-1B43-930E-65B7FCCD4AA7}"/>
              </a:ext>
            </a:extLst>
          </p:cNvPr>
          <p:cNvSpPr txBox="1"/>
          <p:nvPr/>
        </p:nvSpPr>
        <p:spPr>
          <a:xfrm>
            <a:off x="9518228" y="1877502"/>
            <a:ext cx="4845337" cy="4108865"/>
          </a:xfrm>
          <a:prstGeom prst="rect">
            <a:avLst/>
          </a:prstGeom>
          <a:noFill/>
        </p:spPr>
        <p:txBody>
          <a:bodyPr wrap="square" rtlCol="0">
            <a:spAutoFit/>
          </a:bodyPr>
          <a:lstStyle/>
          <a:p>
            <a:r>
              <a:rPr lang="en-US" sz="2600" dirty="0">
                <a:solidFill>
                  <a:srgbClr val="019967"/>
                </a:solidFill>
                <a:latin typeface="Overpass Mono" pitchFamily="49" charset="77"/>
              </a:rPr>
              <a:t>Got the job offer from N&amp;C Digital!!</a:t>
            </a:r>
          </a:p>
          <a:p>
            <a:endParaRPr lang="en-US" sz="2600" dirty="0">
              <a:solidFill>
                <a:srgbClr val="019967"/>
              </a:solidFill>
              <a:latin typeface="Overpass Mono" pitchFamily="49" charset="77"/>
            </a:endParaRPr>
          </a:p>
          <a:p>
            <a:r>
              <a:rPr lang="en-US" sz="2600" dirty="0">
                <a:solidFill>
                  <a:srgbClr val="019967"/>
                </a:solidFill>
                <a:latin typeface="Overpass Mono" pitchFamily="49" charset="77"/>
              </a:rPr>
              <a:t>So much money – yay – but so boring. </a:t>
            </a:r>
          </a:p>
          <a:p>
            <a:endParaRPr lang="en-US" sz="2600" dirty="0">
              <a:solidFill>
                <a:srgbClr val="019967"/>
              </a:solidFill>
              <a:latin typeface="Overpass Mono" pitchFamily="49" charset="77"/>
            </a:endParaRPr>
          </a:p>
          <a:p>
            <a:r>
              <a:rPr lang="en-US" sz="2600" dirty="0">
                <a:solidFill>
                  <a:srgbClr val="019967"/>
                </a:solidFill>
                <a:latin typeface="Overpass Mono" pitchFamily="49" charset="77"/>
              </a:rPr>
              <a:t>Should I walk away or sell out…</a:t>
            </a:r>
          </a:p>
          <a:p>
            <a:endParaRPr lang="en-US" sz="2600" dirty="0">
              <a:solidFill>
                <a:srgbClr val="019967"/>
              </a:solidFill>
              <a:latin typeface="Overpass Mono" pitchFamily="49" charset="77"/>
            </a:endParaRPr>
          </a:p>
          <a:p>
            <a:r>
              <a:rPr lang="ja-JP" altLang="en-US" sz="2600">
                <a:solidFill>
                  <a:srgbClr val="019967"/>
                </a:solidFill>
                <a:latin typeface="Overpass Mono" pitchFamily="49" charset="77"/>
              </a:rPr>
              <a:t> </a:t>
            </a:r>
            <a:r>
              <a:rPr lang="en-US" altLang="ja-JP" sz="2600" dirty="0">
                <a:solidFill>
                  <a:srgbClr val="019967"/>
                </a:solidFill>
                <a:latin typeface="Overpass Mono" pitchFamily="49" charset="77"/>
              </a:rPr>
              <a:t>¯\_(</a:t>
            </a:r>
            <a:r>
              <a:rPr lang="ja-JP" altLang="en-US" sz="2600">
                <a:solidFill>
                  <a:srgbClr val="019967"/>
                </a:solidFill>
                <a:latin typeface="Overpass Mono" pitchFamily="49" charset="77"/>
              </a:rPr>
              <a:t>ツ</a:t>
            </a:r>
            <a:r>
              <a:rPr lang="en-US" altLang="ja-JP" sz="2600" dirty="0">
                <a:solidFill>
                  <a:srgbClr val="019967"/>
                </a:solidFill>
                <a:latin typeface="Overpass Mono" pitchFamily="49" charset="77"/>
              </a:rPr>
              <a:t>)_/¯</a:t>
            </a:r>
            <a:endParaRPr lang="en-US" sz="2600" dirty="0">
              <a:solidFill>
                <a:srgbClr val="019967"/>
              </a:solidFill>
              <a:latin typeface="Overpass Mono" pitchFamily="49" charset="77"/>
            </a:endParaRPr>
          </a:p>
        </p:txBody>
      </p:sp>
      <p:grpSp>
        <p:nvGrpSpPr>
          <p:cNvPr id="3" name="Group 2">
            <a:extLst>
              <a:ext uri="{FF2B5EF4-FFF2-40B4-BE49-F238E27FC236}">
                <a16:creationId xmlns:a16="http://schemas.microsoft.com/office/drawing/2014/main" id="{3C3BBA2D-EE0D-024F-95D4-3D393E06B86A}"/>
              </a:ext>
            </a:extLst>
          </p:cNvPr>
          <p:cNvGrpSpPr/>
          <p:nvPr/>
        </p:nvGrpSpPr>
        <p:grpSpPr>
          <a:xfrm>
            <a:off x="9342077" y="6464969"/>
            <a:ext cx="2502568" cy="948838"/>
            <a:chOff x="9342077" y="6464969"/>
            <a:chExt cx="2502568" cy="948838"/>
          </a:xfrm>
        </p:grpSpPr>
        <p:sp>
          <p:nvSpPr>
            <p:cNvPr id="7" name="Rounded Rectangle 6">
              <a:extLst>
                <a:ext uri="{FF2B5EF4-FFF2-40B4-BE49-F238E27FC236}">
                  <a16:creationId xmlns:a16="http://schemas.microsoft.com/office/drawing/2014/main" id="{A624F955-B05B-4847-B229-D7141E5571A1}"/>
                </a:ext>
              </a:extLst>
            </p:cNvPr>
            <p:cNvSpPr/>
            <p:nvPr/>
          </p:nvSpPr>
          <p:spPr>
            <a:xfrm>
              <a:off x="9342077" y="6464969"/>
              <a:ext cx="2502568" cy="948838"/>
            </a:xfrm>
            <a:prstGeom prst="roundRect">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5FA7968-61BC-D447-86C5-B2FBE37FCC55}"/>
                </a:ext>
              </a:extLst>
            </p:cNvPr>
            <p:cNvSpPr txBox="1"/>
            <p:nvPr/>
          </p:nvSpPr>
          <p:spPr>
            <a:xfrm>
              <a:off x="9342077" y="6548375"/>
              <a:ext cx="2502568" cy="830997"/>
            </a:xfrm>
            <a:prstGeom prst="rect">
              <a:avLst/>
            </a:prstGeom>
            <a:noFill/>
          </p:spPr>
          <p:txBody>
            <a:bodyPr wrap="square" rtlCol="0">
              <a:spAutoFit/>
            </a:bodyPr>
            <a:lstStyle/>
            <a:p>
              <a:pPr algn="ctr"/>
              <a:r>
                <a:rPr lang="en-US" sz="2400" spc="-150" dirty="0">
                  <a:solidFill>
                    <a:srgbClr val="019967"/>
                  </a:solidFill>
                  <a:latin typeface="Overpass Mono" pitchFamily="49" charset="77"/>
                </a:rPr>
                <a:t>Take the</a:t>
              </a:r>
            </a:p>
            <a:p>
              <a:pPr algn="ctr"/>
              <a:r>
                <a:rPr lang="en-US" sz="2400" spc="-150" dirty="0">
                  <a:solidFill>
                    <a:srgbClr val="019967"/>
                  </a:solidFill>
                  <a:latin typeface="Overpass Mono" pitchFamily="49" charset="77"/>
                </a:rPr>
                <a:t>money!</a:t>
              </a:r>
            </a:p>
          </p:txBody>
        </p:sp>
      </p:grpSp>
      <p:grpSp>
        <p:nvGrpSpPr>
          <p:cNvPr id="4" name="Group 3">
            <a:extLst>
              <a:ext uri="{FF2B5EF4-FFF2-40B4-BE49-F238E27FC236}">
                <a16:creationId xmlns:a16="http://schemas.microsoft.com/office/drawing/2014/main" id="{53A44015-CA28-E143-AD68-3D13C403FC88}"/>
              </a:ext>
            </a:extLst>
          </p:cNvPr>
          <p:cNvGrpSpPr/>
          <p:nvPr/>
        </p:nvGrpSpPr>
        <p:grpSpPr>
          <a:xfrm>
            <a:off x="12139028" y="6464969"/>
            <a:ext cx="2502569" cy="948838"/>
            <a:chOff x="12139028" y="6464969"/>
            <a:chExt cx="2502569" cy="948838"/>
          </a:xfrm>
        </p:grpSpPr>
        <p:sp>
          <p:nvSpPr>
            <p:cNvPr id="52" name="Rounded Rectangle 51">
              <a:extLst>
                <a:ext uri="{FF2B5EF4-FFF2-40B4-BE49-F238E27FC236}">
                  <a16:creationId xmlns:a16="http://schemas.microsoft.com/office/drawing/2014/main" id="{1894FF5D-3CC8-1941-A5BC-85C2EFE8D294}"/>
                </a:ext>
              </a:extLst>
            </p:cNvPr>
            <p:cNvSpPr/>
            <p:nvPr/>
          </p:nvSpPr>
          <p:spPr>
            <a:xfrm>
              <a:off x="12139028" y="6464969"/>
              <a:ext cx="2502568" cy="948838"/>
            </a:xfrm>
            <a:prstGeom prst="roundRect">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DCABDED-DAB6-6245-BC00-4AA6BE0F6B55}"/>
                </a:ext>
              </a:extLst>
            </p:cNvPr>
            <p:cNvSpPr txBox="1"/>
            <p:nvPr/>
          </p:nvSpPr>
          <p:spPr>
            <a:xfrm>
              <a:off x="12139029" y="6708554"/>
              <a:ext cx="2502568" cy="461665"/>
            </a:xfrm>
            <a:prstGeom prst="rect">
              <a:avLst/>
            </a:prstGeom>
            <a:noFill/>
          </p:spPr>
          <p:txBody>
            <a:bodyPr wrap="square" rtlCol="0">
              <a:spAutoFit/>
            </a:bodyPr>
            <a:lstStyle/>
            <a:p>
              <a:pPr algn="ctr"/>
              <a:r>
                <a:rPr lang="en-US" sz="2400" spc="-150" dirty="0">
                  <a:solidFill>
                    <a:srgbClr val="019967"/>
                  </a:solidFill>
                  <a:latin typeface="Overpass Mono" pitchFamily="49" charset="77"/>
                </a:rPr>
                <a:t>Run!</a:t>
              </a:r>
            </a:p>
          </p:txBody>
        </p:sp>
      </p:grpSp>
    </p:spTree>
    <p:extLst>
      <p:ext uri="{BB962C8B-B14F-4D97-AF65-F5344CB8AC3E}">
        <p14:creationId xmlns:p14="http://schemas.microsoft.com/office/powerpoint/2010/main" val="262584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300"/>
                                        <p:tgtEl>
                                          <p:spTgt spid="41">
                                            <p:txEl>
                                              <p:pRg st="0" end="0"/>
                                            </p:txEl>
                                          </p:spTgt>
                                        </p:tgtEl>
                                      </p:cBhvr>
                                    </p:animEffect>
                                  </p:childTnLst>
                                </p:cTn>
                              </p:par>
                            </p:childTnLst>
                          </p:cTn>
                        </p:par>
                        <p:par>
                          <p:cTn id="12" fill="hold">
                            <p:stCondLst>
                              <p:cond delay="800"/>
                            </p:stCondLst>
                            <p:childTnLst>
                              <p:par>
                                <p:cTn id="13" presetID="10" presetClass="entr" presetSubtype="0" fill="hold" nodeType="afterEffect">
                                  <p:stCondLst>
                                    <p:cond delay="0"/>
                                  </p:stCondLst>
                                  <p:childTnLst>
                                    <p:set>
                                      <p:cBhvr>
                                        <p:cTn id="14" dur="1" fill="hold">
                                          <p:stCondLst>
                                            <p:cond delay="0"/>
                                          </p:stCondLst>
                                        </p:cTn>
                                        <p:tgtEl>
                                          <p:spTgt spid="41">
                                            <p:txEl>
                                              <p:pRg st="2" end="2"/>
                                            </p:txEl>
                                          </p:spTgt>
                                        </p:tgtEl>
                                        <p:attrNameLst>
                                          <p:attrName>style.visibility</p:attrName>
                                        </p:attrNameLst>
                                      </p:cBhvr>
                                      <p:to>
                                        <p:strVal val="visible"/>
                                      </p:to>
                                    </p:set>
                                    <p:animEffect transition="in" filter="fade">
                                      <p:cBhvr>
                                        <p:cTn id="15" dur="300"/>
                                        <p:tgtEl>
                                          <p:spTgt spid="41">
                                            <p:txEl>
                                              <p:pRg st="2" end="2"/>
                                            </p:txEl>
                                          </p:spTgt>
                                        </p:tgtEl>
                                      </p:cBhvr>
                                    </p:animEffect>
                                  </p:childTnLst>
                                </p:cTn>
                              </p:par>
                            </p:childTnLst>
                          </p:cTn>
                        </p:par>
                        <p:par>
                          <p:cTn id="16" fill="hold">
                            <p:stCondLst>
                              <p:cond delay="1100"/>
                            </p:stCondLst>
                            <p:childTnLst>
                              <p:par>
                                <p:cTn id="17" presetID="10" presetClass="entr" presetSubtype="0" fill="hold" nodeType="afterEffect">
                                  <p:stCondLst>
                                    <p:cond delay="0"/>
                                  </p:stCondLst>
                                  <p:childTnLst>
                                    <p:set>
                                      <p:cBhvr>
                                        <p:cTn id="18" dur="1" fill="hold">
                                          <p:stCondLst>
                                            <p:cond delay="0"/>
                                          </p:stCondLst>
                                        </p:cTn>
                                        <p:tgtEl>
                                          <p:spTgt spid="41">
                                            <p:txEl>
                                              <p:pRg st="4" end="4"/>
                                            </p:txEl>
                                          </p:spTgt>
                                        </p:tgtEl>
                                        <p:attrNameLst>
                                          <p:attrName>style.visibility</p:attrName>
                                        </p:attrNameLst>
                                      </p:cBhvr>
                                      <p:to>
                                        <p:strVal val="visible"/>
                                      </p:to>
                                    </p:set>
                                    <p:animEffect transition="in" filter="fade">
                                      <p:cBhvr>
                                        <p:cTn id="19" dur="300"/>
                                        <p:tgtEl>
                                          <p:spTgt spid="41">
                                            <p:txEl>
                                              <p:pRg st="4" end="4"/>
                                            </p:txEl>
                                          </p:spTgt>
                                        </p:tgtEl>
                                      </p:cBhvr>
                                    </p:animEffect>
                                  </p:childTnLst>
                                </p:cTn>
                              </p:par>
                            </p:childTnLst>
                          </p:cTn>
                        </p:par>
                        <p:par>
                          <p:cTn id="20" fill="hold">
                            <p:stCondLst>
                              <p:cond delay="1400"/>
                            </p:stCondLst>
                            <p:childTnLst>
                              <p:par>
                                <p:cTn id="21" presetID="10" presetClass="entr" presetSubtype="0" fill="hold" nodeType="afterEffect">
                                  <p:stCondLst>
                                    <p:cond delay="0"/>
                                  </p:stCondLst>
                                  <p:childTnLst>
                                    <p:set>
                                      <p:cBhvr>
                                        <p:cTn id="22" dur="1" fill="hold">
                                          <p:stCondLst>
                                            <p:cond delay="0"/>
                                          </p:stCondLst>
                                        </p:cTn>
                                        <p:tgtEl>
                                          <p:spTgt spid="41">
                                            <p:txEl>
                                              <p:pRg st="6" end="6"/>
                                            </p:txEl>
                                          </p:spTgt>
                                        </p:tgtEl>
                                        <p:attrNameLst>
                                          <p:attrName>style.visibility</p:attrName>
                                        </p:attrNameLst>
                                      </p:cBhvr>
                                      <p:to>
                                        <p:strVal val="visible"/>
                                      </p:to>
                                    </p:set>
                                    <p:animEffect transition="in" filter="fade">
                                      <p:cBhvr>
                                        <p:cTn id="23" dur="300"/>
                                        <p:tgtEl>
                                          <p:spTgt spid="41">
                                            <p:txEl>
                                              <p:pRg st="6" end="6"/>
                                            </p:txEl>
                                          </p:spTgt>
                                        </p:tgtEl>
                                      </p:cBhvr>
                                    </p:animEffect>
                                  </p:childTnLst>
                                </p:cTn>
                              </p:par>
                            </p:childTnLst>
                          </p:cTn>
                        </p:par>
                        <p:par>
                          <p:cTn id="24" fill="hold">
                            <p:stCondLst>
                              <p:cond delay="17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300"/>
                                        <p:tgtEl>
                                          <p:spTgt spid="3"/>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A721898-78DC-0541-A288-E67B4E48C230}"/>
              </a:ext>
            </a:extLst>
          </p:cNvPr>
          <p:cNvGrpSpPr/>
          <p:nvPr/>
        </p:nvGrpSpPr>
        <p:grpSpPr>
          <a:xfrm>
            <a:off x="8427987" y="-160420"/>
            <a:ext cx="7137400" cy="9525000"/>
            <a:chOff x="8427987" y="-160420"/>
            <a:chExt cx="7137400" cy="9525000"/>
          </a:xfrm>
        </p:grpSpPr>
        <p:grpSp>
          <p:nvGrpSpPr>
            <p:cNvPr id="32" name="Group 31">
              <a:extLst>
                <a:ext uri="{FF2B5EF4-FFF2-40B4-BE49-F238E27FC236}">
                  <a16:creationId xmlns:a16="http://schemas.microsoft.com/office/drawing/2014/main" id="{1D964189-5618-DC4A-89B0-CC0BACCF5140}"/>
                </a:ext>
              </a:extLst>
            </p:cNvPr>
            <p:cNvGrpSpPr/>
            <p:nvPr/>
          </p:nvGrpSpPr>
          <p:grpSpPr>
            <a:xfrm>
              <a:off x="8427987" y="-160420"/>
              <a:ext cx="7137400" cy="9525000"/>
              <a:chOff x="8427987" y="-160420"/>
              <a:chExt cx="7137400" cy="9525000"/>
            </a:xfrm>
          </p:grpSpPr>
          <p:pic>
            <p:nvPicPr>
              <p:cNvPr id="40" name="Graphic 39">
                <a:extLst>
                  <a:ext uri="{FF2B5EF4-FFF2-40B4-BE49-F238E27FC236}">
                    <a16:creationId xmlns:a16="http://schemas.microsoft.com/office/drawing/2014/main" id="{3853965F-6504-A349-97EE-7EEBF44477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27987" y="-160420"/>
                <a:ext cx="7137400" cy="9525000"/>
              </a:xfrm>
              <a:prstGeom prst="rect">
                <a:avLst/>
              </a:prstGeom>
            </p:spPr>
          </p:pic>
          <p:sp>
            <p:nvSpPr>
              <p:cNvPr id="42" name="Rectangle 41">
                <a:extLst>
                  <a:ext uri="{FF2B5EF4-FFF2-40B4-BE49-F238E27FC236}">
                    <a16:creationId xmlns:a16="http://schemas.microsoft.com/office/drawing/2014/main" id="{34920FEA-300A-7943-9601-CBE72573C7BB}"/>
                  </a:ext>
                </a:extLst>
              </p:cNvPr>
              <p:cNvSpPr/>
              <p:nvPr/>
            </p:nvSpPr>
            <p:spPr>
              <a:xfrm>
                <a:off x="9063790" y="1604211"/>
                <a:ext cx="5887452" cy="6256421"/>
              </a:xfrm>
              <a:prstGeom prst="rect">
                <a:avLst/>
              </a:prstGeom>
              <a:solidFill>
                <a:srgbClr val="FAFAFA"/>
              </a:solidFill>
              <a:ln w="3175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166C79F5-3172-564D-900B-A52E5000F4ED}"/>
                </a:ext>
              </a:extLst>
            </p:cNvPr>
            <p:cNvSpPr txBox="1"/>
            <p:nvPr/>
          </p:nvSpPr>
          <p:spPr>
            <a:xfrm>
              <a:off x="9518228" y="1877502"/>
              <a:ext cx="4845337" cy="4108865"/>
            </a:xfrm>
            <a:prstGeom prst="rect">
              <a:avLst/>
            </a:prstGeom>
            <a:noFill/>
          </p:spPr>
          <p:txBody>
            <a:bodyPr wrap="square" rtlCol="0">
              <a:spAutoFit/>
            </a:bodyPr>
            <a:lstStyle/>
            <a:p>
              <a:r>
                <a:rPr lang="en-US" sz="2600" dirty="0">
                  <a:solidFill>
                    <a:srgbClr val="019967"/>
                  </a:solidFill>
                  <a:latin typeface="Overpass Mono" pitchFamily="49" charset="77"/>
                </a:rPr>
                <a:t>Got the job offer from N&amp;C Digital!!</a:t>
              </a:r>
            </a:p>
            <a:p>
              <a:endParaRPr lang="en-US" sz="2600" dirty="0">
                <a:solidFill>
                  <a:srgbClr val="019967"/>
                </a:solidFill>
                <a:latin typeface="Overpass Mono" pitchFamily="49" charset="77"/>
              </a:endParaRPr>
            </a:p>
            <a:p>
              <a:r>
                <a:rPr lang="en-US" sz="2600" dirty="0">
                  <a:solidFill>
                    <a:srgbClr val="019967"/>
                  </a:solidFill>
                  <a:latin typeface="Overpass Mono" pitchFamily="49" charset="77"/>
                </a:rPr>
                <a:t>So much money – yay – but so boring. </a:t>
              </a:r>
            </a:p>
            <a:p>
              <a:endParaRPr lang="en-US" sz="2600" dirty="0">
                <a:solidFill>
                  <a:srgbClr val="019967"/>
                </a:solidFill>
                <a:latin typeface="Overpass Mono" pitchFamily="49" charset="77"/>
              </a:endParaRPr>
            </a:p>
            <a:p>
              <a:r>
                <a:rPr lang="en-US" sz="2600" dirty="0">
                  <a:solidFill>
                    <a:srgbClr val="019967"/>
                  </a:solidFill>
                  <a:latin typeface="Overpass Mono" pitchFamily="49" charset="77"/>
                </a:rPr>
                <a:t>Should I walk away or sell out…</a:t>
              </a:r>
            </a:p>
            <a:p>
              <a:endParaRPr lang="en-US" sz="2600" dirty="0">
                <a:solidFill>
                  <a:srgbClr val="019967"/>
                </a:solidFill>
                <a:latin typeface="Overpass Mono" pitchFamily="49" charset="77"/>
              </a:endParaRPr>
            </a:p>
            <a:p>
              <a:r>
                <a:rPr lang="ja-JP" altLang="en-US" sz="2600">
                  <a:solidFill>
                    <a:srgbClr val="019967"/>
                  </a:solidFill>
                  <a:latin typeface="Overpass Mono" pitchFamily="49" charset="77"/>
                </a:rPr>
                <a:t> </a:t>
              </a:r>
              <a:r>
                <a:rPr lang="en-US" altLang="ja-JP" sz="2600" dirty="0">
                  <a:solidFill>
                    <a:srgbClr val="019967"/>
                  </a:solidFill>
                  <a:latin typeface="Overpass Mono" pitchFamily="49" charset="77"/>
                </a:rPr>
                <a:t>¯\_(</a:t>
              </a:r>
              <a:r>
                <a:rPr lang="ja-JP" altLang="en-US" sz="2600">
                  <a:solidFill>
                    <a:srgbClr val="019967"/>
                  </a:solidFill>
                  <a:latin typeface="Overpass Mono" pitchFamily="49" charset="77"/>
                </a:rPr>
                <a:t>ツ</a:t>
              </a:r>
              <a:r>
                <a:rPr lang="en-US" altLang="ja-JP" sz="2600" dirty="0">
                  <a:solidFill>
                    <a:srgbClr val="019967"/>
                  </a:solidFill>
                  <a:latin typeface="Overpass Mono" pitchFamily="49" charset="77"/>
                </a:rPr>
                <a:t>)_/¯</a:t>
              </a:r>
              <a:endParaRPr lang="en-US" sz="2600" dirty="0">
                <a:solidFill>
                  <a:srgbClr val="019967"/>
                </a:solidFill>
                <a:latin typeface="Overpass Mono" pitchFamily="49" charset="77"/>
              </a:endParaRPr>
            </a:p>
          </p:txBody>
        </p:sp>
        <p:grpSp>
          <p:nvGrpSpPr>
            <p:cNvPr id="34" name="Group 33">
              <a:extLst>
                <a:ext uri="{FF2B5EF4-FFF2-40B4-BE49-F238E27FC236}">
                  <a16:creationId xmlns:a16="http://schemas.microsoft.com/office/drawing/2014/main" id="{920003DB-5029-0A42-9ED7-ED850EFB361F}"/>
                </a:ext>
              </a:extLst>
            </p:cNvPr>
            <p:cNvGrpSpPr/>
            <p:nvPr/>
          </p:nvGrpSpPr>
          <p:grpSpPr>
            <a:xfrm>
              <a:off x="9342077" y="6464969"/>
              <a:ext cx="2502568" cy="948838"/>
              <a:chOff x="9342077" y="6464969"/>
              <a:chExt cx="2502568" cy="948838"/>
            </a:xfrm>
          </p:grpSpPr>
          <p:sp>
            <p:nvSpPr>
              <p:cNvPr id="38" name="Rounded Rectangle 37">
                <a:extLst>
                  <a:ext uri="{FF2B5EF4-FFF2-40B4-BE49-F238E27FC236}">
                    <a16:creationId xmlns:a16="http://schemas.microsoft.com/office/drawing/2014/main" id="{9966EE5F-414C-104C-B894-20161851CF5E}"/>
                  </a:ext>
                </a:extLst>
              </p:cNvPr>
              <p:cNvSpPr/>
              <p:nvPr/>
            </p:nvSpPr>
            <p:spPr>
              <a:xfrm>
                <a:off x="9342077" y="6464969"/>
                <a:ext cx="2502568" cy="948838"/>
              </a:xfrm>
              <a:prstGeom prst="roundRect">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E6DD1B3-5A88-B348-89FA-FE7B0880D7E4}"/>
                  </a:ext>
                </a:extLst>
              </p:cNvPr>
              <p:cNvSpPr txBox="1"/>
              <p:nvPr/>
            </p:nvSpPr>
            <p:spPr>
              <a:xfrm>
                <a:off x="9342077" y="6548375"/>
                <a:ext cx="2502568" cy="830997"/>
              </a:xfrm>
              <a:prstGeom prst="rect">
                <a:avLst/>
              </a:prstGeom>
              <a:noFill/>
            </p:spPr>
            <p:txBody>
              <a:bodyPr wrap="square" rtlCol="0">
                <a:spAutoFit/>
              </a:bodyPr>
              <a:lstStyle/>
              <a:p>
                <a:pPr algn="ctr"/>
                <a:r>
                  <a:rPr lang="en-US" sz="2400" spc="-150" dirty="0">
                    <a:solidFill>
                      <a:srgbClr val="019967"/>
                    </a:solidFill>
                    <a:latin typeface="Overpass Mono" pitchFamily="49" charset="77"/>
                  </a:rPr>
                  <a:t>Take the</a:t>
                </a:r>
              </a:p>
              <a:p>
                <a:pPr algn="ctr"/>
                <a:r>
                  <a:rPr lang="en-US" sz="2400" spc="-150" dirty="0">
                    <a:solidFill>
                      <a:srgbClr val="019967"/>
                    </a:solidFill>
                    <a:latin typeface="Overpass Mono" pitchFamily="49" charset="77"/>
                  </a:rPr>
                  <a:t>money!</a:t>
                </a:r>
              </a:p>
            </p:txBody>
          </p:sp>
        </p:grpSp>
        <p:grpSp>
          <p:nvGrpSpPr>
            <p:cNvPr id="35" name="Group 34">
              <a:extLst>
                <a:ext uri="{FF2B5EF4-FFF2-40B4-BE49-F238E27FC236}">
                  <a16:creationId xmlns:a16="http://schemas.microsoft.com/office/drawing/2014/main" id="{A6E04722-CC0E-F444-904B-C1197E937AD1}"/>
                </a:ext>
              </a:extLst>
            </p:cNvPr>
            <p:cNvGrpSpPr/>
            <p:nvPr/>
          </p:nvGrpSpPr>
          <p:grpSpPr>
            <a:xfrm>
              <a:off x="12139028" y="6464969"/>
              <a:ext cx="2502569" cy="948838"/>
              <a:chOff x="12139028" y="6464969"/>
              <a:chExt cx="2502569" cy="948838"/>
            </a:xfrm>
          </p:grpSpPr>
          <p:sp>
            <p:nvSpPr>
              <p:cNvPr id="36" name="Rounded Rectangle 35">
                <a:extLst>
                  <a:ext uri="{FF2B5EF4-FFF2-40B4-BE49-F238E27FC236}">
                    <a16:creationId xmlns:a16="http://schemas.microsoft.com/office/drawing/2014/main" id="{FA07C904-EF61-D947-BD85-678A80BF948F}"/>
                  </a:ext>
                </a:extLst>
              </p:cNvPr>
              <p:cNvSpPr/>
              <p:nvPr/>
            </p:nvSpPr>
            <p:spPr>
              <a:xfrm>
                <a:off x="12139028" y="6464969"/>
                <a:ext cx="2502568" cy="948838"/>
              </a:xfrm>
              <a:prstGeom prst="roundRect">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A7B1BA9F-5406-5D4B-AF8C-3E5ED3CCB736}"/>
                  </a:ext>
                </a:extLst>
              </p:cNvPr>
              <p:cNvSpPr txBox="1"/>
              <p:nvPr/>
            </p:nvSpPr>
            <p:spPr>
              <a:xfrm>
                <a:off x="12139029" y="6708554"/>
                <a:ext cx="2502568" cy="461665"/>
              </a:xfrm>
              <a:prstGeom prst="rect">
                <a:avLst/>
              </a:prstGeom>
              <a:noFill/>
            </p:spPr>
            <p:txBody>
              <a:bodyPr wrap="square" rtlCol="0">
                <a:spAutoFit/>
              </a:bodyPr>
              <a:lstStyle/>
              <a:p>
                <a:pPr algn="ctr"/>
                <a:r>
                  <a:rPr lang="en-US" sz="2400" spc="-150" dirty="0">
                    <a:solidFill>
                      <a:srgbClr val="019967"/>
                    </a:solidFill>
                    <a:latin typeface="Overpass Mono" pitchFamily="49" charset="77"/>
                  </a:rPr>
                  <a:t>Run!</a:t>
                </a:r>
              </a:p>
            </p:txBody>
          </p:sp>
        </p:grpSp>
      </p:grpSp>
      <p:sp>
        <p:nvSpPr>
          <p:cNvPr id="5" name="Title 1">
            <a:extLst>
              <a:ext uri="{FF2B5EF4-FFF2-40B4-BE49-F238E27FC236}">
                <a16:creationId xmlns:a16="http://schemas.microsoft.com/office/drawing/2014/main" id="{F77E73F5-7A4B-2D4D-914B-1C0083BDBBC6}"/>
              </a:ext>
            </a:extLst>
          </p:cNvPr>
          <p:cNvSpPr txBox="1">
            <a:spLocks/>
          </p:cNvSpPr>
          <p:nvPr/>
        </p:nvSpPr>
        <p:spPr>
          <a:xfrm>
            <a:off x="692201" y="623481"/>
            <a:ext cx="7697820" cy="5039382"/>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Cara is a recent graduate. She’s been offered a job and posts this poll as a joke to her public social media account. </a:t>
            </a:r>
          </a:p>
          <a:p>
            <a:pPr>
              <a:lnSpc>
                <a:spcPct val="100000"/>
              </a:lnSpc>
            </a:pPr>
            <a:endParaRPr lang="en-GB" sz="3600" b="1" dirty="0">
              <a:solidFill>
                <a:schemeClr val="dk1"/>
              </a:solidFill>
              <a:ea typeface="Calibri"/>
              <a:cs typeface="Calibri"/>
              <a:sym typeface="Calibri"/>
            </a:endParaRPr>
          </a:p>
        </p:txBody>
      </p:sp>
      <p:pic>
        <p:nvPicPr>
          <p:cNvPr id="10" name="Graphic 9">
            <a:extLst>
              <a:ext uri="{FF2B5EF4-FFF2-40B4-BE49-F238E27FC236}">
                <a16:creationId xmlns:a16="http://schemas.microsoft.com/office/drawing/2014/main" id="{317CCC86-F427-F54E-8324-0D216F7EF4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51299" y="4151203"/>
            <a:ext cx="2895522" cy="5568312"/>
          </a:xfrm>
          <a:prstGeom prst="rect">
            <a:avLst/>
          </a:prstGeom>
        </p:spPr>
      </p:pic>
      <p:sp>
        <p:nvSpPr>
          <p:cNvPr id="17" name="Rectangle 16">
            <a:extLst>
              <a:ext uri="{FF2B5EF4-FFF2-40B4-BE49-F238E27FC236}">
                <a16:creationId xmlns:a16="http://schemas.microsoft.com/office/drawing/2014/main" id="{ABA51764-7292-D946-8A57-4CCE16D2933F}"/>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09B1BA17-F3C9-0F41-B7CA-75508E7C6B65}"/>
              </a:ext>
            </a:extLst>
          </p:cNvPr>
          <p:cNvGrpSpPr/>
          <p:nvPr/>
        </p:nvGrpSpPr>
        <p:grpSpPr>
          <a:xfrm>
            <a:off x="2465806" y="2713394"/>
            <a:ext cx="11155513" cy="4281677"/>
            <a:chOff x="2035553" y="2593255"/>
            <a:chExt cx="11155513" cy="4281677"/>
          </a:xfrm>
        </p:grpSpPr>
        <p:sp>
          <p:nvSpPr>
            <p:cNvPr id="19" name="Rectangle 18">
              <a:extLst>
                <a:ext uri="{FF2B5EF4-FFF2-40B4-BE49-F238E27FC236}">
                  <a16:creationId xmlns:a16="http://schemas.microsoft.com/office/drawing/2014/main" id="{701A2CDC-4AB3-6E4A-B5BF-9DD7F36E35FA}"/>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187201C-E09A-BC40-ABBF-28D1A26D06D5}"/>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9">
              <a:extLst>
                <a:ext uri="{FF2B5EF4-FFF2-40B4-BE49-F238E27FC236}">
                  <a16:creationId xmlns:a16="http://schemas.microsoft.com/office/drawing/2014/main" id="{DEECB176-118D-0F43-A971-6EB7C0D1B4AD}"/>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Social media poll</a:t>
              </a:r>
              <a:endParaRPr lang="en-US" sz="2800" dirty="0"/>
            </a:p>
          </p:txBody>
        </p:sp>
        <p:grpSp>
          <p:nvGrpSpPr>
            <p:cNvPr id="22" name="Group 21">
              <a:extLst>
                <a:ext uri="{FF2B5EF4-FFF2-40B4-BE49-F238E27FC236}">
                  <a16:creationId xmlns:a16="http://schemas.microsoft.com/office/drawing/2014/main" id="{6DED4380-E4E6-2C44-8FE8-4E4E02813B19}"/>
                </a:ext>
              </a:extLst>
            </p:cNvPr>
            <p:cNvGrpSpPr/>
            <p:nvPr/>
          </p:nvGrpSpPr>
          <p:grpSpPr>
            <a:xfrm>
              <a:off x="2158072" y="2680893"/>
              <a:ext cx="366748" cy="366748"/>
              <a:chOff x="2118558" y="2663960"/>
              <a:chExt cx="366748" cy="366748"/>
            </a:xfrm>
          </p:grpSpPr>
          <p:sp>
            <p:nvSpPr>
              <p:cNvPr id="29" name="Rectangle 28">
                <a:extLst>
                  <a:ext uri="{FF2B5EF4-FFF2-40B4-BE49-F238E27FC236}">
                    <a16:creationId xmlns:a16="http://schemas.microsoft.com/office/drawing/2014/main" id="{6C448564-CAB6-5F42-BE03-D5E39509F49B}"/>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9B037F25-F444-EB4F-8E4B-9E6163E1DC63}"/>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3C44D74F-C3B7-924E-A261-5C8ADE3F304F}"/>
                </a:ext>
              </a:extLst>
            </p:cNvPr>
            <p:cNvGrpSpPr/>
            <p:nvPr/>
          </p:nvGrpSpPr>
          <p:grpSpPr>
            <a:xfrm>
              <a:off x="12290940" y="2686867"/>
              <a:ext cx="776902" cy="366748"/>
              <a:chOff x="10581098" y="2669934"/>
              <a:chExt cx="776902" cy="366748"/>
            </a:xfrm>
          </p:grpSpPr>
          <p:sp>
            <p:nvSpPr>
              <p:cNvPr id="25" name="Rectangle 24">
                <a:extLst>
                  <a:ext uri="{FF2B5EF4-FFF2-40B4-BE49-F238E27FC236}">
                    <a16:creationId xmlns:a16="http://schemas.microsoft.com/office/drawing/2014/main" id="{4AB33719-5533-1F49-967F-2234B013695F}"/>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0F61E8D-1FBC-9246-BBA0-250078A21443}"/>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2B64BFC9-DDFA-9648-9E38-E562B99B116C}"/>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iangle 27">
                <a:extLst>
                  <a:ext uri="{FF2B5EF4-FFF2-40B4-BE49-F238E27FC236}">
                    <a16:creationId xmlns:a16="http://schemas.microsoft.com/office/drawing/2014/main" id="{874C1BEE-1830-034A-9F3B-09CA0FD83FAB}"/>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 Placeholder 12">
              <a:extLst>
                <a:ext uri="{FF2B5EF4-FFF2-40B4-BE49-F238E27FC236}">
                  <a16:creationId xmlns:a16="http://schemas.microsoft.com/office/drawing/2014/main" id="{3425B698-0FEA-0443-9316-09FA0CB0F75C}"/>
                </a:ext>
              </a:extLst>
            </p:cNvPr>
            <p:cNvSpPr txBox="1">
              <a:spLocks/>
            </p:cNvSpPr>
            <p:nvPr/>
          </p:nvSpPr>
          <p:spPr>
            <a:xfrm>
              <a:off x="2954791" y="4770798"/>
              <a:ext cx="9317035" cy="1038506"/>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What do you think could happen next?</a:t>
              </a:r>
            </a:p>
          </p:txBody>
        </p:sp>
      </p:grpSp>
    </p:spTree>
    <p:extLst>
      <p:ext uri="{BB962C8B-B14F-4D97-AF65-F5344CB8AC3E}">
        <p14:creationId xmlns:p14="http://schemas.microsoft.com/office/powerpoint/2010/main" val="70633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5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fltVal val="0"/>
                                          </p:val>
                                        </p:tav>
                                        <p:tav tm="100000">
                                          <p:val>
                                            <p:strVal val="#ppt_w"/>
                                          </p:val>
                                        </p:tav>
                                      </p:tavLst>
                                    </p:anim>
                                    <p:anim calcmode="lin" valueType="num">
                                      <p:cBhvr>
                                        <p:cTn id="11" dur="500" fill="hold"/>
                                        <p:tgtEl>
                                          <p:spTgt spid="18"/>
                                        </p:tgtEl>
                                        <p:attrNameLst>
                                          <p:attrName>ppt_h</p:attrName>
                                        </p:attrNameLst>
                                      </p:cBhvr>
                                      <p:tavLst>
                                        <p:tav tm="0">
                                          <p:val>
                                            <p:fltVal val="0"/>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7A99F0B-A54C-F745-BD95-2416F4D4FBD1}"/>
              </a:ext>
            </a:extLst>
          </p:cNvPr>
          <p:cNvGrpSpPr/>
          <p:nvPr/>
        </p:nvGrpSpPr>
        <p:grpSpPr>
          <a:xfrm>
            <a:off x="10595144" y="2309479"/>
            <a:ext cx="4897461" cy="5969104"/>
            <a:chOff x="10595144" y="2309479"/>
            <a:chExt cx="4897461" cy="5969104"/>
          </a:xfrm>
        </p:grpSpPr>
        <p:grpSp>
          <p:nvGrpSpPr>
            <p:cNvPr id="50" name="Group 49">
              <a:extLst>
                <a:ext uri="{FF2B5EF4-FFF2-40B4-BE49-F238E27FC236}">
                  <a16:creationId xmlns:a16="http://schemas.microsoft.com/office/drawing/2014/main" id="{3EB7DB28-78BB-2F4E-B470-1B4342CC2506}"/>
                </a:ext>
              </a:extLst>
            </p:cNvPr>
            <p:cNvGrpSpPr/>
            <p:nvPr/>
          </p:nvGrpSpPr>
          <p:grpSpPr>
            <a:xfrm>
              <a:off x="10595144" y="2309479"/>
              <a:ext cx="4897461" cy="5969104"/>
              <a:chOff x="2125131" y="4990838"/>
              <a:chExt cx="4897461" cy="5969104"/>
            </a:xfrm>
          </p:grpSpPr>
          <p:sp>
            <p:nvSpPr>
              <p:cNvPr id="51" name="Rectangle 50">
                <a:extLst>
                  <a:ext uri="{FF2B5EF4-FFF2-40B4-BE49-F238E27FC236}">
                    <a16:creationId xmlns:a16="http://schemas.microsoft.com/office/drawing/2014/main" id="{AC382254-FFA4-F148-AA51-F3E3DF1A236F}"/>
                  </a:ext>
                </a:extLst>
              </p:cNvPr>
              <p:cNvSpPr/>
              <p:nvPr/>
            </p:nvSpPr>
            <p:spPr>
              <a:xfrm>
                <a:off x="2125131" y="5295572"/>
                <a:ext cx="4592728" cy="5664370"/>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4" name="Picture 53">
                <a:extLst>
                  <a:ext uri="{FF2B5EF4-FFF2-40B4-BE49-F238E27FC236}">
                    <a16:creationId xmlns:a16="http://schemas.microsoft.com/office/drawing/2014/main" id="{DE305F96-4964-B945-9DE4-F36313363D3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grpSp>
        <p:pic>
          <p:nvPicPr>
            <p:cNvPr id="3" name="Graphic 2">
              <a:extLst>
                <a:ext uri="{FF2B5EF4-FFF2-40B4-BE49-F238E27FC236}">
                  <a16:creationId xmlns:a16="http://schemas.microsoft.com/office/drawing/2014/main" id="{8DFBD23D-9FDA-3A4D-ABCB-701521390D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03952" y="3065148"/>
              <a:ext cx="2209800" cy="4762500"/>
            </a:xfrm>
            <a:prstGeom prst="rect">
              <a:avLst/>
            </a:prstGeom>
          </p:spPr>
        </p:pic>
      </p:grpSp>
      <p:sp>
        <p:nvSpPr>
          <p:cNvPr id="31" name="Title 1">
            <a:extLst>
              <a:ext uri="{FF2B5EF4-FFF2-40B4-BE49-F238E27FC236}">
                <a16:creationId xmlns:a16="http://schemas.microsoft.com/office/drawing/2014/main" id="{0EEE60F1-27A0-9745-90AF-517B342217BD}"/>
              </a:ext>
            </a:extLst>
          </p:cNvPr>
          <p:cNvSpPr txBox="1">
            <a:spLocks/>
          </p:cNvSpPr>
          <p:nvPr/>
        </p:nvSpPr>
        <p:spPr>
          <a:xfrm>
            <a:off x="692201" y="623481"/>
            <a:ext cx="8419715" cy="1349698"/>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Digital Footprints - What do you think this means?</a:t>
            </a:r>
          </a:p>
        </p:txBody>
      </p:sp>
      <p:grpSp>
        <p:nvGrpSpPr>
          <p:cNvPr id="38" name="Group 37">
            <a:extLst>
              <a:ext uri="{FF2B5EF4-FFF2-40B4-BE49-F238E27FC236}">
                <a16:creationId xmlns:a16="http://schemas.microsoft.com/office/drawing/2014/main" id="{91FEE237-D98F-E242-AF40-E89175832B9E}"/>
              </a:ext>
            </a:extLst>
          </p:cNvPr>
          <p:cNvGrpSpPr/>
          <p:nvPr/>
        </p:nvGrpSpPr>
        <p:grpSpPr>
          <a:xfrm>
            <a:off x="764983" y="2319862"/>
            <a:ext cx="6159707" cy="3386909"/>
            <a:chOff x="8585153" y="4668988"/>
            <a:chExt cx="6159707" cy="3386909"/>
          </a:xfrm>
        </p:grpSpPr>
        <p:sp>
          <p:nvSpPr>
            <p:cNvPr id="39" name="Rectangle 38">
              <a:extLst>
                <a:ext uri="{FF2B5EF4-FFF2-40B4-BE49-F238E27FC236}">
                  <a16:creationId xmlns:a16="http://schemas.microsoft.com/office/drawing/2014/main" id="{7B34FA8F-9E81-954A-A844-3B72C9E7F7C0}"/>
                </a:ext>
              </a:extLst>
            </p:cNvPr>
            <p:cNvSpPr/>
            <p:nvPr/>
          </p:nvSpPr>
          <p:spPr>
            <a:xfrm>
              <a:off x="8585153" y="4917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0" name="Group 39">
              <a:extLst>
                <a:ext uri="{FF2B5EF4-FFF2-40B4-BE49-F238E27FC236}">
                  <a16:creationId xmlns:a16="http://schemas.microsoft.com/office/drawing/2014/main" id="{268D5ED5-A69F-6A4D-B50D-C0E06AE26E47}"/>
                </a:ext>
              </a:extLst>
            </p:cNvPr>
            <p:cNvGrpSpPr/>
            <p:nvPr/>
          </p:nvGrpSpPr>
          <p:grpSpPr>
            <a:xfrm>
              <a:off x="14247172" y="4668988"/>
              <a:ext cx="497688" cy="497689"/>
              <a:chOff x="15025689" y="1401052"/>
              <a:chExt cx="497688" cy="497689"/>
            </a:xfrm>
          </p:grpSpPr>
          <p:sp>
            <p:nvSpPr>
              <p:cNvPr id="43" name="Oval 42">
                <a:extLst>
                  <a:ext uri="{FF2B5EF4-FFF2-40B4-BE49-F238E27FC236}">
                    <a16:creationId xmlns:a16="http://schemas.microsoft.com/office/drawing/2014/main" id="{2ABED697-893F-1D4F-BED4-D423A9428B43}"/>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3">
                <a:extLst>
                  <a:ext uri="{FF2B5EF4-FFF2-40B4-BE49-F238E27FC236}">
                    <a16:creationId xmlns:a16="http://schemas.microsoft.com/office/drawing/2014/main" id="{EC7A4776-CABD-9746-9296-56D65CA7F932}"/>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42" name="Title 1">
              <a:extLst>
                <a:ext uri="{FF2B5EF4-FFF2-40B4-BE49-F238E27FC236}">
                  <a16:creationId xmlns:a16="http://schemas.microsoft.com/office/drawing/2014/main" id="{BA84124A-2ECD-824E-B0D0-ED387C8F57BB}"/>
                </a:ext>
              </a:extLst>
            </p:cNvPr>
            <p:cNvSpPr txBox="1">
              <a:spLocks/>
            </p:cNvSpPr>
            <p:nvPr/>
          </p:nvSpPr>
          <p:spPr>
            <a:xfrm>
              <a:off x="9045914" y="4929125"/>
              <a:ext cx="4726337"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If a future boss looked at your posts or your comments on other people’s posts – what impression would they get of you?</a:t>
              </a:r>
            </a:p>
          </p:txBody>
        </p:sp>
      </p:grpSp>
      <p:grpSp>
        <p:nvGrpSpPr>
          <p:cNvPr id="45" name="Group 44">
            <a:extLst>
              <a:ext uri="{FF2B5EF4-FFF2-40B4-BE49-F238E27FC236}">
                <a16:creationId xmlns:a16="http://schemas.microsoft.com/office/drawing/2014/main" id="{A5B5CD39-494F-E843-8E53-3CF06FB9F475}"/>
              </a:ext>
            </a:extLst>
          </p:cNvPr>
          <p:cNvGrpSpPr/>
          <p:nvPr/>
        </p:nvGrpSpPr>
        <p:grpSpPr>
          <a:xfrm>
            <a:off x="7758874" y="1411185"/>
            <a:ext cx="3852821" cy="3015523"/>
            <a:chOff x="3169771" y="4990838"/>
            <a:chExt cx="3852821" cy="3015523"/>
          </a:xfrm>
        </p:grpSpPr>
        <p:sp>
          <p:nvSpPr>
            <p:cNvPr id="46" name="Rectangle 45">
              <a:extLst>
                <a:ext uri="{FF2B5EF4-FFF2-40B4-BE49-F238E27FC236}">
                  <a16:creationId xmlns:a16="http://schemas.microsoft.com/office/drawing/2014/main" id="{9E5DB620-0DB7-474B-BA87-9E2EF616C2D2}"/>
                </a:ext>
              </a:extLst>
            </p:cNvPr>
            <p:cNvSpPr/>
            <p:nvPr/>
          </p:nvSpPr>
          <p:spPr>
            <a:xfrm>
              <a:off x="3169771" y="5295572"/>
              <a:ext cx="3548088" cy="2710789"/>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8" name="Picture 47">
              <a:extLst>
                <a:ext uri="{FF2B5EF4-FFF2-40B4-BE49-F238E27FC236}">
                  <a16:creationId xmlns:a16="http://schemas.microsoft.com/office/drawing/2014/main" id="{84892974-94D3-3942-9AF9-5AB05E9FF9B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9" name="Title 1">
              <a:extLst>
                <a:ext uri="{FF2B5EF4-FFF2-40B4-BE49-F238E27FC236}">
                  <a16:creationId xmlns:a16="http://schemas.microsoft.com/office/drawing/2014/main" id="{AECC7E1F-1A91-3144-9138-398DB5D09191}"/>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Things you put online can stay there forever.</a:t>
              </a:r>
            </a:p>
          </p:txBody>
        </p:sp>
      </p:grpSp>
      <p:grpSp>
        <p:nvGrpSpPr>
          <p:cNvPr id="32" name="Group 31">
            <a:extLst>
              <a:ext uri="{FF2B5EF4-FFF2-40B4-BE49-F238E27FC236}">
                <a16:creationId xmlns:a16="http://schemas.microsoft.com/office/drawing/2014/main" id="{08FC7AE2-5DA5-2B4C-8623-99CF6145D4A8}"/>
              </a:ext>
            </a:extLst>
          </p:cNvPr>
          <p:cNvGrpSpPr/>
          <p:nvPr/>
        </p:nvGrpSpPr>
        <p:grpSpPr>
          <a:xfrm>
            <a:off x="2615717" y="5294031"/>
            <a:ext cx="6159707" cy="3386909"/>
            <a:chOff x="9381020" y="350988"/>
            <a:chExt cx="6159707" cy="3386909"/>
          </a:xfrm>
        </p:grpSpPr>
        <p:sp>
          <p:nvSpPr>
            <p:cNvPr id="33" name="Rectangle 32">
              <a:extLst>
                <a:ext uri="{FF2B5EF4-FFF2-40B4-BE49-F238E27FC236}">
                  <a16:creationId xmlns:a16="http://schemas.microsoft.com/office/drawing/2014/main" id="{8E903744-5824-6A43-8068-97DD594B3CBD}"/>
                </a:ext>
              </a:extLst>
            </p:cNvPr>
            <p:cNvSpPr/>
            <p:nvPr/>
          </p:nvSpPr>
          <p:spPr>
            <a:xfrm>
              <a:off x="9381020" y="599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4" name="Group 33">
              <a:extLst>
                <a:ext uri="{FF2B5EF4-FFF2-40B4-BE49-F238E27FC236}">
                  <a16:creationId xmlns:a16="http://schemas.microsoft.com/office/drawing/2014/main" id="{E6A10548-C339-8948-8BE0-0FF9EF148171}"/>
                </a:ext>
              </a:extLst>
            </p:cNvPr>
            <p:cNvGrpSpPr/>
            <p:nvPr/>
          </p:nvGrpSpPr>
          <p:grpSpPr>
            <a:xfrm>
              <a:off x="15043039" y="350988"/>
              <a:ext cx="497688" cy="497689"/>
              <a:chOff x="15025689" y="1401052"/>
              <a:chExt cx="497688" cy="497689"/>
            </a:xfrm>
          </p:grpSpPr>
          <p:sp>
            <p:nvSpPr>
              <p:cNvPr id="36" name="Oval 35">
                <a:extLst>
                  <a:ext uri="{FF2B5EF4-FFF2-40B4-BE49-F238E27FC236}">
                    <a16:creationId xmlns:a16="http://schemas.microsoft.com/office/drawing/2014/main" id="{2F02F992-D406-1B4F-AEDF-DA0D9BBE536B}"/>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3">
                <a:extLst>
                  <a:ext uri="{FF2B5EF4-FFF2-40B4-BE49-F238E27FC236}">
                    <a16:creationId xmlns:a16="http://schemas.microsoft.com/office/drawing/2014/main" id="{9FC62F10-6F1F-864A-82D1-7A6DC30FDFEA}"/>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35" name="Title 1">
              <a:extLst>
                <a:ext uri="{FF2B5EF4-FFF2-40B4-BE49-F238E27FC236}">
                  <a16:creationId xmlns:a16="http://schemas.microsoft.com/office/drawing/2014/main" id="{442B25BA-6D2E-6F4B-998C-CFDB3B0C03FF}"/>
                </a:ext>
              </a:extLst>
            </p:cNvPr>
            <p:cNvSpPr txBox="1">
              <a:spLocks/>
            </p:cNvSpPr>
            <p:nvPr/>
          </p:nvSpPr>
          <p:spPr>
            <a:xfrm>
              <a:off x="9841780" y="611125"/>
              <a:ext cx="4952415"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If you checked through your social media what your digital footprint look like?</a:t>
              </a:r>
            </a:p>
          </p:txBody>
        </p:sp>
      </p:grpSp>
    </p:spTree>
    <p:extLst>
      <p:ext uri="{BB962C8B-B14F-4D97-AF65-F5344CB8AC3E}">
        <p14:creationId xmlns:p14="http://schemas.microsoft.com/office/powerpoint/2010/main" val="142659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animEffect transition="in" filter="fade">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F7ECC55-7876-E44F-BA61-070BA0DE8D1C}"/>
              </a:ext>
            </a:extLst>
          </p:cNvPr>
          <p:cNvSpPr/>
          <p:nvPr/>
        </p:nvSpPr>
        <p:spPr>
          <a:xfrm>
            <a:off x="2372953" y="564772"/>
            <a:ext cx="11503467" cy="7777123"/>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E102F35B-D72E-EB43-804F-29CE39CECE71}"/>
              </a:ext>
            </a:extLst>
          </p:cNvPr>
          <p:cNvSpPr/>
          <p:nvPr/>
        </p:nvSpPr>
        <p:spPr>
          <a:xfrm>
            <a:off x="2632339" y="1005313"/>
            <a:ext cx="10984693" cy="6621686"/>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F96B0BF6-D6AD-A147-B844-636E0890D131}"/>
              </a:ext>
            </a:extLst>
          </p:cNvPr>
          <p:cNvSpPr/>
          <p:nvPr/>
        </p:nvSpPr>
        <p:spPr>
          <a:xfrm>
            <a:off x="7940424" y="7796172"/>
            <a:ext cx="368521" cy="368295"/>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93EDE0BB-9742-F240-AD4C-49756E555DAC}"/>
              </a:ext>
            </a:extLst>
          </p:cNvPr>
          <p:cNvGrpSpPr/>
          <p:nvPr/>
        </p:nvGrpSpPr>
        <p:grpSpPr>
          <a:xfrm>
            <a:off x="7750765" y="754637"/>
            <a:ext cx="747837" cy="126092"/>
            <a:chOff x="5919561" y="754637"/>
            <a:chExt cx="747837" cy="126092"/>
          </a:xfrm>
        </p:grpSpPr>
        <p:sp>
          <p:nvSpPr>
            <p:cNvPr id="8" name="Rounded Rectangle 7">
              <a:extLst>
                <a:ext uri="{FF2B5EF4-FFF2-40B4-BE49-F238E27FC236}">
                  <a16:creationId xmlns:a16="http://schemas.microsoft.com/office/drawing/2014/main" id="{E31EA529-4065-134C-8331-9BCE0CE9B3E2}"/>
                </a:ext>
              </a:extLst>
            </p:cNvPr>
            <p:cNvSpPr/>
            <p:nvPr/>
          </p:nvSpPr>
          <p:spPr>
            <a:xfrm>
              <a:off x="5919561" y="788770"/>
              <a:ext cx="486628" cy="4737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C61D474-057C-B94F-8960-8A11B9283A4E}"/>
                </a:ext>
              </a:extLst>
            </p:cNvPr>
            <p:cNvSpPr/>
            <p:nvPr/>
          </p:nvSpPr>
          <p:spPr>
            <a:xfrm>
              <a:off x="6539955" y="754637"/>
              <a:ext cx="127443" cy="126092"/>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itle 1">
            <a:extLst>
              <a:ext uri="{FF2B5EF4-FFF2-40B4-BE49-F238E27FC236}">
                <a16:creationId xmlns:a16="http://schemas.microsoft.com/office/drawing/2014/main" id="{F3F94F1F-AF95-CB41-8B30-E231D66E4871}"/>
              </a:ext>
            </a:extLst>
          </p:cNvPr>
          <p:cNvSpPr txBox="1">
            <a:spLocks/>
          </p:cNvSpPr>
          <p:nvPr/>
        </p:nvSpPr>
        <p:spPr>
          <a:xfrm>
            <a:off x="3584324" y="2994350"/>
            <a:ext cx="6389852" cy="3547466"/>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20000"/>
              </a:lnSpc>
            </a:pPr>
            <a:r>
              <a:rPr lang="en-GB" sz="3600" b="1" dirty="0">
                <a:solidFill>
                  <a:schemeClr val="dk1"/>
                </a:solidFill>
                <a:ea typeface="Calibri"/>
                <a:cs typeface="Calibri"/>
                <a:sym typeface="Calibri"/>
              </a:rPr>
              <a:t>What advice would you give to a 13 year old who is just starting to use social media?</a:t>
            </a:r>
          </a:p>
        </p:txBody>
      </p:sp>
      <p:pic>
        <p:nvPicPr>
          <p:cNvPr id="13" name="Graphic 12">
            <a:extLst>
              <a:ext uri="{FF2B5EF4-FFF2-40B4-BE49-F238E27FC236}">
                <a16:creationId xmlns:a16="http://schemas.microsoft.com/office/drawing/2014/main" id="{99684C1D-BFD8-3241-B012-58AA87BAC7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3562" y="3201715"/>
            <a:ext cx="2552700" cy="2374900"/>
          </a:xfrm>
          <a:prstGeom prst="rect">
            <a:avLst/>
          </a:prstGeom>
        </p:spPr>
      </p:pic>
    </p:spTree>
    <p:extLst>
      <p:ext uri="{BB962C8B-B14F-4D97-AF65-F5344CB8AC3E}">
        <p14:creationId xmlns:p14="http://schemas.microsoft.com/office/powerpoint/2010/main" val="379517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50468415-4D84-6547-B3E3-E62063D7AD2A}"/>
              </a:ext>
            </a:extLst>
          </p:cNvPr>
          <p:cNvSpPr/>
          <p:nvPr/>
        </p:nvSpPr>
        <p:spPr>
          <a:xfrm>
            <a:off x="-289913"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79" name="Title 1">
            <a:extLst>
              <a:ext uri="{FF2B5EF4-FFF2-40B4-BE49-F238E27FC236}">
                <a16:creationId xmlns:a16="http://schemas.microsoft.com/office/drawing/2014/main" id="{2A5763FE-564D-8F41-85DB-2F4AA4344A2C}"/>
              </a:ext>
            </a:extLst>
          </p:cNvPr>
          <p:cNvSpPr txBox="1">
            <a:spLocks/>
          </p:cNvSpPr>
          <p:nvPr/>
        </p:nvSpPr>
        <p:spPr>
          <a:xfrm>
            <a:off x="988884"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If you need help…</a:t>
            </a:r>
            <a:endParaRPr lang="en-US" sz="3600" b="1" dirty="0"/>
          </a:p>
        </p:txBody>
      </p:sp>
      <p:grpSp>
        <p:nvGrpSpPr>
          <p:cNvPr id="2" name="Group 1">
            <a:extLst>
              <a:ext uri="{FF2B5EF4-FFF2-40B4-BE49-F238E27FC236}">
                <a16:creationId xmlns:a16="http://schemas.microsoft.com/office/drawing/2014/main" id="{E78B0854-BBED-4642-A0F5-CF134DAEC12B}"/>
              </a:ext>
            </a:extLst>
          </p:cNvPr>
          <p:cNvGrpSpPr/>
          <p:nvPr/>
        </p:nvGrpSpPr>
        <p:grpSpPr>
          <a:xfrm>
            <a:off x="1881621" y="1697583"/>
            <a:ext cx="6247173" cy="5255950"/>
            <a:chOff x="1421765" y="2293092"/>
            <a:chExt cx="6247173" cy="5255950"/>
          </a:xfrm>
        </p:grpSpPr>
        <p:sp>
          <p:nvSpPr>
            <p:cNvPr id="42" name="Rectangle 41">
              <a:extLst>
                <a:ext uri="{FF2B5EF4-FFF2-40B4-BE49-F238E27FC236}">
                  <a16:creationId xmlns:a16="http://schemas.microsoft.com/office/drawing/2014/main" id="{6F1422A1-959C-B14A-A4B2-A6E2D5B74B84}"/>
                </a:ext>
              </a:extLst>
            </p:cNvPr>
            <p:cNvSpPr/>
            <p:nvPr/>
          </p:nvSpPr>
          <p:spPr>
            <a:xfrm>
              <a:off x="1421765" y="2657246"/>
              <a:ext cx="5883019"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itle 1">
              <a:extLst>
                <a:ext uri="{FF2B5EF4-FFF2-40B4-BE49-F238E27FC236}">
                  <a16:creationId xmlns:a16="http://schemas.microsoft.com/office/drawing/2014/main" id="{3CD88771-D349-DF44-A0ED-2006FD230223}"/>
                </a:ext>
              </a:extLst>
            </p:cNvPr>
            <p:cNvSpPr txBox="1">
              <a:spLocks/>
            </p:cNvSpPr>
            <p:nvPr/>
          </p:nvSpPr>
          <p:spPr>
            <a:xfrm>
              <a:off x="2602800" y="3801666"/>
              <a:ext cx="4465124" cy="344530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20000"/>
                </a:lnSpc>
                <a:spcBef>
                  <a:spcPts val="0"/>
                </a:spcBef>
                <a:spcAft>
                  <a:spcPts val="1500"/>
                </a:spcAft>
              </a:pPr>
              <a:r>
                <a:rPr lang="en-GB" sz="2800" dirty="0">
                  <a:solidFill>
                    <a:schemeClr val="dk1"/>
                  </a:solidFill>
                  <a:latin typeface="Overpass Mono" pitchFamily="49" charset="77"/>
                  <a:ea typeface="Calibri"/>
                  <a:cs typeface="Calibri"/>
                  <a:sym typeface="Calibri"/>
                </a:rPr>
                <a:t>The Information Commissioner’s Office (ICO) is here for you.</a:t>
              </a:r>
            </a:p>
          </p:txBody>
        </p:sp>
        <p:grpSp>
          <p:nvGrpSpPr>
            <p:cNvPr id="43" name="Group 42">
              <a:extLst>
                <a:ext uri="{FF2B5EF4-FFF2-40B4-BE49-F238E27FC236}">
                  <a16:creationId xmlns:a16="http://schemas.microsoft.com/office/drawing/2014/main" id="{D09B13A3-5D8A-FF46-96FA-C2626E5DB9B9}"/>
                </a:ext>
              </a:extLst>
            </p:cNvPr>
            <p:cNvGrpSpPr/>
            <p:nvPr/>
          </p:nvGrpSpPr>
          <p:grpSpPr>
            <a:xfrm>
              <a:off x="6940630" y="2293092"/>
              <a:ext cx="728308" cy="728308"/>
              <a:chOff x="15025689" y="1401052"/>
              <a:chExt cx="497688" cy="497689"/>
            </a:xfrm>
          </p:grpSpPr>
          <p:sp>
            <p:nvSpPr>
              <p:cNvPr id="44" name="Oval 43">
                <a:extLst>
                  <a:ext uri="{FF2B5EF4-FFF2-40B4-BE49-F238E27FC236}">
                    <a16:creationId xmlns:a16="http://schemas.microsoft.com/office/drawing/2014/main" id="{2C76B3F2-1650-A24B-B48E-309C0BA60E07}"/>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ntent Placeholder 3">
                <a:extLst>
                  <a:ext uri="{FF2B5EF4-FFF2-40B4-BE49-F238E27FC236}">
                    <a16:creationId xmlns:a16="http://schemas.microsoft.com/office/drawing/2014/main" id="{998AE874-7044-E84F-A8B1-CBE70664D082}"/>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3200" dirty="0"/>
                  <a:t>!</a:t>
                </a:r>
              </a:p>
            </p:txBody>
          </p:sp>
        </p:grpSp>
      </p:grpSp>
      <p:grpSp>
        <p:nvGrpSpPr>
          <p:cNvPr id="3" name="Group 2">
            <a:extLst>
              <a:ext uri="{FF2B5EF4-FFF2-40B4-BE49-F238E27FC236}">
                <a16:creationId xmlns:a16="http://schemas.microsoft.com/office/drawing/2014/main" id="{926C5DC4-E435-274C-8C44-5E793314413D}"/>
              </a:ext>
            </a:extLst>
          </p:cNvPr>
          <p:cNvGrpSpPr/>
          <p:nvPr/>
        </p:nvGrpSpPr>
        <p:grpSpPr>
          <a:xfrm>
            <a:off x="7400486" y="2592012"/>
            <a:ext cx="7428531" cy="5940864"/>
            <a:chOff x="7828508" y="2360763"/>
            <a:chExt cx="7428531" cy="5940864"/>
          </a:xfrm>
        </p:grpSpPr>
        <p:sp>
          <p:nvSpPr>
            <p:cNvPr id="25" name="Rectangle 24">
              <a:extLst>
                <a:ext uri="{FF2B5EF4-FFF2-40B4-BE49-F238E27FC236}">
                  <a16:creationId xmlns:a16="http://schemas.microsoft.com/office/drawing/2014/main" id="{8021A301-3F80-5A42-8179-949FA1360446}"/>
                </a:ext>
              </a:extLst>
            </p:cNvPr>
            <p:cNvSpPr/>
            <p:nvPr/>
          </p:nvSpPr>
          <p:spPr>
            <a:xfrm>
              <a:off x="7828508" y="2724917"/>
              <a:ext cx="7070973" cy="55767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1">
              <a:extLst>
                <a:ext uri="{FF2B5EF4-FFF2-40B4-BE49-F238E27FC236}">
                  <a16:creationId xmlns:a16="http://schemas.microsoft.com/office/drawing/2014/main" id="{DF695E99-2CE7-3245-AD08-8983268104F4}"/>
                </a:ext>
              </a:extLst>
            </p:cNvPr>
            <p:cNvSpPr txBox="1">
              <a:spLocks/>
            </p:cNvSpPr>
            <p:nvPr/>
          </p:nvSpPr>
          <p:spPr>
            <a:xfrm>
              <a:off x="8932363" y="3726462"/>
              <a:ext cx="5117007" cy="3990612"/>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20000"/>
                </a:lnSpc>
                <a:spcBef>
                  <a:spcPts val="0"/>
                </a:spcBef>
              </a:pPr>
              <a:r>
                <a:rPr lang="en-GB" sz="2800" dirty="0">
                  <a:solidFill>
                    <a:schemeClr val="dk1"/>
                  </a:solidFill>
                  <a:latin typeface="Overpass Mono" pitchFamily="49" charset="77"/>
                  <a:ea typeface="Calibri"/>
                  <a:cs typeface="Calibri"/>
                  <a:sym typeface="Calibri"/>
                </a:rPr>
                <a:t>If you have any questions about your personal data or want to report something that doesn’t feel right go to </a:t>
              </a:r>
              <a:r>
                <a:rPr lang="en-GB" sz="2800" b="1" dirty="0">
                  <a:solidFill>
                    <a:srgbClr val="019967"/>
                  </a:solidFill>
                  <a:latin typeface="Overpass Mono" pitchFamily="49" charset="77"/>
                  <a:ea typeface="Calibri"/>
                  <a:cs typeface="Calibri"/>
                  <a:sym typeface="Calibri"/>
                </a:rPr>
                <a:t>https://</a:t>
              </a:r>
              <a:r>
                <a:rPr lang="en-GB" sz="2800" b="1" dirty="0" err="1">
                  <a:solidFill>
                    <a:srgbClr val="019967"/>
                  </a:solidFill>
                  <a:latin typeface="Overpass Mono" pitchFamily="49" charset="77"/>
                  <a:ea typeface="Calibri"/>
                  <a:cs typeface="Calibri"/>
                  <a:sym typeface="Calibri"/>
                </a:rPr>
                <a:t>ico.org.uk</a:t>
              </a:r>
              <a:endParaRPr lang="en-GB" sz="2800" b="1" dirty="0">
                <a:solidFill>
                  <a:srgbClr val="019967"/>
                </a:solidFill>
                <a:latin typeface="Overpass Mono" pitchFamily="49" charset="77"/>
                <a:ea typeface="Calibri"/>
                <a:cs typeface="Calibri"/>
                <a:sym typeface="Calibri"/>
              </a:endParaRPr>
            </a:p>
          </p:txBody>
        </p:sp>
        <p:grpSp>
          <p:nvGrpSpPr>
            <p:cNvPr id="39" name="Group 38">
              <a:extLst>
                <a:ext uri="{FF2B5EF4-FFF2-40B4-BE49-F238E27FC236}">
                  <a16:creationId xmlns:a16="http://schemas.microsoft.com/office/drawing/2014/main" id="{0D965B95-1C10-6C49-9E5C-83487A5B88B4}"/>
                </a:ext>
              </a:extLst>
            </p:cNvPr>
            <p:cNvGrpSpPr/>
            <p:nvPr/>
          </p:nvGrpSpPr>
          <p:grpSpPr>
            <a:xfrm>
              <a:off x="14528731" y="2360763"/>
              <a:ext cx="728308" cy="728308"/>
              <a:chOff x="15025689" y="1401052"/>
              <a:chExt cx="497688" cy="497689"/>
            </a:xfrm>
          </p:grpSpPr>
          <p:sp>
            <p:nvSpPr>
              <p:cNvPr id="40" name="Oval 39">
                <a:extLst>
                  <a:ext uri="{FF2B5EF4-FFF2-40B4-BE49-F238E27FC236}">
                    <a16:creationId xmlns:a16="http://schemas.microsoft.com/office/drawing/2014/main" id="{47412314-7F2C-2540-82C9-7008C2B4ECE9}"/>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ontent Placeholder 3">
                <a:extLst>
                  <a:ext uri="{FF2B5EF4-FFF2-40B4-BE49-F238E27FC236}">
                    <a16:creationId xmlns:a16="http://schemas.microsoft.com/office/drawing/2014/main" id="{C03F9BC5-88D3-5045-BA2A-6A585F810E4F}"/>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3200" dirty="0"/>
                  <a:t>!</a:t>
                </a:r>
              </a:p>
            </p:txBody>
          </p:sp>
        </p:grpSp>
      </p:grpSp>
    </p:spTree>
    <p:extLst>
      <p:ext uri="{BB962C8B-B14F-4D97-AF65-F5344CB8AC3E}">
        <p14:creationId xmlns:p14="http://schemas.microsoft.com/office/powerpoint/2010/main" val="336443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9CBADFC-08B2-A442-8021-38193D40E9F0}"/>
              </a:ext>
            </a:extLst>
          </p:cNvPr>
          <p:cNvGrpSpPr/>
          <p:nvPr/>
        </p:nvGrpSpPr>
        <p:grpSpPr>
          <a:xfrm>
            <a:off x="793799" y="1812005"/>
            <a:ext cx="5855845" cy="2253964"/>
            <a:chOff x="692199" y="1719560"/>
            <a:chExt cx="5855845" cy="2253964"/>
          </a:xfrm>
        </p:grpSpPr>
        <p:sp>
          <p:nvSpPr>
            <p:cNvPr id="19" name="Rectangle 18">
              <a:extLst>
                <a:ext uri="{FF2B5EF4-FFF2-40B4-BE49-F238E27FC236}">
                  <a16:creationId xmlns:a16="http://schemas.microsoft.com/office/drawing/2014/main" id="{264D48F4-3BE1-7645-AFD4-3EFD6A69C207}"/>
                </a:ext>
              </a:extLst>
            </p:cNvPr>
            <p:cNvSpPr/>
            <p:nvPr/>
          </p:nvSpPr>
          <p:spPr>
            <a:xfrm>
              <a:off x="692199" y="1968404"/>
              <a:ext cx="5607001" cy="1754692"/>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0" name="Content Placeholder 3">
              <a:extLst>
                <a:ext uri="{FF2B5EF4-FFF2-40B4-BE49-F238E27FC236}">
                  <a16:creationId xmlns:a16="http://schemas.microsoft.com/office/drawing/2014/main" id="{B8C3F75E-6F77-E44D-BBFE-A7C7984F5BE8}"/>
                </a:ext>
              </a:extLst>
            </p:cNvPr>
            <p:cNvSpPr txBox="1">
              <a:spLocks/>
            </p:cNvSpPr>
            <p:nvPr/>
          </p:nvSpPr>
          <p:spPr>
            <a:xfrm>
              <a:off x="946860" y="2355271"/>
              <a:ext cx="5352340" cy="1618253"/>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lgn="l"/>
              <a:r>
                <a:rPr lang="en-GB" sz="2800" b="1" dirty="0">
                  <a:solidFill>
                    <a:schemeClr val="bg1"/>
                  </a:solidFill>
                </a:rPr>
                <a:t>Learning objectives</a:t>
              </a:r>
            </a:p>
            <a:p>
              <a:pPr lvl="3" algn="l"/>
              <a:r>
                <a:rPr lang="en-GB" sz="2800" b="1" dirty="0">
                  <a:solidFill>
                    <a:schemeClr val="bg1"/>
                  </a:solidFill>
                </a:rPr>
                <a:t>Students will learn:</a:t>
              </a:r>
            </a:p>
          </p:txBody>
        </p:sp>
        <p:grpSp>
          <p:nvGrpSpPr>
            <p:cNvPr id="21" name="Group 20">
              <a:extLst>
                <a:ext uri="{FF2B5EF4-FFF2-40B4-BE49-F238E27FC236}">
                  <a16:creationId xmlns:a16="http://schemas.microsoft.com/office/drawing/2014/main" id="{B98350B4-90E8-2E48-94C7-C936AF6381DC}"/>
                </a:ext>
              </a:extLst>
            </p:cNvPr>
            <p:cNvGrpSpPr/>
            <p:nvPr/>
          </p:nvGrpSpPr>
          <p:grpSpPr>
            <a:xfrm>
              <a:off x="6050356" y="1719560"/>
              <a:ext cx="497688" cy="572154"/>
              <a:chOff x="11546445" y="2781334"/>
              <a:chExt cx="497688" cy="572154"/>
            </a:xfrm>
          </p:grpSpPr>
          <p:sp>
            <p:nvSpPr>
              <p:cNvPr id="22" name="Oval 21">
                <a:extLst>
                  <a:ext uri="{FF2B5EF4-FFF2-40B4-BE49-F238E27FC236}">
                    <a16:creationId xmlns:a16="http://schemas.microsoft.com/office/drawing/2014/main" id="{39275C56-CD1D-EB46-9CB5-CE4F97ED04C2}"/>
                  </a:ext>
                </a:extLst>
              </p:cNvPr>
              <p:cNvSpPr/>
              <p:nvPr/>
            </p:nvSpPr>
            <p:spPr>
              <a:xfrm>
                <a:off x="11546445" y="2781334"/>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ntent Placeholder 3">
                <a:extLst>
                  <a:ext uri="{FF2B5EF4-FFF2-40B4-BE49-F238E27FC236}">
                    <a16:creationId xmlns:a16="http://schemas.microsoft.com/office/drawing/2014/main" id="{32755DBF-CEAF-6747-A12F-3C361282EE4E}"/>
                  </a:ext>
                </a:extLst>
              </p:cNvPr>
              <p:cNvSpPr txBox="1">
                <a:spLocks/>
              </p:cNvSpPr>
              <p:nvPr/>
            </p:nvSpPr>
            <p:spPr>
              <a:xfrm>
                <a:off x="11671017" y="2829060"/>
                <a:ext cx="238616" cy="52442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2" name="Group 1">
            <a:extLst>
              <a:ext uri="{FF2B5EF4-FFF2-40B4-BE49-F238E27FC236}">
                <a16:creationId xmlns:a16="http://schemas.microsoft.com/office/drawing/2014/main" id="{C5B4507B-25E0-FB4D-A428-4FDA223F850D}"/>
              </a:ext>
            </a:extLst>
          </p:cNvPr>
          <p:cNvGrpSpPr/>
          <p:nvPr/>
        </p:nvGrpSpPr>
        <p:grpSpPr>
          <a:xfrm>
            <a:off x="898263" y="4427766"/>
            <a:ext cx="4449335" cy="3998785"/>
            <a:chOff x="898263" y="4427766"/>
            <a:chExt cx="4449335" cy="3998785"/>
          </a:xfrm>
        </p:grpSpPr>
        <p:sp>
          <p:nvSpPr>
            <p:cNvPr id="24" name="Rectangle 23">
              <a:extLst>
                <a:ext uri="{FF2B5EF4-FFF2-40B4-BE49-F238E27FC236}">
                  <a16:creationId xmlns:a16="http://schemas.microsoft.com/office/drawing/2014/main" id="{5FB42234-EFE5-6146-B971-3402ED6FBB89}"/>
                </a:ext>
              </a:extLst>
            </p:cNvPr>
            <p:cNvSpPr/>
            <p:nvPr/>
          </p:nvSpPr>
          <p:spPr>
            <a:xfrm>
              <a:off x="898263" y="4427766"/>
              <a:ext cx="4449335" cy="3998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5" name="Title 1">
              <a:extLst>
                <a:ext uri="{FF2B5EF4-FFF2-40B4-BE49-F238E27FC236}">
                  <a16:creationId xmlns:a16="http://schemas.microsoft.com/office/drawing/2014/main" id="{4BE6678E-8235-B345-981B-4B6F2768AC38}"/>
                </a:ext>
              </a:extLst>
            </p:cNvPr>
            <p:cNvSpPr txBox="1">
              <a:spLocks/>
            </p:cNvSpPr>
            <p:nvPr/>
          </p:nvSpPr>
          <p:spPr>
            <a:xfrm>
              <a:off x="1122705" y="6954571"/>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How personal data can be collected and used on social media platforms.</a:t>
              </a:r>
            </a:p>
          </p:txBody>
        </p:sp>
        <p:pic>
          <p:nvPicPr>
            <p:cNvPr id="39" name="Graphic 38">
              <a:extLst>
                <a:ext uri="{FF2B5EF4-FFF2-40B4-BE49-F238E27FC236}">
                  <a16:creationId xmlns:a16="http://schemas.microsoft.com/office/drawing/2014/main" id="{1F3BCC12-8617-8241-B7F4-D3A5BA6FC6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13526" y="4884422"/>
              <a:ext cx="905956" cy="1130316"/>
            </a:xfrm>
            <a:prstGeom prst="rect">
              <a:avLst/>
            </a:prstGeom>
          </p:spPr>
        </p:pic>
        <p:sp>
          <p:nvSpPr>
            <p:cNvPr id="41" name="Oval 40">
              <a:extLst>
                <a:ext uri="{FF2B5EF4-FFF2-40B4-BE49-F238E27FC236}">
                  <a16:creationId xmlns:a16="http://schemas.microsoft.com/office/drawing/2014/main" id="{9188444A-C8CE-134A-96DA-5416D16F08F6}"/>
                </a:ext>
              </a:extLst>
            </p:cNvPr>
            <p:cNvSpPr/>
            <p:nvPr/>
          </p:nvSpPr>
          <p:spPr>
            <a:xfrm>
              <a:off x="3388324" y="549144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Overpass Mono" pitchFamily="49" charset="77"/>
                </a:rPr>
                <a:t>?</a:t>
              </a:r>
            </a:p>
          </p:txBody>
        </p:sp>
      </p:grpSp>
      <p:grpSp>
        <p:nvGrpSpPr>
          <p:cNvPr id="3" name="Group 2">
            <a:extLst>
              <a:ext uri="{FF2B5EF4-FFF2-40B4-BE49-F238E27FC236}">
                <a16:creationId xmlns:a16="http://schemas.microsoft.com/office/drawing/2014/main" id="{E3902321-517F-3F4D-B621-041AE7512F20}"/>
              </a:ext>
            </a:extLst>
          </p:cNvPr>
          <p:cNvGrpSpPr/>
          <p:nvPr/>
        </p:nvGrpSpPr>
        <p:grpSpPr>
          <a:xfrm>
            <a:off x="5705965" y="4427766"/>
            <a:ext cx="4449335" cy="3998785"/>
            <a:chOff x="5705965" y="4427766"/>
            <a:chExt cx="4449335" cy="3998785"/>
          </a:xfrm>
        </p:grpSpPr>
        <p:sp>
          <p:nvSpPr>
            <p:cNvPr id="26" name="Rectangle 25">
              <a:extLst>
                <a:ext uri="{FF2B5EF4-FFF2-40B4-BE49-F238E27FC236}">
                  <a16:creationId xmlns:a16="http://schemas.microsoft.com/office/drawing/2014/main" id="{A34F637A-1939-7645-B853-894B8D366C42}"/>
                </a:ext>
              </a:extLst>
            </p:cNvPr>
            <p:cNvSpPr/>
            <p:nvPr/>
          </p:nvSpPr>
          <p:spPr>
            <a:xfrm>
              <a:off x="5705965" y="4427766"/>
              <a:ext cx="4449335" cy="3998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7" name="Title 1">
              <a:extLst>
                <a:ext uri="{FF2B5EF4-FFF2-40B4-BE49-F238E27FC236}">
                  <a16:creationId xmlns:a16="http://schemas.microsoft.com/office/drawing/2014/main" id="{61D00ADC-9E35-924E-A5E4-666F5A1968AE}"/>
                </a:ext>
              </a:extLst>
            </p:cNvPr>
            <p:cNvSpPr txBox="1">
              <a:spLocks/>
            </p:cNvSpPr>
            <p:nvPr/>
          </p:nvSpPr>
          <p:spPr>
            <a:xfrm>
              <a:off x="5930407" y="6770168"/>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Ways to keep your data private from other users on social media. </a:t>
              </a:r>
            </a:p>
          </p:txBody>
        </p:sp>
        <p:pic>
          <p:nvPicPr>
            <p:cNvPr id="42" name="Graphic 41">
              <a:extLst>
                <a:ext uri="{FF2B5EF4-FFF2-40B4-BE49-F238E27FC236}">
                  <a16:creationId xmlns:a16="http://schemas.microsoft.com/office/drawing/2014/main" id="{B8CE7733-5E65-A642-A4FE-A23E806F2C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49408" y="4884422"/>
              <a:ext cx="905956" cy="1130316"/>
            </a:xfrm>
            <a:prstGeom prst="rect">
              <a:avLst/>
            </a:prstGeom>
          </p:spPr>
        </p:pic>
        <p:sp>
          <p:nvSpPr>
            <p:cNvPr id="43" name="Oval 42">
              <a:extLst>
                <a:ext uri="{FF2B5EF4-FFF2-40B4-BE49-F238E27FC236}">
                  <a16:creationId xmlns:a16="http://schemas.microsoft.com/office/drawing/2014/main" id="{0CD99F05-A2BB-A94F-A60A-EBE16D6A1162}"/>
                </a:ext>
              </a:extLst>
            </p:cNvPr>
            <p:cNvSpPr/>
            <p:nvPr/>
          </p:nvSpPr>
          <p:spPr>
            <a:xfrm>
              <a:off x="8124206" y="549144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Overpass Mono" pitchFamily="49" charset="77"/>
                </a:rPr>
                <a:t>!</a:t>
              </a:r>
            </a:p>
          </p:txBody>
        </p:sp>
      </p:grpSp>
      <p:sp>
        <p:nvSpPr>
          <p:cNvPr id="47" name="Title 1">
            <a:extLst>
              <a:ext uri="{FF2B5EF4-FFF2-40B4-BE49-F238E27FC236}">
                <a16:creationId xmlns:a16="http://schemas.microsoft.com/office/drawing/2014/main" id="{2B7AE6B6-D703-DE47-A6A6-B7FCDA8CE013}"/>
              </a:ext>
            </a:extLst>
          </p:cNvPr>
          <p:cNvSpPr txBox="1">
            <a:spLocks/>
          </p:cNvSpPr>
          <p:nvPr/>
        </p:nvSpPr>
        <p:spPr>
          <a:xfrm>
            <a:off x="692201" y="611124"/>
            <a:ext cx="9811058"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Staying Private on Social Media</a:t>
            </a:r>
            <a:endParaRPr lang="en-US" sz="3600" b="1" dirty="0"/>
          </a:p>
        </p:txBody>
      </p:sp>
      <p:grpSp>
        <p:nvGrpSpPr>
          <p:cNvPr id="4" name="Group 3">
            <a:extLst>
              <a:ext uri="{FF2B5EF4-FFF2-40B4-BE49-F238E27FC236}">
                <a16:creationId xmlns:a16="http://schemas.microsoft.com/office/drawing/2014/main" id="{C09A1BEC-E1C8-534B-9A2C-7E6302D4BC6A}"/>
              </a:ext>
            </a:extLst>
          </p:cNvPr>
          <p:cNvGrpSpPr/>
          <p:nvPr/>
        </p:nvGrpSpPr>
        <p:grpSpPr>
          <a:xfrm>
            <a:off x="10513667" y="4427766"/>
            <a:ext cx="4449335" cy="3998785"/>
            <a:chOff x="10513667" y="4427766"/>
            <a:chExt cx="4449335" cy="3998785"/>
          </a:xfrm>
        </p:grpSpPr>
        <p:sp>
          <p:nvSpPr>
            <p:cNvPr id="36" name="Rectangle 35">
              <a:extLst>
                <a:ext uri="{FF2B5EF4-FFF2-40B4-BE49-F238E27FC236}">
                  <a16:creationId xmlns:a16="http://schemas.microsoft.com/office/drawing/2014/main" id="{A9BF7187-E247-C548-8F24-3FCEDB373898}"/>
                </a:ext>
              </a:extLst>
            </p:cNvPr>
            <p:cNvSpPr/>
            <p:nvPr/>
          </p:nvSpPr>
          <p:spPr>
            <a:xfrm>
              <a:off x="10513667" y="4427766"/>
              <a:ext cx="4449335" cy="3998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7" name="Title 1">
              <a:extLst>
                <a:ext uri="{FF2B5EF4-FFF2-40B4-BE49-F238E27FC236}">
                  <a16:creationId xmlns:a16="http://schemas.microsoft.com/office/drawing/2014/main" id="{CC04DC99-EF6F-8F4C-8B4F-DF20C65E52AC}"/>
                </a:ext>
              </a:extLst>
            </p:cNvPr>
            <p:cNvSpPr txBox="1">
              <a:spLocks/>
            </p:cNvSpPr>
            <p:nvPr/>
          </p:nvSpPr>
          <p:spPr>
            <a:xfrm>
              <a:off x="10738109" y="6770168"/>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What a digital footprint is and why it matters.</a:t>
              </a:r>
            </a:p>
          </p:txBody>
        </p:sp>
        <p:pic>
          <p:nvPicPr>
            <p:cNvPr id="44" name="Graphic 43">
              <a:extLst>
                <a:ext uri="{FF2B5EF4-FFF2-40B4-BE49-F238E27FC236}">
                  <a16:creationId xmlns:a16="http://schemas.microsoft.com/office/drawing/2014/main" id="{FD794304-4461-BA48-BFED-E92268FF79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70634" y="4884422"/>
              <a:ext cx="905956" cy="1130316"/>
            </a:xfrm>
            <a:prstGeom prst="rect">
              <a:avLst/>
            </a:prstGeom>
          </p:spPr>
        </p:pic>
        <p:sp>
          <p:nvSpPr>
            <p:cNvPr id="46" name="Oval 45">
              <a:extLst>
                <a:ext uri="{FF2B5EF4-FFF2-40B4-BE49-F238E27FC236}">
                  <a16:creationId xmlns:a16="http://schemas.microsoft.com/office/drawing/2014/main" id="{C8C72A79-F591-D34D-ACE0-B93999FA166C}"/>
                </a:ext>
              </a:extLst>
            </p:cNvPr>
            <p:cNvSpPr/>
            <p:nvPr/>
          </p:nvSpPr>
          <p:spPr>
            <a:xfrm>
              <a:off x="12945432" y="549144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1"/>
                </a:solidFill>
                <a:latin typeface="Overpass Mono" pitchFamily="49" charset="77"/>
              </a:endParaRPr>
            </a:p>
          </p:txBody>
        </p:sp>
        <p:pic>
          <p:nvPicPr>
            <p:cNvPr id="8" name="Graphic 7">
              <a:extLst>
                <a:ext uri="{FF2B5EF4-FFF2-40B4-BE49-F238E27FC236}">
                  <a16:creationId xmlns:a16="http://schemas.microsoft.com/office/drawing/2014/main" id="{AFA93F11-4FE1-9D4D-B69D-751182BFEB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26208" y="5632889"/>
              <a:ext cx="189486" cy="408376"/>
            </a:xfrm>
            <a:prstGeom prst="rect">
              <a:avLst/>
            </a:prstGeom>
          </p:spPr>
        </p:pic>
      </p:grpSp>
    </p:spTree>
    <p:extLst>
      <p:ext uri="{BB962C8B-B14F-4D97-AF65-F5344CB8AC3E}">
        <p14:creationId xmlns:p14="http://schemas.microsoft.com/office/powerpoint/2010/main" val="3646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350" fill="hold"/>
                                        <p:tgtEl>
                                          <p:spTgt spid="2"/>
                                        </p:tgtEl>
                                        <p:attrNameLst>
                                          <p:attrName>ppt_w</p:attrName>
                                        </p:attrNameLst>
                                      </p:cBhvr>
                                      <p:tavLst>
                                        <p:tav tm="0">
                                          <p:val>
                                            <p:fltVal val="0"/>
                                          </p:val>
                                        </p:tav>
                                        <p:tav tm="100000">
                                          <p:val>
                                            <p:strVal val="#ppt_w"/>
                                          </p:val>
                                        </p:tav>
                                      </p:tavLst>
                                    </p:anim>
                                    <p:anim calcmode="lin" valueType="num">
                                      <p:cBhvr>
                                        <p:cTn id="13" dur="350" fill="hold"/>
                                        <p:tgtEl>
                                          <p:spTgt spid="2"/>
                                        </p:tgtEl>
                                        <p:attrNameLst>
                                          <p:attrName>ppt_h</p:attrName>
                                        </p:attrNameLst>
                                      </p:cBhvr>
                                      <p:tavLst>
                                        <p:tav tm="0">
                                          <p:val>
                                            <p:fltVal val="0"/>
                                          </p:val>
                                        </p:tav>
                                        <p:tav tm="100000">
                                          <p:val>
                                            <p:strVal val="#ppt_h"/>
                                          </p:val>
                                        </p:tav>
                                      </p:tavLst>
                                    </p:anim>
                                    <p:animEffect transition="in" filter="fade">
                                      <p:cBhvr>
                                        <p:cTn id="14" dur="3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350" fill="hold"/>
                                        <p:tgtEl>
                                          <p:spTgt spid="3"/>
                                        </p:tgtEl>
                                        <p:attrNameLst>
                                          <p:attrName>ppt_w</p:attrName>
                                        </p:attrNameLst>
                                      </p:cBhvr>
                                      <p:tavLst>
                                        <p:tav tm="0">
                                          <p:val>
                                            <p:fltVal val="0"/>
                                          </p:val>
                                        </p:tav>
                                        <p:tav tm="100000">
                                          <p:val>
                                            <p:strVal val="#ppt_w"/>
                                          </p:val>
                                        </p:tav>
                                      </p:tavLst>
                                    </p:anim>
                                    <p:anim calcmode="lin" valueType="num">
                                      <p:cBhvr>
                                        <p:cTn id="20" dur="350" fill="hold"/>
                                        <p:tgtEl>
                                          <p:spTgt spid="3"/>
                                        </p:tgtEl>
                                        <p:attrNameLst>
                                          <p:attrName>ppt_h</p:attrName>
                                        </p:attrNameLst>
                                      </p:cBhvr>
                                      <p:tavLst>
                                        <p:tav tm="0">
                                          <p:val>
                                            <p:fltVal val="0"/>
                                          </p:val>
                                        </p:tav>
                                        <p:tav tm="100000">
                                          <p:val>
                                            <p:strVal val="#ppt_h"/>
                                          </p:val>
                                        </p:tav>
                                      </p:tavLst>
                                    </p:anim>
                                    <p:animEffect transition="in" filter="fade">
                                      <p:cBhvr>
                                        <p:cTn id="21" dur="35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350" fill="hold"/>
                                        <p:tgtEl>
                                          <p:spTgt spid="4"/>
                                        </p:tgtEl>
                                        <p:attrNameLst>
                                          <p:attrName>ppt_w</p:attrName>
                                        </p:attrNameLst>
                                      </p:cBhvr>
                                      <p:tavLst>
                                        <p:tav tm="0">
                                          <p:val>
                                            <p:fltVal val="0"/>
                                          </p:val>
                                        </p:tav>
                                        <p:tav tm="100000">
                                          <p:val>
                                            <p:strVal val="#ppt_w"/>
                                          </p:val>
                                        </p:tav>
                                      </p:tavLst>
                                    </p:anim>
                                    <p:anim calcmode="lin" valueType="num">
                                      <p:cBhvr>
                                        <p:cTn id="27" dur="350" fill="hold"/>
                                        <p:tgtEl>
                                          <p:spTgt spid="4"/>
                                        </p:tgtEl>
                                        <p:attrNameLst>
                                          <p:attrName>ppt_h</p:attrName>
                                        </p:attrNameLst>
                                      </p:cBhvr>
                                      <p:tavLst>
                                        <p:tav tm="0">
                                          <p:val>
                                            <p:fltVal val="0"/>
                                          </p:val>
                                        </p:tav>
                                        <p:tav tm="100000">
                                          <p:val>
                                            <p:strVal val="#ppt_h"/>
                                          </p:val>
                                        </p:tav>
                                      </p:tavLst>
                                    </p:anim>
                                    <p:animEffect transition="in" filter="fade">
                                      <p:cBhvr>
                                        <p:cTn id="28" dur="3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C6ADA3C-B6C2-8945-B735-5697CB521553}"/>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5" name="Group 4">
            <a:extLst>
              <a:ext uri="{FF2B5EF4-FFF2-40B4-BE49-F238E27FC236}">
                <a16:creationId xmlns:a16="http://schemas.microsoft.com/office/drawing/2014/main" id="{43EA455B-FC74-7E45-8F1C-9C5F80B7C6B1}"/>
              </a:ext>
            </a:extLst>
          </p:cNvPr>
          <p:cNvGrpSpPr/>
          <p:nvPr/>
        </p:nvGrpSpPr>
        <p:grpSpPr>
          <a:xfrm>
            <a:off x="2520000" y="1800000"/>
            <a:ext cx="9957092" cy="5888867"/>
            <a:chOff x="2588031" y="1980516"/>
            <a:chExt cx="9957092" cy="5888867"/>
          </a:xfrm>
        </p:grpSpPr>
        <p:grpSp>
          <p:nvGrpSpPr>
            <p:cNvPr id="4" name="Group 3">
              <a:extLst>
                <a:ext uri="{FF2B5EF4-FFF2-40B4-BE49-F238E27FC236}">
                  <a16:creationId xmlns:a16="http://schemas.microsoft.com/office/drawing/2014/main" id="{C52D5A60-ED1B-464A-8B15-403E42E39BE5}"/>
                </a:ext>
              </a:extLst>
            </p:cNvPr>
            <p:cNvGrpSpPr/>
            <p:nvPr/>
          </p:nvGrpSpPr>
          <p:grpSpPr>
            <a:xfrm>
              <a:off x="2588031" y="1980516"/>
              <a:ext cx="9957092" cy="5888867"/>
              <a:chOff x="2686844" y="2695280"/>
              <a:chExt cx="8548563" cy="5055829"/>
            </a:xfrm>
          </p:grpSpPr>
          <p:sp>
            <p:nvSpPr>
              <p:cNvPr id="28" name="Rectangle 27">
                <a:extLst>
                  <a:ext uri="{FF2B5EF4-FFF2-40B4-BE49-F238E27FC236}">
                    <a16:creationId xmlns:a16="http://schemas.microsoft.com/office/drawing/2014/main" id="{AC7C4AA2-4D26-134E-A9ED-A09E5B9E515B}"/>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8A0E1B8E-CB78-764E-AE40-75447FB95F76}"/>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a:extLst>
                  <a:ext uri="{FF2B5EF4-FFF2-40B4-BE49-F238E27FC236}">
                    <a16:creationId xmlns:a16="http://schemas.microsoft.com/office/drawing/2014/main" id="{5C391EA9-CCA5-4D44-B31B-B1C120EB9CB7}"/>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7E35D08C-A5D4-2F46-ADF7-F59394A6FA13}"/>
                  </a:ext>
                </a:extLst>
              </p:cNvPr>
              <p:cNvGrpSpPr/>
              <p:nvPr/>
            </p:nvGrpSpPr>
            <p:grpSpPr>
              <a:xfrm>
                <a:off x="2896167" y="2904522"/>
                <a:ext cx="651096" cy="175437"/>
                <a:chOff x="2886740" y="1651000"/>
                <a:chExt cx="651096" cy="175437"/>
              </a:xfrm>
            </p:grpSpPr>
            <p:sp>
              <p:nvSpPr>
                <p:cNvPr id="32" name="Oval 31">
                  <a:extLst>
                    <a:ext uri="{FF2B5EF4-FFF2-40B4-BE49-F238E27FC236}">
                      <a16:creationId xmlns:a16="http://schemas.microsoft.com/office/drawing/2014/main" id="{2B4B9416-E937-AC4E-A4CD-750D881FC237}"/>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51C1284-423F-2546-9DB1-501743A1CC25}"/>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BF1AE5A-53FB-F344-BC09-9573864231CC}"/>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ounded Rectangle 34">
                <a:extLst>
                  <a:ext uri="{FF2B5EF4-FFF2-40B4-BE49-F238E27FC236}">
                    <a16:creationId xmlns:a16="http://schemas.microsoft.com/office/drawing/2014/main" id="{057E797B-D78A-724A-8D08-09E038768AB1}"/>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itle 1">
              <a:extLst>
                <a:ext uri="{FF2B5EF4-FFF2-40B4-BE49-F238E27FC236}">
                  <a16:creationId xmlns:a16="http://schemas.microsoft.com/office/drawing/2014/main" id="{9D3EA8FD-FDDE-9341-BA80-1D5F367EDCFB}"/>
                </a:ext>
              </a:extLst>
            </p:cNvPr>
            <p:cNvSpPr txBox="1">
              <a:spLocks/>
            </p:cNvSpPr>
            <p:nvPr/>
          </p:nvSpPr>
          <p:spPr>
            <a:xfrm>
              <a:off x="3352539" y="3497186"/>
              <a:ext cx="7048761" cy="180431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There are 66 million people in the UK. How many do you think are using social media?</a:t>
              </a:r>
              <a:endParaRPr lang="en-GB" sz="2400" dirty="0">
                <a:solidFill>
                  <a:schemeClr val="bg1"/>
                </a:solidFill>
                <a:latin typeface="Overpass Mono" pitchFamily="49" charset="77"/>
                <a:ea typeface="Calibri"/>
                <a:cs typeface="Calibri"/>
                <a:sym typeface="Calibri"/>
              </a:endParaRPr>
            </a:p>
          </p:txBody>
        </p:sp>
      </p:grpSp>
      <p:sp>
        <p:nvSpPr>
          <p:cNvPr id="45" name="Title 1">
            <a:extLst>
              <a:ext uri="{FF2B5EF4-FFF2-40B4-BE49-F238E27FC236}">
                <a16:creationId xmlns:a16="http://schemas.microsoft.com/office/drawing/2014/main" id="{D3780EFA-E845-B04C-B8ED-2265A65582F4}"/>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nvGrpSpPr>
          <p:cNvPr id="2" name="Group 1">
            <a:extLst>
              <a:ext uri="{FF2B5EF4-FFF2-40B4-BE49-F238E27FC236}">
                <a16:creationId xmlns:a16="http://schemas.microsoft.com/office/drawing/2014/main" id="{2E0B5817-455B-3342-8FA7-F3B75DBD283C}"/>
              </a:ext>
            </a:extLst>
          </p:cNvPr>
          <p:cNvGrpSpPr/>
          <p:nvPr/>
        </p:nvGrpSpPr>
        <p:grpSpPr>
          <a:xfrm>
            <a:off x="3046074" y="5725448"/>
            <a:ext cx="7458646" cy="1144138"/>
            <a:chOff x="3046074" y="5725448"/>
            <a:chExt cx="7458646" cy="1144138"/>
          </a:xfrm>
        </p:grpSpPr>
        <p:sp>
          <p:nvSpPr>
            <p:cNvPr id="19" name="Rectangle 18">
              <a:extLst>
                <a:ext uri="{FF2B5EF4-FFF2-40B4-BE49-F238E27FC236}">
                  <a16:creationId xmlns:a16="http://schemas.microsoft.com/office/drawing/2014/main" id="{565CD251-58F4-1C47-84AD-7F2DA3752FFB}"/>
                </a:ext>
              </a:extLst>
            </p:cNvPr>
            <p:cNvSpPr/>
            <p:nvPr/>
          </p:nvSpPr>
          <p:spPr>
            <a:xfrm>
              <a:off x="3046074" y="6183238"/>
              <a:ext cx="7458646" cy="686348"/>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83C157A8-EB42-174D-BFB3-464118054C37}"/>
                </a:ext>
              </a:extLst>
            </p:cNvPr>
            <p:cNvSpPr txBox="1">
              <a:spLocks/>
            </p:cNvSpPr>
            <p:nvPr/>
          </p:nvSpPr>
          <p:spPr>
            <a:xfrm>
              <a:off x="3284508" y="5725448"/>
              <a:ext cx="7048761" cy="101403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rgbClr val="000000"/>
                  </a:solidFill>
                  <a:latin typeface="Overpass Mono" pitchFamily="49" charset="77"/>
                  <a:ea typeface="Calibri"/>
                  <a:cs typeface="Calibri"/>
                  <a:sym typeface="Calibri"/>
                </a:rPr>
                <a:t>Answer</a:t>
              </a:r>
              <a:r>
                <a:rPr lang="en-GB" sz="2400" b="1" dirty="0">
                  <a:solidFill>
                    <a:schemeClr val="dk1"/>
                  </a:solidFill>
                  <a:latin typeface="Overpass Mono" pitchFamily="49" charset="77"/>
                  <a:ea typeface="Calibri"/>
                  <a:cs typeface="Calibri"/>
                  <a:sym typeface="Calibri"/>
                </a:rPr>
                <a:t>:</a:t>
              </a:r>
            </a:p>
            <a:p>
              <a:pPr lvl="0">
                <a:lnSpc>
                  <a:spcPct val="100000"/>
                </a:lnSpc>
                <a:spcBef>
                  <a:spcPts val="0"/>
                </a:spcBef>
                <a:spcAft>
                  <a:spcPts val="1500"/>
                </a:spcAft>
              </a:pPr>
              <a:r>
                <a:rPr lang="en-GB" sz="2400" dirty="0">
                  <a:solidFill>
                    <a:schemeClr val="bg1"/>
                  </a:solidFill>
                  <a:latin typeface="Overpass Mono" pitchFamily="49" charset="77"/>
                  <a:ea typeface="Calibri"/>
                  <a:cs typeface="Calibri"/>
                  <a:sym typeface="Calibri"/>
                </a:rPr>
                <a:t>45 million</a:t>
              </a:r>
            </a:p>
          </p:txBody>
        </p:sp>
      </p:grpSp>
    </p:spTree>
    <p:extLst>
      <p:ext uri="{BB962C8B-B14F-4D97-AF65-F5344CB8AC3E}">
        <p14:creationId xmlns:p14="http://schemas.microsoft.com/office/powerpoint/2010/main" val="95044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C7C646B0-3C5C-0846-89B6-E0F3E1A3611B}"/>
              </a:ext>
            </a:extLst>
          </p:cNvPr>
          <p:cNvGrpSpPr/>
          <p:nvPr/>
        </p:nvGrpSpPr>
        <p:grpSpPr>
          <a:xfrm>
            <a:off x="-586596" y="-228599"/>
            <a:ext cx="13063688" cy="7917466"/>
            <a:chOff x="-586596" y="-228599"/>
            <a:chExt cx="13063688" cy="7917466"/>
          </a:xfrm>
        </p:grpSpPr>
        <p:sp>
          <p:nvSpPr>
            <p:cNvPr id="39" name="Rectangle 38">
              <a:extLst>
                <a:ext uri="{FF2B5EF4-FFF2-40B4-BE49-F238E27FC236}">
                  <a16:creationId xmlns:a16="http://schemas.microsoft.com/office/drawing/2014/main" id="{5719AFEE-C89E-4F40-8532-0A661C13E4F5}"/>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0" name="Group 39">
              <a:extLst>
                <a:ext uri="{FF2B5EF4-FFF2-40B4-BE49-F238E27FC236}">
                  <a16:creationId xmlns:a16="http://schemas.microsoft.com/office/drawing/2014/main" id="{DF16C2BC-F973-0E44-AABF-4EC18408779E}"/>
                </a:ext>
              </a:extLst>
            </p:cNvPr>
            <p:cNvGrpSpPr/>
            <p:nvPr/>
          </p:nvGrpSpPr>
          <p:grpSpPr>
            <a:xfrm>
              <a:off x="2520000" y="1800000"/>
              <a:ext cx="9957092" cy="5888867"/>
              <a:chOff x="2588031" y="1980516"/>
              <a:chExt cx="9957092" cy="5888867"/>
            </a:xfrm>
          </p:grpSpPr>
          <p:grpSp>
            <p:nvGrpSpPr>
              <p:cNvPr id="42" name="Group 41">
                <a:extLst>
                  <a:ext uri="{FF2B5EF4-FFF2-40B4-BE49-F238E27FC236}">
                    <a16:creationId xmlns:a16="http://schemas.microsoft.com/office/drawing/2014/main" id="{B7D4A04B-9516-CB41-A2DE-4D575B545FB2}"/>
                  </a:ext>
                </a:extLst>
              </p:cNvPr>
              <p:cNvGrpSpPr/>
              <p:nvPr/>
            </p:nvGrpSpPr>
            <p:grpSpPr>
              <a:xfrm>
                <a:off x="2588031" y="1980516"/>
                <a:ext cx="9957092" cy="5888867"/>
                <a:chOff x="2686844" y="2695280"/>
                <a:chExt cx="8548563" cy="5055829"/>
              </a:xfrm>
            </p:grpSpPr>
            <p:sp>
              <p:nvSpPr>
                <p:cNvPr id="46" name="Rectangle 45">
                  <a:extLst>
                    <a:ext uri="{FF2B5EF4-FFF2-40B4-BE49-F238E27FC236}">
                      <a16:creationId xmlns:a16="http://schemas.microsoft.com/office/drawing/2014/main" id="{645CCF94-854C-B54A-808B-3AFD5BE8CB59}"/>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082AD21-8936-A04D-BDEB-A95EE9AA7C24}"/>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ounded Rectangle 47">
                  <a:extLst>
                    <a:ext uri="{FF2B5EF4-FFF2-40B4-BE49-F238E27FC236}">
                      <a16:creationId xmlns:a16="http://schemas.microsoft.com/office/drawing/2014/main" id="{89EAC215-DC72-0F47-8CDF-77783C3FB62E}"/>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5DF25E5-8331-1F49-9687-6A3DC9F3B340}"/>
                    </a:ext>
                  </a:extLst>
                </p:cNvPr>
                <p:cNvGrpSpPr/>
                <p:nvPr/>
              </p:nvGrpSpPr>
              <p:grpSpPr>
                <a:xfrm>
                  <a:off x="2896167" y="2904522"/>
                  <a:ext cx="651096" cy="175437"/>
                  <a:chOff x="2886740" y="1651000"/>
                  <a:chExt cx="651096" cy="175437"/>
                </a:xfrm>
              </p:grpSpPr>
              <p:sp>
                <p:nvSpPr>
                  <p:cNvPr id="51" name="Oval 50">
                    <a:extLst>
                      <a:ext uri="{FF2B5EF4-FFF2-40B4-BE49-F238E27FC236}">
                        <a16:creationId xmlns:a16="http://schemas.microsoft.com/office/drawing/2014/main" id="{30642C45-0634-2A47-95F6-91BE7C0F5D74}"/>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7F37347-6315-0D46-A1C5-D7FFD3B41C0E}"/>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36077AFC-C6B6-5A4D-A580-F5C5821B18B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ounded Rectangle 49">
                  <a:extLst>
                    <a:ext uri="{FF2B5EF4-FFF2-40B4-BE49-F238E27FC236}">
                      <a16:creationId xmlns:a16="http://schemas.microsoft.com/office/drawing/2014/main" id="{BEC3A148-3CCF-914C-B837-4450264859D7}"/>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A8996900-A1C1-C14A-99CD-4D5755D885A8}"/>
                  </a:ext>
                </a:extLst>
              </p:cNvPr>
              <p:cNvSpPr/>
              <p:nvPr/>
            </p:nvSpPr>
            <p:spPr>
              <a:xfrm>
                <a:off x="3114105" y="6363754"/>
                <a:ext cx="7458646" cy="686348"/>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itle 1">
                <a:extLst>
                  <a:ext uri="{FF2B5EF4-FFF2-40B4-BE49-F238E27FC236}">
                    <a16:creationId xmlns:a16="http://schemas.microsoft.com/office/drawing/2014/main" id="{0684C537-6A60-364A-A973-EE2EE033F279}"/>
                  </a:ext>
                </a:extLst>
              </p:cNvPr>
              <p:cNvSpPr txBox="1">
                <a:spLocks/>
              </p:cNvSpPr>
              <p:nvPr/>
            </p:nvSpPr>
            <p:spPr>
              <a:xfrm>
                <a:off x="3352539" y="3497186"/>
                <a:ext cx="7048761" cy="3535983"/>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There are 66 million people in the UK. How many do you think are using social media?</a:t>
                </a:r>
              </a:p>
              <a:p>
                <a:pPr lvl="0">
                  <a:lnSpc>
                    <a:spcPct val="100000"/>
                  </a:lnSpc>
                  <a:spcBef>
                    <a:spcPts val="0"/>
                  </a:spcBef>
                  <a:spcAft>
                    <a:spcPts val="1500"/>
                  </a:spcAft>
                </a:pPr>
                <a:endParaRPr lang="en-GB" sz="2400" dirty="0">
                  <a:solidFill>
                    <a:schemeClr val="dk1"/>
                  </a:solidFill>
                  <a:latin typeface="Overpass Mono" pitchFamily="49" charset="77"/>
                  <a:ea typeface="Calibri"/>
                  <a:cs typeface="Calibri"/>
                  <a:sym typeface="Calibri"/>
                </a:endParaRPr>
              </a:p>
              <a:p>
                <a:pPr lvl="0">
                  <a:lnSpc>
                    <a:spcPct val="100000"/>
                  </a:lnSpc>
                  <a:spcBef>
                    <a:spcPts val="0"/>
                  </a:spcBef>
                  <a:spcAft>
                    <a:spcPts val="1500"/>
                  </a:spcAft>
                </a:pPr>
                <a:r>
                  <a:rPr lang="en-GB" sz="2400" b="1" dirty="0">
                    <a:solidFill>
                      <a:srgbClr val="000000"/>
                    </a:solidFill>
                    <a:latin typeface="Overpass Mono" pitchFamily="49" charset="77"/>
                    <a:ea typeface="Calibri"/>
                    <a:cs typeface="Calibri"/>
                    <a:sym typeface="Calibri"/>
                  </a:rPr>
                  <a:t>Answer</a:t>
                </a:r>
                <a:r>
                  <a:rPr lang="en-GB" sz="2400" b="1" dirty="0">
                    <a:solidFill>
                      <a:schemeClr val="dk1"/>
                    </a:solidFill>
                    <a:latin typeface="Overpass Mono" pitchFamily="49" charset="77"/>
                    <a:ea typeface="Calibri"/>
                    <a:cs typeface="Calibri"/>
                    <a:sym typeface="Calibri"/>
                  </a:rPr>
                  <a:t>:</a:t>
                </a:r>
              </a:p>
              <a:p>
                <a:pPr lvl="0">
                  <a:lnSpc>
                    <a:spcPct val="100000"/>
                  </a:lnSpc>
                  <a:spcBef>
                    <a:spcPts val="0"/>
                  </a:spcBef>
                  <a:spcAft>
                    <a:spcPts val="1500"/>
                  </a:spcAft>
                </a:pPr>
                <a:r>
                  <a:rPr lang="en-GB" sz="2400" dirty="0">
                    <a:solidFill>
                      <a:schemeClr val="bg1"/>
                    </a:solidFill>
                    <a:latin typeface="Overpass Mono" pitchFamily="49" charset="77"/>
                    <a:ea typeface="Calibri"/>
                    <a:cs typeface="Calibri"/>
                    <a:sym typeface="Calibri"/>
                  </a:rPr>
                  <a:t>45 million</a:t>
                </a:r>
              </a:p>
            </p:txBody>
          </p:sp>
        </p:grpSp>
        <p:sp>
          <p:nvSpPr>
            <p:cNvPr id="41" name="Title 1">
              <a:extLst>
                <a:ext uri="{FF2B5EF4-FFF2-40B4-BE49-F238E27FC236}">
                  <a16:creationId xmlns:a16="http://schemas.microsoft.com/office/drawing/2014/main" id="{4D13FDAD-4B57-AF46-AFC8-1E9A58D0189A}"/>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sp>
        <p:nvSpPr>
          <p:cNvPr id="54" name="Rectangle 53">
            <a:extLst>
              <a:ext uri="{FF2B5EF4-FFF2-40B4-BE49-F238E27FC236}">
                <a16:creationId xmlns:a16="http://schemas.microsoft.com/office/drawing/2014/main" id="{23BFBF95-6D22-AA4C-8FAD-63D0043809E7}"/>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4C27017B-B5B3-8A43-874A-C16C6A53F330}"/>
              </a:ext>
            </a:extLst>
          </p:cNvPr>
          <p:cNvGrpSpPr/>
          <p:nvPr/>
        </p:nvGrpSpPr>
        <p:grpSpPr>
          <a:xfrm>
            <a:off x="-586596" y="-228599"/>
            <a:ext cx="9957090" cy="4891796"/>
            <a:chOff x="-586596" y="-228599"/>
            <a:chExt cx="9957090" cy="4891796"/>
          </a:xfrm>
        </p:grpSpPr>
        <p:sp>
          <p:nvSpPr>
            <p:cNvPr id="38" name="Rectangle 37">
              <a:extLst>
                <a:ext uri="{FF2B5EF4-FFF2-40B4-BE49-F238E27FC236}">
                  <a16:creationId xmlns:a16="http://schemas.microsoft.com/office/drawing/2014/main" id="{AC6ADA3C-B6C2-8945-B735-5697CB521553}"/>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5" name="Title 1">
              <a:extLst>
                <a:ext uri="{FF2B5EF4-FFF2-40B4-BE49-F238E27FC236}">
                  <a16:creationId xmlns:a16="http://schemas.microsoft.com/office/drawing/2014/main" id="{D3780EFA-E845-B04C-B8ED-2265A65582F4}"/>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grpSp>
        <p:nvGrpSpPr>
          <p:cNvPr id="17" name="Group 16">
            <a:extLst>
              <a:ext uri="{FF2B5EF4-FFF2-40B4-BE49-F238E27FC236}">
                <a16:creationId xmlns:a16="http://schemas.microsoft.com/office/drawing/2014/main" id="{4DFDB5A7-A5F3-5C46-BBC0-E6B6777E5227}"/>
              </a:ext>
            </a:extLst>
          </p:cNvPr>
          <p:cNvGrpSpPr/>
          <p:nvPr/>
        </p:nvGrpSpPr>
        <p:grpSpPr>
          <a:xfrm>
            <a:off x="2880000" y="2160000"/>
            <a:ext cx="9957092" cy="5888867"/>
            <a:chOff x="2588031" y="1980516"/>
            <a:chExt cx="9957092" cy="5888867"/>
          </a:xfrm>
        </p:grpSpPr>
        <p:grpSp>
          <p:nvGrpSpPr>
            <p:cNvPr id="18" name="Group 17">
              <a:extLst>
                <a:ext uri="{FF2B5EF4-FFF2-40B4-BE49-F238E27FC236}">
                  <a16:creationId xmlns:a16="http://schemas.microsoft.com/office/drawing/2014/main" id="{E0F5D129-7123-1F47-967A-C6124A05B8E3}"/>
                </a:ext>
              </a:extLst>
            </p:cNvPr>
            <p:cNvGrpSpPr/>
            <p:nvPr/>
          </p:nvGrpSpPr>
          <p:grpSpPr>
            <a:xfrm>
              <a:off x="2588031" y="1980516"/>
              <a:ext cx="9957092" cy="5888867"/>
              <a:chOff x="2686844" y="2695280"/>
              <a:chExt cx="8548563" cy="5055829"/>
            </a:xfrm>
          </p:grpSpPr>
          <p:sp>
            <p:nvSpPr>
              <p:cNvPr id="21" name="Rectangle 20">
                <a:extLst>
                  <a:ext uri="{FF2B5EF4-FFF2-40B4-BE49-F238E27FC236}">
                    <a16:creationId xmlns:a16="http://schemas.microsoft.com/office/drawing/2014/main" id="{89AD289C-EA75-4D4A-9137-623EEFEC5D07}"/>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E93A6C4-766D-1845-9A2A-2D05BA50A080}"/>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a:extLst>
                  <a:ext uri="{FF2B5EF4-FFF2-40B4-BE49-F238E27FC236}">
                    <a16:creationId xmlns:a16="http://schemas.microsoft.com/office/drawing/2014/main" id="{2CA52FB7-6AE0-1D4C-8A2C-332D0A8DF725}"/>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1FD7BF9-20AE-C44A-814B-43362F1CA0F6}"/>
                  </a:ext>
                </a:extLst>
              </p:cNvPr>
              <p:cNvGrpSpPr/>
              <p:nvPr/>
            </p:nvGrpSpPr>
            <p:grpSpPr>
              <a:xfrm>
                <a:off x="2896167" y="2904522"/>
                <a:ext cx="651096" cy="175437"/>
                <a:chOff x="2886740" y="1651000"/>
                <a:chExt cx="651096" cy="175437"/>
              </a:xfrm>
            </p:grpSpPr>
            <p:sp>
              <p:nvSpPr>
                <p:cNvPr id="26" name="Oval 25">
                  <a:extLst>
                    <a:ext uri="{FF2B5EF4-FFF2-40B4-BE49-F238E27FC236}">
                      <a16:creationId xmlns:a16="http://schemas.microsoft.com/office/drawing/2014/main" id="{EBF8A297-E0B0-6F47-8A7A-94A1BADEF881}"/>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8F11B28-4BBA-CE48-A6B6-9CD3588814A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C9A6D3E2-7A4C-2E4E-9863-AB20C5056CCC}"/>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ounded Rectangle 24">
                <a:extLst>
                  <a:ext uri="{FF2B5EF4-FFF2-40B4-BE49-F238E27FC236}">
                    <a16:creationId xmlns:a16="http://schemas.microsoft.com/office/drawing/2014/main" id="{A06662FB-E485-9447-9DEC-3026BA8D4D71}"/>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itle 1">
              <a:extLst>
                <a:ext uri="{FF2B5EF4-FFF2-40B4-BE49-F238E27FC236}">
                  <a16:creationId xmlns:a16="http://schemas.microsoft.com/office/drawing/2014/main" id="{95C68744-F06C-9644-9D3E-DC3E994FA628}"/>
                </a:ext>
              </a:extLst>
            </p:cNvPr>
            <p:cNvSpPr txBox="1">
              <a:spLocks/>
            </p:cNvSpPr>
            <p:nvPr/>
          </p:nvSpPr>
          <p:spPr>
            <a:xfrm>
              <a:off x="3352538" y="3245487"/>
              <a:ext cx="8191762" cy="2398268"/>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What percentage of these people do you think check or adjust their privacy settings on social media?</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a) 25%	b) 50%	c) 75%</a:t>
              </a:r>
              <a:endParaRPr lang="en-GB" sz="2400" dirty="0">
                <a:solidFill>
                  <a:schemeClr val="bg1"/>
                </a:solidFill>
                <a:latin typeface="Overpass Mono" pitchFamily="49" charset="77"/>
                <a:ea typeface="Calibri"/>
                <a:cs typeface="Calibri"/>
                <a:sym typeface="Calibri"/>
              </a:endParaRPr>
            </a:p>
          </p:txBody>
        </p:sp>
      </p:grpSp>
      <p:grpSp>
        <p:nvGrpSpPr>
          <p:cNvPr id="3" name="Group 2">
            <a:extLst>
              <a:ext uri="{FF2B5EF4-FFF2-40B4-BE49-F238E27FC236}">
                <a16:creationId xmlns:a16="http://schemas.microsoft.com/office/drawing/2014/main" id="{1ED29272-F729-6049-AB5C-C03EF8D6EF4D}"/>
              </a:ext>
            </a:extLst>
          </p:cNvPr>
          <p:cNvGrpSpPr/>
          <p:nvPr/>
        </p:nvGrpSpPr>
        <p:grpSpPr>
          <a:xfrm>
            <a:off x="3406074" y="6381805"/>
            <a:ext cx="8430195" cy="1142002"/>
            <a:chOff x="3406074" y="6381805"/>
            <a:chExt cx="8430195" cy="1142002"/>
          </a:xfrm>
        </p:grpSpPr>
        <p:sp>
          <p:nvSpPr>
            <p:cNvPr id="35" name="Rectangle 34">
              <a:extLst>
                <a:ext uri="{FF2B5EF4-FFF2-40B4-BE49-F238E27FC236}">
                  <a16:creationId xmlns:a16="http://schemas.microsoft.com/office/drawing/2014/main" id="{671718AD-E388-904E-8092-2FB5BACB38A4}"/>
                </a:ext>
              </a:extLst>
            </p:cNvPr>
            <p:cNvSpPr/>
            <p:nvPr/>
          </p:nvSpPr>
          <p:spPr>
            <a:xfrm>
              <a:off x="3406074" y="6837459"/>
              <a:ext cx="7458646" cy="686348"/>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itle 1">
              <a:extLst>
                <a:ext uri="{FF2B5EF4-FFF2-40B4-BE49-F238E27FC236}">
                  <a16:creationId xmlns:a16="http://schemas.microsoft.com/office/drawing/2014/main" id="{54E4E593-D924-2B48-8BB1-668391E516C7}"/>
                </a:ext>
              </a:extLst>
            </p:cNvPr>
            <p:cNvSpPr txBox="1">
              <a:spLocks/>
            </p:cNvSpPr>
            <p:nvPr/>
          </p:nvSpPr>
          <p:spPr>
            <a:xfrm>
              <a:off x="3644507" y="6381805"/>
              <a:ext cx="8191762" cy="100115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rgbClr val="000000"/>
                  </a:solidFill>
                  <a:latin typeface="Overpass Mono" pitchFamily="49" charset="77"/>
                  <a:ea typeface="Calibri"/>
                  <a:cs typeface="Calibri"/>
                  <a:sym typeface="Calibri"/>
                </a:rPr>
                <a:t>Answer</a:t>
              </a:r>
              <a:r>
                <a:rPr lang="en-GB" sz="2400" b="1" dirty="0">
                  <a:solidFill>
                    <a:schemeClr val="dk1"/>
                  </a:solidFill>
                  <a:latin typeface="Overpass Mono" pitchFamily="49" charset="77"/>
                  <a:ea typeface="Calibri"/>
                  <a:cs typeface="Calibri"/>
                  <a:sym typeface="Calibri"/>
                </a:rPr>
                <a:t>:</a:t>
              </a:r>
            </a:p>
            <a:p>
              <a:pPr lvl="0">
                <a:lnSpc>
                  <a:spcPct val="100000"/>
                </a:lnSpc>
                <a:spcBef>
                  <a:spcPts val="0"/>
                </a:spcBef>
                <a:spcAft>
                  <a:spcPts val="1500"/>
                </a:spcAft>
              </a:pPr>
              <a:r>
                <a:rPr lang="en-GB" sz="2400" dirty="0">
                  <a:solidFill>
                    <a:schemeClr val="bg1"/>
                  </a:solidFill>
                  <a:latin typeface="Overpass Mono" pitchFamily="49" charset="77"/>
                  <a:ea typeface="Calibri"/>
                  <a:cs typeface="Calibri"/>
                  <a:sym typeface="Calibri"/>
                </a:rPr>
                <a:t>Just 25%</a:t>
              </a:r>
            </a:p>
          </p:txBody>
        </p:sp>
      </p:grpSp>
    </p:spTree>
    <p:extLst>
      <p:ext uri="{BB962C8B-B14F-4D97-AF65-F5344CB8AC3E}">
        <p14:creationId xmlns:p14="http://schemas.microsoft.com/office/powerpoint/2010/main" val="185984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Group 121">
            <a:extLst>
              <a:ext uri="{FF2B5EF4-FFF2-40B4-BE49-F238E27FC236}">
                <a16:creationId xmlns:a16="http://schemas.microsoft.com/office/drawing/2014/main" id="{5F1F9F72-C803-0B4D-81E3-700532E4E535}"/>
              </a:ext>
            </a:extLst>
          </p:cNvPr>
          <p:cNvGrpSpPr/>
          <p:nvPr/>
        </p:nvGrpSpPr>
        <p:grpSpPr>
          <a:xfrm>
            <a:off x="-586596" y="-228599"/>
            <a:ext cx="16844184" cy="9372599"/>
            <a:chOff x="-586596" y="-228599"/>
            <a:chExt cx="16844184" cy="9372599"/>
          </a:xfrm>
        </p:grpSpPr>
        <p:grpSp>
          <p:nvGrpSpPr>
            <p:cNvPr id="123" name="Group 122">
              <a:extLst>
                <a:ext uri="{FF2B5EF4-FFF2-40B4-BE49-F238E27FC236}">
                  <a16:creationId xmlns:a16="http://schemas.microsoft.com/office/drawing/2014/main" id="{3D4DBAE0-0BA5-244B-9820-1BBF44302899}"/>
                </a:ext>
              </a:extLst>
            </p:cNvPr>
            <p:cNvGrpSpPr/>
            <p:nvPr/>
          </p:nvGrpSpPr>
          <p:grpSpPr>
            <a:xfrm>
              <a:off x="-586596" y="-228599"/>
              <a:ext cx="13063688" cy="7917466"/>
              <a:chOff x="-586596" y="-228599"/>
              <a:chExt cx="13063688" cy="7917466"/>
            </a:xfrm>
          </p:grpSpPr>
          <p:sp>
            <p:nvSpPr>
              <p:cNvPr id="142" name="Rectangle 141">
                <a:extLst>
                  <a:ext uri="{FF2B5EF4-FFF2-40B4-BE49-F238E27FC236}">
                    <a16:creationId xmlns:a16="http://schemas.microsoft.com/office/drawing/2014/main" id="{86698627-62F9-1145-AD50-9192FA084984}"/>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43" name="Group 142">
                <a:extLst>
                  <a:ext uri="{FF2B5EF4-FFF2-40B4-BE49-F238E27FC236}">
                    <a16:creationId xmlns:a16="http://schemas.microsoft.com/office/drawing/2014/main" id="{19283766-02E5-DE4F-A106-3B5648935A0B}"/>
                  </a:ext>
                </a:extLst>
              </p:cNvPr>
              <p:cNvGrpSpPr/>
              <p:nvPr/>
            </p:nvGrpSpPr>
            <p:grpSpPr>
              <a:xfrm>
                <a:off x="2520000" y="1800000"/>
                <a:ext cx="9957092" cy="5888867"/>
                <a:chOff x="2588031" y="1980516"/>
                <a:chExt cx="9957092" cy="5888867"/>
              </a:xfrm>
            </p:grpSpPr>
            <p:grpSp>
              <p:nvGrpSpPr>
                <p:cNvPr id="145" name="Group 144">
                  <a:extLst>
                    <a:ext uri="{FF2B5EF4-FFF2-40B4-BE49-F238E27FC236}">
                      <a16:creationId xmlns:a16="http://schemas.microsoft.com/office/drawing/2014/main" id="{8C9A08F3-17A6-AB43-A6AE-43C4912DE24F}"/>
                    </a:ext>
                  </a:extLst>
                </p:cNvPr>
                <p:cNvGrpSpPr/>
                <p:nvPr/>
              </p:nvGrpSpPr>
              <p:grpSpPr>
                <a:xfrm>
                  <a:off x="2588031" y="1980516"/>
                  <a:ext cx="9957092" cy="5888867"/>
                  <a:chOff x="2686844" y="2695280"/>
                  <a:chExt cx="8548563" cy="5055829"/>
                </a:xfrm>
              </p:grpSpPr>
              <p:sp>
                <p:nvSpPr>
                  <p:cNvPr id="148" name="Rectangle 147">
                    <a:extLst>
                      <a:ext uri="{FF2B5EF4-FFF2-40B4-BE49-F238E27FC236}">
                        <a16:creationId xmlns:a16="http://schemas.microsoft.com/office/drawing/2014/main" id="{7F354DED-B898-0A45-B79B-47368A4F1E32}"/>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A755CA63-9A59-FD46-B771-57921EF6EF64}"/>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ounded Rectangle 149">
                    <a:extLst>
                      <a:ext uri="{FF2B5EF4-FFF2-40B4-BE49-F238E27FC236}">
                        <a16:creationId xmlns:a16="http://schemas.microsoft.com/office/drawing/2014/main" id="{EACCCC3A-E088-944D-A433-C83FA1F8F28A}"/>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68DF2215-316D-5A44-A8BE-A5B776AA1693}"/>
                      </a:ext>
                    </a:extLst>
                  </p:cNvPr>
                  <p:cNvGrpSpPr/>
                  <p:nvPr/>
                </p:nvGrpSpPr>
                <p:grpSpPr>
                  <a:xfrm>
                    <a:off x="2896167" y="2904522"/>
                    <a:ext cx="651096" cy="175437"/>
                    <a:chOff x="2886740" y="1651000"/>
                    <a:chExt cx="651096" cy="175437"/>
                  </a:xfrm>
                </p:grpSpPr>
                <p:sp>
                  <p:nvSpPr>
                    <p:cNvPr id="153" name="Oval 152">
                      <a:extLst>
                        <a:ext uri="{FF2B5EF4-FFF2-40B4-BE49-F238E27FC236}">
                          <a16:creationId xmlns:a16="http://schemas.microsoft.com/office/drawing/2014/main" id="{7C464D5C-8952-EB48-B3AD-C9227F6CA7A7}"/>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31F2AACC-FAF4-4D46-9872-52DCBD6079F7}"/>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11E22D80-0D7D-4D45-BF65-C10CF70F7D7F}"/>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Rounded Rectangle 151">
                    <a:extLst>
                      <a:ext uri="{FF2B5EF4-FFF2-40B4-BE49-F238E27FC236}">
                        <a16:creationId xmlns:a16="http://schemas.microsoft.com/office/drawing/2014/main" id="{7C1236B9-6112-0349-B992-641A7C663AAB}"/>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Rectangle 145">
                  <a:extLst>
                    <a:ext uri="{FF2B5EF4-FFF2-40B4-BE49-F238E27FC236}">
                      <a16:creationId xmlns:a16="http://schemas.microsoft.com/office/drawing/2014/main" id="{9021EFF9-35A7-6543-A29E-C80B5CA77230}"/>
                    </a:ext>
                  </a:extLst>
                </p:cNvPr>
                <p:cNvSpPr/>
                <p:nvPr/>
              </p:nvSpPr>
              <p:spPr>
                <a:xfrm>
                  <a:off x="3114105" y="6363754"/>
                  <a:ext cx="7458646" cy="686348"/>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itle 1">
                  <a:extLst>
                    <a:ext uri="{FF2B5EF4-FFF2-40B4-BE49-F238E27FC236}">
                      <a16:creationId xmlns:a16="http://schemas.microsoft.com/office/drawing/2014/main" id="{63B9F348-1CCD-D340-AAB0-5E71BF1A4D09}"/>
                    </a:ext>
                  </a:extLst>
                </p:cNvPr>
                <p:cNvSpPr txBox="1">
                  <a:spLocks/>
                </p:cNvSpPr>
                <p:nvPr/>
              </p:nvSpPr>
              <p:spPr>
                <a:xfrm>
                  <a:off x="3352539" y="3497186"/>
                  <a:ext cx="7048761" cy="3535983"/>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There are 66 million people in the UK. How many do you think are using social media?</a:t>
                  </a:r>
                </a:p>
                <a:p>
                  <a:pPr lvl="0">
                    <a:lnSpc>
                      <a:spcPct val="100000"/>
                    </a:lnSpc>
                    <a:spcBef>
                      <a:spcPts val="0"/>
                    </a:spcBef>
                    <a:spcAft>
                      <a:spcPts val="1500"/>
                    </a:spcAft>
                  </a:pPr>
                  <a:endParaRPr lang="en-GB" sz="2400" dirty="0">
                    <a:solidFill>
                      <a:schemeClr val="dk1"/>
                    </a:solidFill>
                    <a:latin typeface="Overpass Mono" pitchFamily="49" charset="77"/>
                    <a:ea typeface="Calibri"/>
                    <a:cs typeface="Calibri"/>
                    <a:sym typeface="Calibri"/>
                  </a:endParaRPr>
                </a:p>
                <a:p>
                  <a:pPr lvl="0">
                    <a:lnSpc>
                      <a:spcPct val="100000"/>
                    </a:lnSpc>
                    <a:spcBef>
                      <a:spcPts val="0"/>
                    </a:spcBef>
                    <a:spcAft>
                      <a:spcPts val="1500"/>
                    </a:spcAft>
                  </a:pPr>
                  <a:r>
                    <a:rPr lang="en-GB" sz="2400" b="1" dirty="0">
                      <a:solidFill>
                        <a:srgbClr val="000000"/>
                      </a:solidFill>
                      <a:latin typeface="Overpass Mono" pitchFamily="49" charset="77"/>
                      <a:ea typeface="Calibri"/>
                      <a:cs typeface="Calibri"/>
                      <a:sym typeface="Calibri"/>
                    </a:rPr>
                    <a:t>Answer</a:t>
                  </a:r>
                  <a:r>
                    <a:rPr lang="en-GB" sz="2400" b="1" dirty="0">
                      <a:solidFill>
                        <a:schemeClr val="dk1"/>
                      </a:solidFill>
                      <a:latin typeface="Overpass Mono" pitchFamily="49" charset="77"/>
                      <a:ea typeface="Calibri"/>
                      <a:cs typeface="Calibri"/>
                      <a:sym typeface="Calibri"/>
                    </a:rPr>
                    <a:t>:</a:t>
                  </a:r>
                </a:p>
                <a:p>
                  <a:pPr lvl="0">
                    <a:lnSpc>
                      <a:spcPct val="100000"/>
                    </a:lnSpc>
                    <a:spcBef>
                      <a:spcPts val="0"/>
                    </a:spcBef>
                    <a:spcAft>
                      <a:spcPts val="1500"/>
                    </a:spcAft>
                  </a:pPr>
                  <a:r>
                    <a:rPr lang="en-GB" sz="2400" dirty="0">
                      <a:solidFill>
                        <a:schemeClr val="bg1"/>
                      </a:solidFill>
                      <a:latin typeface="Overpass Mono" pitchFamily="49" charset="77"/>
                      <a:ea typeface="Calibri"/>
                      <a:cs typeface="Calibri"/>
                      <a:sym typeface="Calibri"/>
                    </a:rPr>
                    <a:t>45 million</a:t>
                  </a:r>
                </a:p>
              </p:txBody>
            </p:sp>
          </p:grpSp>
          <p:sp>
            <p:nvSpPr>
              <p:cNvPr id="144" name="Title 1">
                <a:extLst>
                  <a:ext uri="{FF2B5EF4-FFF2-40B4-BE49-F238E27FC236}">
                    <a16:creationId xmlns:a16="http://schemas.microsoft.com/office/drawing/2014/main" id="{DE7700D7-AD77-404D-9C22-471B63AD2764}"/>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sp>
          <p:nvSpPr>
            <p:cNvPr id="124" name="Rectangle 123">
              <a:extLst>
                <a:ext uri="{FF2B5EF4-FFF2-40B4-BE49-F238E27FC236}">
                  <a16:creationId xmlns:a16="http://schemas.microsoft.com/office/drawing/2014/main" id="{76297112-F878-3247-882B-1B807FE86347}"/>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5" name="Group 124">
              <a:extLst>
                <a:ext uri="{FF2B5EF4-FFF2-40B4-BE49-F238E27FC236}">
                  <a16:creationId xmlns:a16="http://schemas.microsoft.com/office/drawing/2014/main" id="{EBA646FA-50CF-DA48-AB32-8FA7467C66CB}"/>
                </a:ext>
              </a:extLst>
            </p:cNvPr>
            <p:cNvGrpSpPr/>
            <p:nvPr/>
          </p:nvGrpSpPr>
          <p:grpSpPr>
            <a:xfrm>
              <a:off x="-586596" y="-228599"/>
              <a:ext cx="9957090" cy="4891796"/>
              <a:chOff x="-586596" y="-228599"/>
              <a:chExt cx="9957090" cy="4891796"/>
            </a:xfrm>
          </p:grpSpPr>
          <p:sp>
            <p:nvSpPr>
              <p:cNvPr id="140" name="Rectangle 139">
                <a:extLst>
                  <a:ext uri="{FF2B5EF4-FFF2-40B4-BE49-F238E27FC236}">
                    <a16:creationId xmlns:a16="http://schemas.microsoft.com/office/drawing/2014/main" id="{D94270CD-8B6D-CC41-A1A1-0C4F4490FC94}"/>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41" name="Title 1">
                <a:extLst>
                  <a:ext uri="{FF2B5EF4-FFF2-40B4-BE49-F238E27FC236}">
                    <a16:creationId xmlns:a16="http://schemas.microsoft.com/office/drawing/2014/main" id="{9F81AEF5-4D6A-2744-8A44-84549414638C}"/>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grpSp>
          <p:nvGrpSpPr>
            <p:cNvPr id="126" name="Group 125">
              <a:extLst>
                <a:ext uri="{FF2B5EF4-FFF2-40B4-BE49-F238E27FC236}">
                  <a16:creationId xmlns:a16="http://schemas.microsoft.com/office/drawing/2014/main" id="{19D07FE1-2DCF-5149-9682-A23DD0799027}"/>
                </a:ext>
              </a:extLst>
            </p:cNvPr>
            <p:cNvGrpSpPr/>
            <p:nvPr/>
          </p:nvGrpSpPr>
          <p:grpSpPr>
            <a:xfrm>
              <a:off x="2880000" y="2160000"/>
              <a:ext cx="9957092" cy="5888867"/>
              <a:chOff x="2588031" y="1980516"/>
              <a:chExt cx="9957092" cy="5888867"/>
            </a:xfrm>
          </p:grpSpPr>
          <p:grpSp>
            <p:nvGrpSpPr>
              <p:cNvPr id="130" name="Group 129">
                <a:extLst>
                  <a:ext uri="{FF2B5EF4-FFF2-40B4-BE49-F238E27FC236}">
                    <a16:creationId xmlns:a16="http://schemas.microsoft.com/office/drawing/2014/main" id="{94969EF4-758E-9E48-AB72-BFA39C2D67F9}"/>
                  </a:ext>
                </a:extLst>
              </p:cNvPr>
              <p:cNvGrpSpPr/>
              <p:nvPr/>
            </p:nvGrpSpPr>
            <p:grpSpPr>
              <a:xfrm>
                <a:off x="2588031" y="1980516"/>
                <a:ext cx="9957092" cy="5888867"/>
                <a:chOff x="2686844" y="2695280"/>
                <a:chExt cx="8548563" cy="5055829"/>
              </a:xfrm>
            </p:grpSpPr>
            <p:sp>
              <p:nvSpPr>
                <p:cNvPr id="132" name="Rectangle 131">
                  <a:extLst>
                    <a:ext uri="{FF2B5EF4-FFF2-40B4-BE49-F238E27FC236}">
                      <a16:creationId xmlns:a16="http://schemas.microsoft.com/office/drawing/2014/main" id="{759459BB-3EC5-9B47-A361-0206AEEB32F9}"/>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a:extLst>
                    <a:ext uri="{FF2B5EF4-FFF2-40B4-BE49-F238E27FC236}">
                      <a16:creationId xmlns:a16="http://schemas.microsoft.com/office/drawing/2014/main" id="{EBD3355B-03C9-C245-9CE5-2CAACF3B8E9C}"/>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ounded Rectangle 133">
                  <a:extLst>
                    <a:ext uri="{FF2B5EF4-FFF2-40B4-BE49-F238E27FC236}">
                      <a16:creationId xmlns:a16="http://schemas.microsoft.com/office/drawing/2014/main" id="{6F859F81-17B9-754B-B951-240011358A26}"/>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34">
                  <a:extLst>
                    <a:ext uri="{FF2B5EF4-FFF2-40B4-BE49-F238E27FC236}">
                      <a16:creationId xmlns:a16="http://schemas.microsoft.com/office/drawing/2014/main" id="{D7B431C5-EAB3-CC45-B0D4-7D391D91DAA1}"/>
                    </a:ext>
                  </a:extLst>
                </p:cNvPr>
                <p:cNvGrpSpPr/>
                <p:nvPr/>
              </p:nvGrpSpPr>
              <p:grpSpPr>
                <a:xfrm>
                  <a:off x="2896167" y="2904522"/>
                  <a:ext cx="651096" cy="175437"/>
                  <a:chOff x="2886740" y="1651000"/>
                  <a:chExt cx="651096" cy="175437"/>
                </a:xfrm>
              </p:grpSpPr>
              <p:sp>
                <p:nvSpPr>
                  <p:cNvPr id="137" name="Oval 136">
                    <a:extLst>
                      <a:ext uri="{FF2B5EF4-FFF2-40B4-BE49-F238E27FC236}">
                        <a16:creationId xmlns:a16="http://schemas.microsoft.com/office/drawing/2014/main" id="{1BA53E2B-0700-CA4E-ADBB-FEF6E7292AAB}"/>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340D6B37-C897-D64B-A22A-0B3CEEFE9224}"/>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A7AE2488-94DE-BE41-8059-E7FADC6DAEE3}"/>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Rounded Rectangle 135">
                  <a:extLst>
                    <a:ext uri="{FF2B5EF4-FFF2-40B4-BE49-F238E27FC236}">
                      <a16:creationId xmlns:a16="http://schemas.microsoft.com/office/drawing/2014/main" id="{80BC351E-9CDB-674C-A1FE-38D8CDE541E0}"/>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Title 1">
                <a:extLst>
                  <a:ext uri="{FF2B5EF4-FFF2-40B4-BE49-F238E27FC236}">
                    <a16:creationId xmlns:a16="http://schemas.microsoft.com/office/drawing/2014/main" id="{C9074154-7B33-924B-8459-A977BA8571A4}"/>
                  </a:ext>
                </a:extLst>
              </p:cNvPr>
              <p:cNvSpPr txBox="1">
                <a:spLocks/>
              </p:cNvSpPr>
              <p:nvPr/>
            </p:nvSpPr>
            <p:spPr>
              <a:xfrm>
                <a:off x="3352538" y="3245487"/>
                <a:ext cx="8191762" cy="2398268"/>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What percentage of these people do you think check or adjust their privacy settings on social media?</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a) 25%	b) 50%	c) 75%</a:t>
                </a:r>
                <a:endParaRPr lang="en-GB" sz="2400" dirty="0">
                  <a:solidFill>
                    <a:schemeClr val="bg1"/>
                  </a:solidFill>
                  <a:latin typeface="Overpass Mono" pitchFamily="49" charset="77"/>
                  <a:ea typeface="Calibri"/>
                  <a:cs typeface="Calibri"/>
                  <a:sym typeface="Calibri"/>
                </a:endParaRPr>
              </a:p>
            </p:txBody>
          </p:sp>
        </p:grpSp>
        <p:grpSp>
          <p:nvGrpSpPr>
            <p:cNvPr id="127" name="Group 126">
              <a:extLst>
                <a:ext uri="{FF2B5EF4-FFF2-40B4-BE49-F238E27FC236}">
                  <a16:creationId xmlns:a16="http://schemas.microsoft.com/office/drawing/2014/main" id="{7D25400C-6D29-9C47-BFEE-D436155F21FE}"/>
                </a:ext>
              </a:extLst>
            </p:cNvPr>
            <p:cNvGrpSpPr/>
            <p:nvPr/>
          </p:nvGrpSpPr>
          <p:grpSpPr>
            <a:xfrm>
              <a:off x="3406074" y="6381805"/>
              <a:ext cx="8430195" cy="1142002"/>
              <a:chOff x="3406074" y="6381805"/>
              <a:chExt cx="8430195" cy="1142002"/>
            </a:xfrm>
          </p:grpSpPr>
          <p:sp>
            <p:nvSpPr>
              <p:cNvPr id="128" name="Rectangle 127">
                <a:extLst>
                  <a:ext uri="{FF2B5EF4-FFF2-40B4-BE49-F238E27FC236}">
                    <a16:creationId xmlns:a16="http://schemas.microsoft.com/office/drawing/2014/main" id="{D9003416-9592-9445-8888-72717B281744}"/>
                  </a:ext>
                </a:extLst>
              </p:cNvPr>
              <p:cNvSpPr/>
              <p:nvPr/>
            </p:nvSpPr>
            <p:spPr>
              <a:xfrm>
                <a:off x="3406074" y="6837459"/>
                <a:ext cx="7458646" cy="686348"/>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itle 1">
                <a:extLst>
                  <a:ext uri="{FF2B5EF4-FFF2-40B4-BE49-F238E27FC236}">
                    <a16:creationId xmlns:a16="http://schemas.microsoft.com/office/drawing/2014/main" id="{3CB683B3-A555-A941-B6B2-375118281228}"/>
                  </a:ext>
                </a:extLst>
              </p:cNvPr>
              <p:cNvSpPr txBox="1">
                <a:spLocks/>
              </p:cNvSpPr>
              <p:nvPr/>
            </p:nvSpPr>
            <p:spPr>
              <a:xfrm>
                <a:off x="3644507" y="6381805"/>
                <a:ext cx="8191762" cy="100115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rgbClr val="000000"/>
                    </a:solidFill>
                    <a:latin typeface="Overpass Mono" pitchFamily="49" charset="77"/>
                    <a:ea typeface="Calibri"/>
                    <a:cs typeface="Calibri"/>
                    <a:sym typeface="Calibri"/>
                  </a:rPr>
                  <a:t>Answer</a:t>
                </a:r>
                <a:r>
                  <a:rPr lang="en-GB" sz="2400" b="1" dirty="0">
                    <a:solidFill>
                      <a:schemeClr val="dk1"/>
                    </a:solidFill>
                    <a:latin typeface="Overpass Mono" pitchFamily="49" charset="77"/>
                    <a:ea typeface="Calibri"/>
                    <a:cs typeface="Calibri"/>
                    <a:sym typeface="Calibri"/>
                  </a:rPr>
                  <a:t>:</a:t>
                </a:r>
              </a:p>
              <a:p>
                <a:pPr lvl="0">
                  <a:lnSpc>
                    <a:spcPct val="100000"/>
                  </a:lnSpc>
                  <a:spcBef>
                    <a:spcPts val="0"/>
                  </a:spcBef>
                  <a:spcAft>
                    <a:spcPts val="1500"/>
                  </a:spcAft>
                </a:pPr>
                <a:r>
                  <a:rPr lang="en-GB" sz="2400" dirty="0">
                    <a:solidFill>
                      <a:schemeClr val="bg1"/>
                    </a:solidFill>
                    <a:latin typeface="Overpass Mono" pitchFamily="49" charset="77"/>
                    <a:ea typeface="Calibri"/>
                    <a:cs typeface="Calibri"/>
                    <a:sym typeface="Calibri"/>
                  </a:rPr>
                  <a:t>Just 25%</a:t>
                </a:r>
              </a:p>
            </p:txBody>
          </p:sp>
        </p:grpSp>
      </p:grpSp>
      <p:sp>
        <p:nvSpPr>
          <p:cNvPr id="105" name="Rectangle 104">
            <a:extLst>
              <a:ext uri="{FF2B5EF4-FFF2-40B4-BE49-F238E27FC236}">
                <a16:creationId xmlns:a16="http://schemas.microsoft.com/office/drawing/2014/main" id="{8838DEDC-F3F5-954E-AF00-36A58AA0A78C}"/>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CD636EB6-9125-8646-AFA3-7E1E66B3820B}"/>
              </a:ext>
            </a:extLst>
          </p:cNvPr>
          <p:cNvGrpSpPr/>
          <p:nvPr/>
        </p:nvGrpSpPr>
        <p:grpSpPr>
          <a:xfrm>
            <a:off x="-586596" y="-228599"/>
            <a:ext cx="9957090" cy="4891796"/>
            <a:chOff x="-586596" y="-228599"/>
            <a:chExt cx="9957090" cy="4891796"/>
          </a:xfrm>
        </p:grpSpPr>
        <p:sp>
          <p:nvSpPr>
            <p:cNvPr id="38" name="Rectangle 37">
              <a:extLst>
                <a:ext uri="{FF2B5EF4-FFF2-40B4-BE49-F238E27FC236}">
                  <a16:creationId xmlns:a16="http://schemas.microsoft.com/office/drawing/2014/main" id="{AC6ADA3C-B6C2-8945-B735-5697CB521553}"/>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5" name="Title 1">
              <a:extLst>
                <a:ext uri="{FF2B5EF4-FFF2-40B4-BE49-F238E27FC236}">
                  <a16:creationId xmlns:a16="http://schemas.microsoft.com/office/drawing/2014/main" id="{D3780EFA-E845-B04C-B8ED-2265A65582F4}"/>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grpSp>
        <p:nvGrpSpPr>
          <p:cNvPr id="37" name="Group 36">
            <a:extLst>
              <a:ext uri="{FF2B5EF4-FFF2-40B4-BE49-F238E27FC236}">
                <a16:creationId xmlns:a16="http://schemas.microsoft.com/office/drawing/2014/main" id="{1AF2FA55-9D1E-5A4F-9A70-FA1DF24884CB}"/>
              </a:ext>
            </a:extLst>
          </p:cNvPr>
          <p:cNvGrpSpPr/>
          <p:nvPr/>
        </p:nvGrpSpPr>
        <p:grpSpPr>
          <a:xfrm>
            <a:off x="3240000" y="2520000"/>
            <a:ext cx="9957092" cy="5888867"/>
            <a:chOff x="2588031" y="1980516"/>
            <a:chExt cx="9957092" cy="5888867"/>
          </a:xfrm>
        </p:grpSpPr>
        <p:grpSp>
          <p:nvGrpSpPr>
            <p:cNvPr id="39" name="Group 38">
              <a:extLst>
                <a:ext uri="{FF2B5EF4-FFF2-40B4-BE49-F238E27FC236}">
                  <a16:creationId xmlns:a16="http://schemas.microsoft.com/office/drawing/2014/main" id="{759005EC-3541-334D-BC7D-BAAD3D5F37E2}"/>
                </a:ext>
              </a:extLst>
            </p:cNvPr>
            <p:cNvGrpSpPr/>
            <p:nvPr/>
          </p:nvGrpSpPr>
          <p:grpSpPr>
            <a:xfrm>
              <a:off x="2588031" y="1980516"/>
              <a:ext cx="9957092" cy="5888867"/>
              <a:chOff x="2686844" y="2695280"/>
              <a:chExt cx="8548563" cy="5055829"/>
            </a:xfrm>
          </p:grpSpPr>
          <p:sp>
            <p:nvSpPr>
              <p:cNvPr id="48" name="Rectangle 47">
                <a:extLst>
                  <a:ext uri="{FF2B5EF4-FFF2-40B4-BE49-F238E27FC236}">
                    <a16:creationId xmlns:a16="http://schemas.microsoft.com/office/drawing/2014/main" id="{04A9664C-8818-5E44-970B-EE947DD0DA89}"/>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E0AC3B30-F0EE-C348-9F1E-7D1706CAB725}"/>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ounded Rectangle 49">
                <a:extLst>
                  <a:ext uri="{FF2B5EF4-FFF2-40B4-BE49-F238E27FC236}">
                    <a16:creationId xmlns:a16="http://schemas.microsoft.com/office/drawing/2014/main" id="{CD413710-4AF8-164D-B912-CBBFD21F9C0D}"/>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04F7F0FE-AD1B-3340-8C27-0EC53521C9C2}"/>
                  </a:ext>
                </a:extLst>
              </p:cNvPr>
              <p:cNvGrpSpPr/>
              <p:nvPr/>
            </p:nvGrpSpPr>
            <p:grpSpPr>
              <a:xfrm>
                <a:off x="2896167" y="2904522"/>
                <a:ext cx="651096" cy="175437"/>
                <a:chOff x="2886740" y="1651000"/>
                <a:chExt cx="651096" cy="175437"/>
              </a:xfrm>
            </p:grpSpPr>
            <p:sp>
              <p:nvSpPr>
                <p:cNvPr id="53" name="Oval 52">
                  <a:extLst>
                    <a:ext uri="{FF2B5EF4-FFF2-40B4-BE49-F238E27FC236}">
                      <a16:creationId xmlns:a16="http://schemas.microsoft.com/office/drawing/2014/main" id="{8A115427-F087-6645-B3F5-26EA08C60893}"/>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9648A0B3-F20A-E04B-8541-1D97E15EBFF0}"/>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9450AC08-192C-844F-94D4-D8DA2C15857B}"/>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ounded Rectangle 51">
                <a:extLst>
                  <a:ext uri="{FF2B5EF4-FFF2-40B4-BE49-F238E27FC236}">
                    <a16:creationId xmlns:a16="http://schemas.microsoft.com/office/drawing/2014/main" id="{AF897F53-9377-4545-B3B8-A70D007DD25C}"/>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F9B1A341-4A3D-4D42-8C5D-3F7A9D29B8A5}"/>
                </a:ext>
              </a:extLst>
            </p:cNvPr>
            <p:cNvGrpSpPr/>
            <p:nvPr/>
          </p:nvGrpSpPr>
          <p:grpSpPr>
            <a:xfrm>
              <a:off x="3296100" y="3770502"/>
              <a:ext cx="8248200" cy="2989351"/>
              <a:chOff x="3296100" y="3245487"/>
              <a:chExt cx="8248200" cy="2989351"/>
            </a:xfrm>
          </p:grpSpPr>
          <p:sp>
            <p:nvSpPr>
              <p:cNvPr id="41" name="Title 1">
                <a:extLst>
                  <a:ext uri="{FF2B5EF4-FFF2-40B4-BE49-F238E27FC236}">
                    <a16:creationId xmlns:a16="http://schemas.microsoft.com/office/drawing/2014/main" id="{C8887E73-880B-DB4B-8568-053036CDE3F5}"/>
                  </a:ext>
                </a:extLst>
              </p:cNvPr>
              <p:cNvSpPr txBox="1">
                <a:spLocks/>
              </p:cNvSpPr>
              <p:nvPr/>
            </p:nvSpPr>
            <p:spPr>
              <a:xfrm>
                <a:off x="3352538" y="3245487"/>
                <a:ext cx="8191762" cy="1495574"/>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In your opinion, how important is data privacy to the average UK teenager?</a:t>
                </a:r>
              </a:p>
            </p:txBody>
          </p:sp>
          <p:cxnSp>
            <p:nvCxnSpPr>
              <p:cNvPr id="42" name="Straight Connector 41">
                <a:extLst>
                  <a:ext uri="{FF2B5EF4-FFF2-40B4-BE49-F238E27FC236}">
                    <a16:creationId xmlns:a16="http://schemas.microsoft.com/office/drawing/2014/main" id="{E0BDC523-6D4F-794F-B572-A219CE55786B}"/>
                  </a:ext>
                </a:extLst>
              </p:cNvPr>
              <p:cNvCxnSpPr>
                <a:cxnSpLocks/>
              </p:cNvCxnSpPr>
              <p:nvPr/>
            </p:nvCxnSpPr>
            <p:spPr>
              <a:xfrm>
                <a:off x="3488048" y="5531201"/>
                <a:ext cx="6442572" cy="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3881946-3C2F-C24B-A32A-D938D969D5C9}"/>
                  </a:ext>
                </a:extLst>
              </p:cNvPr>
              <p:cNvCxnSpPr>
                <a:cxnSpLocks/>
              </p:cNvCxnSpPr>
              <p:nvPr/>
            </p:nvCxnSpPr>
            <p:spPr>
              <a:xfrm flipV="1">
                <a:off x="9930620" y="5367961"/>
                <a:ext cx="0" cy="327348"/>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50C50D1-BB2A-1243-931B-3DD0555EA896}"/>
                  </a:ext>
                </a:extLst>
              </p:cNvPr>
              <p:cNvCxnSpPr>
                <a:cxnSpLocks/>
              </p:cNvCxnSpPr>
              <p:nvPr/>
            </p:nvCxnSpPr>
            <p:spPr>
              <a:xfrm flipV="1">
                <a:off x="3489080" y="5367961"/>
                <a:ext cx="0" cy="327348"/>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C7109F2C-99BE-DF4D-B077-C6F5F89AB55E}"/>
                  </a:ext>
                </a:extLst>
              </p:cNvPr>
              <p:cNvSpPr/>
              <p:nvPr/>
            </p:nvSpPr>
            <p:spPr>
              <a:xfrm>
                <a:off x="3296100" y="5773173"/>
                <a:ext cx="373820" cy="461665"/>
              </a:xfrm>
              <a:prstGeom prst="rect">
                <a:avLst/>
              </a:prstGeom>
            </p:spPr>
            <p:txBody>
              <a:bodyPr wrap="none">
                <a:spAutoFit/>
              </a:bodyPr>
              <a:lstStyle/>
              <a:p>
                <a:r>
                  <a:rPr lang="en-GB" sz="2400" dirty="0">
                    <a:solidFill>
                      <a:schemeClr val="dk1"/>
                    </a:solidFill>
                    <a:latin typeface="Overpass Mono" pitchFamily="49" charset="77"/>
                    <a:ea typeface="Calibri"/>
                    <a:cs typeface="Calibri"/>
                    <a:sym typeface="Calibri"/>
                  </a:rPr>
                  <a:t>0</a:t>
                </a:r>
                <a:endParaRPr lang="en-US" sz="2400" dirty="0"/>
              </a:p>
            </p:txBody>
          </p:sp>
          <p:sp>
            <p:nvSpPr>
              <p:cNvPr id="47" name="Rectangle 46">
                <a:extLst>
                  <a:ext uri="{FF2B5EF4-FFF2-40B4-BE49-F238E27FC236}">
                    <a16:creationId xmlns:a16="http://schemas.microsoft.com/office/drawing/2014/main" id="{15E30B6C-3955-E24F-BFAB-ABCA63E41068}"/>
                  </a:ext>
                </a:extLst>
              </p:cNvPr>
              <p:cNvSpPr/>
              <p:nvPr/>
            </p:nvSpPr>
            <p:spPr>
              <a:xfrm>
                <a:off x="9649132" y="5773173"/>
                <a:ext cx="562975" cy="461665"/>
              </a:xfrm>
              <a:prstGeom prst="rect">
                <a:avLst/>
              </a:prstGeom>
            </p:spPr>
            <p:txBody>
              <a:bodyPr wrap="none">
                <a:spAutoFit/>
              </a:bodyPr>
              <a:lstStyle/>
              <a:p>
                <a:r>
                  <a:rPr lang="en-GB" sz="2400" dirty="0">
                    <a:solidFill>
                      <a:schemeClr val="dk1"/>
                    </a:solidFill>
                    <a:latin typeface="Overpass Mono" pitchFamily="49" charset="77"/>
                    <a:ea typeface="Calibri"/>
                    <a:cs typeface="Calibri"/>
                    <a:sym typeface="Calibri"/>
                  </a:rPr>
                  <a:t>10</a:t>
                </a:r>
                <a:endParaRPr lang="en-US" sz="2400" dirty="0"/>
              </a:p>
            </p:txBody>
          </p:sp>
        </p:grpSp>
      </p:grpSp>
    </p:spTree>
    <p:extLst>
      <p:ext uri="{BB962C8B-B14F-4D97-AF65-F5344CB8AC3E}">
        <p14:creationId xmlns:p14="http://schemas.microsoft.com/office/powerpoint/2010/main" val="211564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p:cTn id="14" dur="500" fill="hold"/>
                                        <p:tgtEl>
                                          <p:spTgt spid="37"/>
                                        </p:tgtEl>
                                        <p:attrNameLst>
                                          <p:attrName>ppt_w</p:attrName>
                                        </p:attrNameLst>
                                      </p:cBhvr>
                                      <p:tavLst>
                                        <p:tav tm="0">
                                          <p:val>
                                            <p:fltVal val="0"/>
                                          </p:val>
                                        </p:tav>
                                        <p:tav tm="100000">
                                          <p:val>
                                            <p:strVal val="#ppt_w"/>
                                          </p:val>
                                        </p:tav>
                                      </p:tavLst>
                                    </p:anim>
                                    <p:anim calcmode="lin" valueType="num">
                                      <p:cBhvr>
                                        <p:cTn id="15" dur="500" fill="hold"/>
                                        <p:tgtEl>
                                          <p:spTgt spid="37"/>
                                        </p:tgtEl>
                                        <p:attrNameLst>
                                          <p:attrName>ppt_h</p:attrName>
                                        </p:attrNameLst>
                                      </p:cBhvr>
                                      <p:tavLst>
                                        <p:tav tm="0">
                                          <p:val>
                                            <p:fltVal val="0"/>
                                          </p:val>
                                        </p:tav>
                                        <p:tav tm="100000">
                                          <p:val>
                                            <p:strVal val="#ppt_h"/>
                                          </p:val>
                                        </p:tav>
                                      </p:tavLst>
                                    </p:anim>
                                    <p:animEffect transition="in" filter="fade">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5">
            <a:extLst>
              <a:ext uri="{FF2B5EF4-FFF2-40B4-BE49-F238E27FC236}">
                <a16:creationId xmlns:a16="http://schemas.microsoft.com/office/drawing/2014/main" id="{1F784267-3793-EC4D-8B2D-5A36CEC8E5EE}"/>
              </a:ext>
            </a:extLst>
          </p:cNvPr>
          <p:cNvGrpSpPr/>
          <p:nvPr/>
        </p:nvGrpSpPr>
        <p:grpSpPr>
          <a:xfrm>
            <a:off x="-586596" y="-228599"/>
            <a:ext cx="13063688" cy="7917466"/>
            <a:chOff x="-586596" y="-228599"/>
            <a:chExt cx="13063688" cy="7917466"/>
          </a:xfrm>
        </p:grpSpPr>
        <p:sp>
          <p:nvSpPr>
            <p:cNvPr id="107" name="Rectangle 106">
              <a:extLst>
                <a:ext uri="{FF2B5EF4-FFF2-40B4-BE49-F238E27FC236}">
                  <a16:creationId xmlns:a16="http://schemas.microsoft.com/office/drawing/2014/main" id="{DF3237D5-1253-7F42-B49D-1EB4D30BA835}"/>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08" name="Group 107">
              <a:extLst>
                <a:ext uri="{FF2B5EF4-FFF2-40B4-BE49-F238E27FC236}">
                  <a16:creationId xmlns:a16="http://schemas.microsoft.com/office/drawing/2014/main" id="{8CBA253F-CEEC-1244-8DD8-5CB9D4B58454}"/>
                </a:ext>
              </a:extLst>
            </p:cNvPr>
            <p:cNvGrpSpPr/>
            <p:nvPr/>
          </p:nvGrpSpPr>
          <p:grpSpPr>
            <a:xfrm>
              <a:off x="2520000" y="1800000"/>
              <a:ext cx="9957092" cy="5888867"/>
              <a:chOff x="2588031" y="1980516"/>
              <a:chExt cx="9957092" cy="5888867"/>
            </a:xfrm>
          </p:grpSpPr>
          <p:grpSp>
            <p:nvGrpSpPr>
              <p:cNvPr id="110" name="Group 109">
                <a:extLst>
                  <a:ext uri="{FF2B5EF4-FFF2-40B4-BE49-F238E27FC236}">
                    <a16:creationId xmlns:a16="http://schemas.microsoft.com/office/drawing/2014/main" id="{78286FEB-8D6B-7140-8893-BBE038D135DB}"/>
                  </a:ext>
                </a:extLst>
              </p:cNvPr>
              <p:cNvGrpSpPr/>
              <p:nvPr/>
            </p:nvGrpSpPr>
            <p:grpSpPr>
              <a:xfrm>
                <a:off x="2588031" y="1980516"/>
                <a:ext cx="9957092" cy="5888867"/>
                <a:chOff x="2686844" y="2695280"/>
                <a:chExt cx="8548563" cy="5055829"/>
              </a:xfrm>
            </p:grpSpPr>
            <p:sp>
              <p:nvSpPr>
                <p:cNvPr id="113" name="Rectangle 112">
                  <a:extLst>
                    <a:ext uri="{FF2B5EF4-FFF2-40B4-BE49-F238E27FC236}">
                      <a16:creationId xmlns:a16="http://schemas.microsoft.com/office/drawing/2014/main" id="{277064B0-F5AD-6145-BC3E-355AF59A0B22}"/>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3FA3FC39-C9C8-4D41-9953-E5F2CD87427F}"/>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ounded Rectangle 114">
                  <a:extLst>
                    <a:ext uri="{FF2B5EF4-FFF2-40B4-BE49-F238E27FC236}">
                      <a16:creationId xmlns:a16="http://schemas.microsoft.com/office/drawing/2014/main" id="{1ED4793E-857B-D94E-93DA-4104DA693C02}"/>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a:extLst>
                    <a:ext uri="{FF2B5EF4-FFF2-40B4-BE49-F238E27FC236}">
                      <a16:creationId xmlns:a16="http://schemas.microsoft.com/office/drawing/2014/main" id="{54DC75F5-AE8C-C04F-B232-0D3A86C270D1}"/>
                    </a:ext>
                  </a:extLst>
                </p:cNvPr>
                <p:cNvGrpSpPr/>
                <p:nvPr/>
              </p:nvGrpSpPr>
              <p:grpSpPr>
                <a:xfrm>
                  <a:off x="2896167" y="2904522"/>
                  <a:ext cx="651096" cy="175437"/>
                  <a:chOff x="2886740" y="1651000"/>
                  <a:chExt cx="651096" cy="175437"/>
                </a:xfrm>
              </p:grpSpPr>
              <p:sp>
                <p:nvSpPr>
                  <p:cNvPr id="118" name="Oval 117">
                    <a:extLst>
                      <a:ext uri="{FF2B5EF4-FFF2-40B4-BE49-F238E27FC236}">
                        <a16:creationId xmlns:a16="http://schemas.microsoft.com/office/drawing/2014/main" id="{82831487-15CA-E748-AA43-D1FC72C0CAA9}"/>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218B9342-716C-7C42-B520-BC502596D8E5}"/>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00BAC057-D37A-6D48-AE83-A3B8654D7217}"/>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ounded Rectangle 116">
                  <a:extLst>
                    <a:ext uri="{FF2B5EF4-FFF2-40B4-BE49-F238E27FC236}">
                      <a16:creationId xmlns:a16="http://schemas.microsoft.com/office/drawing/2014/main" id="{2EA7280A-B76F-0E46-A4DA-BCB63880168E}"/>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Rectangle 110">
                <a:extLst>
                  <a:ext uri="{FF2B5EF4-FFF2-40B4-BE49-F238E27FC236}">
                    <a16:creationId xmlns:a16="http://schemas.microsoft.com/office/drawing/2014/main" id="{E2A2D99E-C55C-8E48-A75F-8C009B8AC9FD}"/>
                  </a:ext>
                </a:extLst>
              </p:cNvPr>
              <p:cNvSpPr/>
              <p:nvPr/>
            </p:nvSpPr>
            <p:spPr>
              <a:xfrm>
                <a:off x="3114105" y="6363754"/>
                <a:ext cx="7458646" cy="686348"/>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itle 1">
                <a:extLst>
                  <a:ext uri="{FF2B5EF4-FFF2-40B4-BE49-F238E27FC236}">
                    <a16:creationId xmlns:a16="http://schemas.microsoft.com/office/drawing/2014/main" id="{E43D7125-6ECD-D24F-85D0-EA984AC5D464}"/>
                  </a:ext>
                </a:extLst>
              </p:cNvPr>
              <p:cNvSpPr txBox="1">
                <a:spLocks/>
              </p:cNvSpPr>
              <p:nvPr/>
            </p:nvSpPr>
            <p:spPr>
              <a:xfrm>
                <a:off x="3352539" y="3497186"/>
                <a:ext cx="7048761" cy="3535983"/>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There are 66 million people in the UK. How many do you think are using social media?</a:t>
                </a:r>
              </a:p>
              <a:p>
                <a:pPr lvl="0">
                  <a:lnSpc>
                    <a:spcPct val="100000"/>
                  </a:lnSpc>
                  <a:spcBef>
                    <a:spcPts val="0"/>
                  </a:spcBef>
                  <a:spcAft>
                    <a:spcPts val="1500"/>
                  </a:spcAft>
                </a:pPr>
                <a:endParaRPr lang="en-GB" sz="2400" dirty="0">
                  <a:solidFill>
                    <a:schemeClr val="dk1"/>
                  </a:solidFill>
                  <a:latin typeface="Overpass Mono" pitchFamily="49" charset="77"/>
                  <a:ea typeface="Calibri"/>
                  <a:cs typeface="Calibri"/>
                  <a:sym typeface="Calibri"/>
                </a:endParaRPr>
              </a:p>
              <a:p>
                <a:pPr lvl="0">
                  <a:lnSpc>
                    <a:spcPct val="100000"/>
                  </a:lnSpc>
                  <a:spcBef>
                    <a:spcPts val="0"/>
                  </a:spcBef>
                  <a:spcAft>
                    <a:spcPts val="1500"/>
                  </a:spcAft>
                </a:pPr>
                <a:r>
                  <a:rPr lang="en-GB" sz="2400" b="1" dirty="0">
                    <a:solidFill>
                      <a:srgbClr val="000000"/>
                    </a:solidFill>
                    <a:latin typeface="Overpass Mono" pitchFamily="49" charset="77"/>
                    <a:ea typeface="Calibri"/>
                    <a:cs typeface="Calibri"/>
                    <a:sym typeface="Calibri"/>
                  </a:rPr>
                  <a:t>Answer</a:t>
                </a:r>
                <a:r>
                  <a:rPr lang="en-GB" sz="2400" b="1" dirty="0">
                    <a:solidFill>
                      <a:schemeClr val="dk1"/>
                    </a:solidFill>
                    <a:latin typeface="Overpass Mono" pitchFamily="49" charset="77"/>
                    <a:ea typeface="Calibri"/>
                    <a:cs typeface="Calibri"/>
                    <a:sym typeface="Calibri"/>
                  </a:rPr>
                  <a:t>:</a:t>
                </a:r>
              </a:p>
              <a:p>
                <a:pPr lvl="0">
                  <a:lnSpc>
                    <a:spcPct val="100000"/>
                  </a:lnSpc>
                  <a:spcBef>
                    <a:spcPts val="0"/>
                  </a:spcBef>
                  <a:spcAft>
                    <a:spcPts val="1500"/>
                  </a:spcAft>
                </a:pPr>
                <a:r>
                  <a:rPr lang="en-GB" sz="2400" dirty="0">
                    <a:solidFill>
                      <a:schemeClr val="bg1"/>
                    </a:solidFill>
                    <a:latin typeface="Overpass Mono" pitchFamily="49" charset="77"/>
                    <a:ea typeface="Calibri"/>
                    <a:cs typeface="Calibri"/>
                    <a:sym typeface="Calibri"/>
                  </a:rPr>
                  <a:t>45 million</a:t>
                </a:r>
              </a:p>
            </p:txBody>
          </p:sp>
        </p:grpSp>
        <p:sp>
          <p:nvSpPr>
            <p:cNvPr id="109" name="Title 1">
              <a:extLst>
                <a:ext uri="{FF2B5EF4-FFF2-40B4-BE49-F238E27FC236}">
                  <a16:creationId xmlns:a16="http://schemas.microsoft.com/office/drawing/2014/main" id="{92EA648E-7E5D-DA48-A303-D0B3D30B5C7D}"/>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sp>
        <p:nvSpPr>
          <p:cNvPr id="121" name="Rectangle 120">
            <a:extLst>
              <a:ext uri="{FF2B5EF4-FFF2-40B4-BE49-F238E27FC236}">
                <a16:creationId xmlns:a16="http://schemas.microsoft.com/office/drawing/2014/main" id="{9B7EF738-85C2-1A46-A594-0DAAED7B406C}"/>
              </a:ext>
            </a:extLst>
          </p:cNvPr>
          <p:cNvSpPr/>
          <p:nvPr/>
        </p:nvSpPr>
        <p:spPr>
          <a:xfrm>
            <a:off x="614" y="-1979"/>
            <a:ext cx="16257588" cy="9144000"/>
          </a:xfrm>
          <a:prstGeom prst="rect">
            <a:avLst/>
          </a:prstGeom>
          <a:solidFill>
            <a:srgbClr val="F6E2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oup 88">
            <a:extLst>
              <a:ext uri="{FF2B5EF4-FFF2-40B4-BE49-F238E27FC236}">
                <a16:creationId xmlns:a16="http://schemas.microsoft.com/office/drawing/2014/main" id="{D8623DBC-7AF4-CF4B-AB5F-741EF8C380A9}"/>
              </a:ext>
            </a:extLst>
          </p:cNvPr>
          <p:cNvGrpSpPr/>
          <p:nvPr/>
        </p:nvGrpSpPr>
        <p:grpSpPr>
          <a:xfrm>
            <a:off x="-586596" y="-228599"/>
            <a:ext cx="13423688" cy="8277466"/>
            <a:chOff x="-586596" y="-228599"/>
            <a:chExt cx="13423688" cy="8277466"/>
          </a:xfrm>
        </p:grpSpPr>
        <p:sp>
          <p:nvSpPr>
            <p:cNvPr id="90" name="Rectangle 89">
              <a:extLst>
                <a:ext uri="{FF2B5EF4-FFF2-40B4-BE49-F238E27FC236}">
                  <a16:creationId xmlns:a16="http://schemas.microsoft.com/office/drawing/2014/main" id="{5E49434F-C6EE-974A-805E-BB7211207C8A}"/>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91" name="Title 1">
              <a:extLst>
                <a:ext uri="{FF2B5EF4-FFF2-40B4-BE49-F238E27FC236}">
                  <a16:creationId xmlns:a16="http://schemas.microsoft.com/office/drawing/2014/main" id="{C4FFBC14-6BB6-834A-8DB4-9CC2D5A2BABB}"/>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nvGrpSpPr>
            <p:cNvPr id="92" name="Group 91">
              <a:extLst>
                <a:ext uri="{FF2B5EF4-FFF2-40B4-BE49-F238E27FC236}">
                  <a16:creationId xmlns:a16="http://schemas.microsoft.com/office/drawing/2014/main" id="{C18E7A78-51FB-FA43-817D-DD1CBFD00C95}"/>
                </a:ext>
              </a:extLst>
            </p:cNvPr>
            <p:cNvGrpSpPr/>
            <p:nvPr/>
          </p:nvGrpSpPr>
          <p:grpSpPr>
            <a:xfrm>
              <a:off x="2880000" y="2160000"/>
              <a:ext cx="9957092" cy="5888867"/>
              <a:chOff x="2588031" y="1980516"/>
              <a:chExt cx="9957092" cy="5888867"/>
            </a:xfrm>
          </p:grpSpPr>
          <p:grpSp>
            <p:nvGrpSpPr>
              <p:cNvPr id="93" name="Group 92">
                <a:extLst>
                  <a:ext uri="{FF2B5EF4-FFF2-40B4-BE49-F238E27FC236}">
                    <a16:creationId xmlns:a16="http://schemas.microsoft.com/office/drawing/2014/main" id="{C17A866C-4B2E-1446-BBF0-DC2D19EDE2AC}"/>
                  </a:ext>
                </a:extLst>
              </p:cNvPr>
              <p:cNvGrpSpPr/>
              <p:nvPr/>
            </p:nvGrpSpPr>
            <p:grpSpPr>
              <a:xfrm>
                <a:off x="2588031" y="1980516"/>
                <a:ext cx="9957092" cy="5888867"/>
                <a:chOff x="2686844" y="2695280"/>
                <a:chExt cx="8548563" cy="5055829"/>
              </a:xfrm>
            </p:grpSpPr>
            <p:sp>
              <p:nvSpPr>
                <p:cNvPr id="96" name="Rectangle 95">
                  <a:extLst>
                    <a:ext uri="{FF2B5EF4-FFF2-40B4-BE49-F238E27FC236}">
                      <a16:creationId xmlns:a16="http://schemas.microsoft.com/office/drawing/2014/main" id="{61B103F5-6DBA-BA4E-9FD5-8D9A35136FE0}"/>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C5629F2A-1C2B-8B40-97C5-6FE0C37A7EB5}"/>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ounded Rectangle 97">
                  <a:extLst>
                    <a:ext uri="{FF2B5EF4-FFF2-40B4-BE49-F238E27FC236}">
                      <a16:creationId xmlns:a16="http://schemas.microsoft.com/office/drawing/2014/main" id="{D071B956-583D-9B49-A3BB-B95BAC81ED3B}"/>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C92CCDAB-37CD-394F-B3BE-63353ABA5BFC}"/>
                    </a:ext>
                  </a:extLst>
                </p:cNvPr>
                <p:cNvGrpSpPr/>
                <p:nvPr/>
              </p:nvGrpSpPr>
              <p:grpSpPr>
                <a:xfrm>
                  <a:off x="2896167" y="2904522"/>
                  <a:ext cx="651096" cy="175437"/>
                  <a:chOff x="2886740" y="1651000"/>
                  <a:chExt cx="651096" cy="175437"/>
                </a:xfrm>
              </p:grpSpPr>
              <p:sp>
                <p:nvSpPr>
                  <p:cNvPr id="101" name="Oval 100">
                    <a:extLst>
                      <a:ext uri="{FF2B5EF4-FFF2-40B4-BE49-F238E27FC236}">
                        <a16:creationId xmlns:a16="http://schemas.microsoft.com/office/drawing/2014/main" id="{3089A871-6484-4643-8D41-84711A863F76}"/>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0EA0077-6477-594E-9FF3-C3DFF1F7D0C0}"/>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2772812-0FE6-0442-ABB1-4DE92D57EEFD}"/>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ounded Rectangle 99">
                  <a:extLst>
                    <a:ext uri="{FF2B5EF4-FFF2-40B4-BE49-F238E27FC236}">
                      <a16:creationId xmlns:a16="http://schemas.microsoft.com/office/drawing/2014/main" id="{24076A0C-F7BE-9C42-AB44-6553047E0543}"/>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a:extLst>
                  <a:ext uri="{FF2B5EF4-FFF2-40B4-BE49-F238E27FC236}">
                    <a16:creationId xmlns:a16="http://schemas.microsoft.com/office/drawing/2014/main" id="{9F234D6E-1A24-DC41-82FB-6AB5A12B18F1}"/>
                  </a:ext>
                </a:extLst>
              </p:cNvPr>
              <p:cNvSpPr/>
              <p:nvPr/>
            </p:nvSpPr>
            <p:spPr>
              <a:xfrm>
                <a:off x="3114105" y="6657975"/>
                <a:ext cx="7458646" cy="686348"/>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itle 1">
                <a:extLst>
                  <a:ext uri="{FF2B5EF4-FFF2-40B4-BE49-F238E27FC236}">
                    <a16:creationId xmlns:a16="http://schemas.microsoft.com/office/drawing/2014/main" id="{F239948C-5E7E-F241-8177-3607DB67CFDA}"/>
                  </a:ext>
                </a:extLst>
              </p:cNvPr>
              <p:cNvSpPr txBox="1">
                <a:spLocks/>
              </p:cNvSpPr>
              <p:nvPr/>
            </p:nvSpPr>
            <p:spPr>
              <a:xfrm>
                <a:off x="3352538" y="3245486"/>
                <a:ext cx="8191762" cy="4039383"/>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What percentage of these people do you think check or adjust their privacy settings on social media?</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a) 25%	b) 50%	c) 75%</a:t>
                </a:r>
              </a:p>
              <a:p>
                <a:pPr lvl="0">
                  <a:lnSpc>
                    <a:spcPct val="100000"/>
                  </a:lnSpc>
                  <a:spcBef>
                    <a:spcPts val="0"/>
                  </a:spcBef>
                  <a:spcAft>
                    <a:spcPts val="1500"/>
                  </a:spcAft>
                </a:pPr>
                <a:endParaRPr lang="en-GB" sz="2400" dirty="0">
                  <a:solidFill>
                    <a:schemeClr val="dk1"/>
                  </a:solidFill>
                  <a:latin typeface="Overpass Mono" pitchFamily="49" charset="77"/>
                  <a:ea typeface="Calibri"/>
                  <a:cs typeface="Calibri"/>
                  <a:sym typeface="Calibri"/>
                </a:endParaRPr>
              </a:p>
              <a:p>
                <a:pPr lvl="0">
                  <a:lnSpc>
                    <a:spcPct val="100000"/>
                  </a:lnSpc>
                  <a:spcBef>
                    <a:spcPts val="0"/>
                  </a:spcBef>
                  <a:spcAft>
                    <a:spcPts val="1500"/>
                  </a:spcAft>
                </a:pPr>
                <a:r>
                  <a:rPr lang="en-GB" sz="2400" b="1" dirty="0">
                    <a:solidFill>
                      <a:srgbClr val="000000"/>
                    </a:solidFill>
                    <a:latin typeface="Overpass Mono" pitchFamily="49" charset="77"/>
                    <a:ea typeface="Calibri"/>
                    <a:cs typeface="Calibri"/>
                    <a:sym typeface="Calibri"/>
                  </a:rPr>
                  <a:t>Answer</a:t>
                </a:r>
                <a:r>
                  <a:rPr lang="en-GB" sz="2400" b="1" dirty="0">
                    <a:solidFill>
                      <a:schemeClr val="dk1"/>
                    </a:solidFill>
                    <a:latin typeface="Overpass Mono" pitchFamily="49" charset="77"/>
                    <a:ea typeface="Calibri"/>
                    <a:cs typeface="Calibri"/>
                    <a:sym typeface="Calibri"/>
                  </a:rPr>
                  <a:t>:</a:t>
                </a:r>
              </a:p>
              <a:p>
                <a:pPr lvl="0">
                  <a:lnSpc>
                    <a:spcPct val="100000"/>
                  </a:lnSpc>
                  <a:spcBef>
                    <a:spcPts val="0"/>
                  </a:spcBef>
                  <a:spcAft>
                    <a:spcPts val="1500"/>
                  </a:spcAft>
                </a:pPr>
                <a:r>
                  <a:rPr lang="en-GB" sz="2400" dirty="0">
                    <a:solidFill>
                      <a:schemeClr val="bg1"/>
                    </a:solidFill>
                    <a:latin typeface="Overpass Mono" pitchFamily="49" charset="77"/>
                    <a:ea typeface="Calibri"/>
                    <a:cs typeface="Calibri"/>
                    <a:sym typeface="Calibri"/>
                  </a:rPr>
                  <a:t>Just 25%</a:t>
                </a:r>
              </a:p>
            </p:txBody>
          </p:sp>
        </p:grpSp>
      </p:grpSp>
      <p:sp>
        <p:nvSpPr>
          <p:cNvPr id="105" name="Rectangle 104">
            <a:extLst>
              <a:ext uri="{FF2B5EF4-FFF2-40B4-BE49-F238E27FC236}">
                <a16:creationId xmlns:a16="http://schemas.microsoft.com/office/drawing/2014/main" id="{8838DEDC-F3F5-954E-AF00-36A58AA0A78C}"/>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F1B2B0AE-A974-C042-88F0-9092714BE4E3}"/>
              </a:ext>
            </a:extLst>
          </p:cNvPr>
          <p:cNvGrpSpPr/>
          <p:nvPr/>
        </p:nvGrpSpPr>
        <p:grpSpPr>
          <a:xfrm>
            <a:off x="-586596" y="-228599"/>
            <a:ext cx="13783688" cy="8637466"/>
            <a:chOff x="-586596" y="-228599"/>
            <a:chExt cx="13783688" cy="8637466"/>
          </a:xfrm>
        </p:grpSpPr>
        <p:sp>
          <p:nvSpPr>
            <p:cNvPr id="38" name="Rectangle 37">
              <a:extLst>
                <a:ext uri="{FF2B5EF4-FFF2-40B4-BE49-F238E27FC236}">
                  <a16:creationId xmlns:a16="http://schemas.microsoft.com/office/drawing/2014/main" id="{AC6ADA3C-B6C2-8945-B735-5697CB521553}"/>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5" name="Title 1">
              <a:extLst>
                <a:ext uri="{FF2B5EF4-FFF2-40B4-BE49-F238E27FC236}">
                  <a16:creationId xmlns:a16="http://schemas.microsoft.com/office/drawing/2014/main" id="{D3780EFA-E845-B04C-B8ED-2265A65582F4}"/>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nvGrpSpPr>
            <p:cNvPr id="37" name="Group 36">
              <a:extLst>
                <a:ext uri="{FF2B5EF4-FFF2-40B4-BE49-F238E27FC236}">
                  <a16:creationId xmlns:a16="http://schemas.microsoft.com/office/drawing/2014/main" id="{1AF2FA55-9D1E-5A4F-9A70-FA1DF24884CB}"/>
                </a:ext>
              </a:extLst>
            </p:cNvPr>
            <p:cNvGrpSpPr/>
            <p:nvPr/>
          </p:nvGrpSpPr>
          <p:grpSpPr>
            <a:xfrm>
              <a:off x="3240000" y="2520000"/>
              <a:ext cx="9957092" cy="5888867"/>
              <a:chOff x="2588031" y="1980516"/>
              <a:chExt cx="9957092" cy="5888867"/>
            </a:xfrm>
          </p:grpSpPr>
          <p:grpSp>
            <p:nvGrpSpPr>
              <p:cNvPr id="39" name="Group 38">
                <a:extLst>
                  <a:ext uri="{FF2B5EF4-FFF2-40B4-BE49-F238E27FC236}">
                    <a16:creationId xmlns:a16="http://schemas.microsoft.com/office/drawing/2014/main" id="{759005EC-3541-334D-BC7D-BAAD3D5F37E2}"/>
                  </a:ext>
                </a:extLst>
              </p:cNvPr>
              <p:cNvGrpSpPr/>
              <p:nvPr/>
            </p:nvGrpSpPr>
            <p:grpSpPr>
              <a:xfrm>
                <a:off x="2588031" y="1980516"/>
                <a:ext cx="9957092" cy="5888867"/>
                <a:chOff x="2686844" y="2695280"/>
                <a:chExt cx="8548563" cy="5055829"/>
              </a:xfrm>
            </p:grpSpPr>
            <p:sp>
              <p:nvSpPr>
                <p:cNvPr id="48" name="Rectangle 47">
                  <a:extLst>
                    <a:ext uri="{FF2B5EF4-FFF2-40B4-BE49-F238E27FC236}">
                      <a16:creationId xmlns:a16="http://schemas.microsoft.com/office/drawing/2014/main" id="{04A9664C-8818-5E44-970B-EE947DD0DA89}"/>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E0AC3B30-F0EE-C348-9F1E-7D1706CAB725}"/>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ounded Rectangle 49">
                  <a:extLst>
                    <a:ext uri="{FF2B5EF4-FFF2-40B4-BE49-F238E27FC236}">
                      <a16:creationId xmlns:a16="http://schemas.microsoft.com/office/drawing/2014/main" id="{CD413710-4AF8-164D-B912-CBBFD21F9C0D}"/>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04F7F0FE-AD1B-3340-8C27-0EC53521C9C2}"/>
                    </a:ext>
                  </a:extLst>
                </p:cNvPr>
                <p:cNvGrpSpPr/>
                <p:nvPr/>
              </p:nvGrpSpPr>
              <p:grpSpPr>
                <a:xfrm>
                  <a:off x="2896167" y="2904522"/>
                  <a:ext cx="651096" cy="175437"/>
                  <a:chOff x="2886740" y="1651000"/>
                  <a:chExt cx="651096" cy="175437"/>
                </a:xfrm>
              </p:grpSpPr>
              <p:sp>
                <p:nvSpPr>
                  <p:cNvPr id="53" name="Oval 52">
                    <a:extLst>
                      <a:ext uri="{FF2B5EF4-FFF2-40B4-BE49-F238E27FC236}">
                        <a16:creationId xmlns:a16="http://schemas.microsoft.com/office/drawing/2014/main" id="{8A115427-F087-6645-B3F5-26EA08C60893}"/>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9648A0B3-F20A-E04B-8541-1D97E15EBFF0}"/>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9450AC08-192C-844F-94D4-D8DA2C15857B}"/>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ounded Rectangle 51">
                  <a:extLst>
                    <a:ext uri="{FF2B5EF4-FFF2-40B4-BE49-F238E27FC236}">
                      <a16:creationId xmlns:a16="http://schemas.microsoft.com/office/drawing/2014/main" id="{AF897F53-9377-4545-B3B8-A70D007DD25C}"/>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F9B1A341-4A3D-4D42-8C5D-3F7A9D29B8A5}"/>
                  </a:ext>
                </a:extLst>
              </p:cNvPr>
              <p:cNvGrpSpPr/>
              <p:nvPr/>
            </p:nvGrpSpPr>
            <p:grpSpPr>
              <a:xfrm>
                <a:off x="3296100" y="3770502"/>
                <a:ext cx="8248200" cy="2989351"/>
                <a:chOff x="3296100" y="3245487"/>
                <a:chExt cx="8248200" cy="2989351"/>
              </a:xfrm>
            </p:grpSpPr>
            <p:sp>
              <p:nvSpPr>
                <p:cNvPr id="41" name="Title 1">
                  <a:extLst>
                    <a:ext uri="{FF2B5EF4-FFF2-40B4-BE49-F238E27FC236}">
                      <a16:creationId xmlns:a16="http://schemas.microsoft.com/office/drawing/2014/main" id="{C8887E73-880B-DB4B-8568-053036CDE3F5}"/>
                    </a:ext>
                  </a:extLst>
                </p:cNvPr>
                <p:cNvSpPr txBox="1">
                  <a:spLocks/>
                </p:cNvSpPr>
                <p:nvPr/>
              </p:nvSpPr>
              <p:spPr>
                <a:xfrm>
                  <a:off x="3352538" y="3245487"/>
                  <a:ext cx="8191762" cy="1495574"/>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In your opinion, how important is data privacy to the average UK teenager?</a:t>
                  </a:r>
                </a:p>
              </p:txBody>
            </p:sp>
            <p:cxnSp>
              <p:nvCxnSpPr>
                <p:cNvPr id="42" name="Straight Connector 41">
                  <a:extLst>
                    <a:ext uri="{FF2B5EF4-FFF2-40B4-BE49-F238E27FC236}">
                      <a16:creationId xmlns:a16="http://schemas.microsoft.com/office/drawing/2014/main" id="{E0BDC523-6D4F-794F-B572-A219CE55786B}"/>
                    </a:ext>
                  </a:extLst>
                </p:cNvPr>
                <p:cNvCxnSpPr>
                  <a:cxnSpLocks/>
                </p:cNvCxnSpPr>
                <p:nvPr/>
              </p:nvCxnSpPr>
              <p:spPr>
                <a:xfrm>
                  <a:off x="3488048" y="5531201"/>
                  <a:ext cx="6442572" cy="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3881946-3C2F-C24B-A32A-D938D969D5C9}"/>
                    </a:ext>
                  </a:extLst>
                </p:cNvPr>
                <p:cNvCxnSpPr>
                  <a:cxnSpLocks/>
                </p:cNvCxnSpPr>
                <p:nvPr/>
              </p:nvCxnSpPr>
              <p:spPr>
                <a:xfrm flipV="1">
                  <a:off x="9930620" y="5367961"/>
                  <a:ext cx="0" cy="327348"/>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50C50D1-BB2A-1243-931B-3DD0555EA896}"/>
                    </a:ext>
                  </a:extLst>
                </p:cNvPr>
                <p:cNvCxnSpPr>
                  <a:cxnSpLocks/>
                </p:cNvCxnSpPr>
                <p:nvPr/>
              </p:nvCxnSpPr>
              <p:spPr>
                <a:xfrm flipV="1">
                  <a:off x="3489080" y="5367961"/>
                  <a:ext cx="0" cy="327348"/>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C7109F2C-99BE-DF4D-B077-C6F5F89AB55E}"/>
                    </a:ext>
                  </a:extLst>
                </p:cNvPr>
                <p:cNvSpPr/>
                <p:nvPr/>
              </p:nvSpPr>
              <p:spPr>
                <a:xfrm>
                  <a:off x="3296100" y="5773173"/>
                  <a:ext cx="373820" cy="461665"/>
                </a:xfrm>
                <a:prstGeom prst="rect">
                  <a:avLst/>
                </a:prstGeom>
              </p:spPr>
              <p:txBody>
                <a:bodyPr wrap="none">
                  <a:spAutoFit/>
                </a:bodyPr>
                <a:lstStyle/>
                <a:p>
                  <a:r>
                    <a:rPr lang="en-GB" sz="2400" dirty="0">
                      <a:solidFill>
                        <a:schemeClr val="dk1"/>
                      </a:solidFill>
                      <a:latin typeface="Overpass Mono" pitchFamily="49" charset="77"/>
                      <a:ea typeface="Calibri"/>
                      <a:cs typeface="Calibri"/>
                      <a:sym typeface="Calibri"/>
                    </a:rPr>
                    <a:t>0</a:t>
                  </a:r>
                  <a:endParaRPr lang="en-US" sz="2400" dirty="0"/>
                </a:p>
              </p:txBody>
            </p:sp>
            <p:sp>
              <p:nvSpPr>
                <p:cNvPr id="47" name="Rectangle 46">
                  <a:extLst>
                    <a:ext uri="{FF2B5EF4-FFF2-40B4-BE49-F238E27FC236}">
                      <a16:creationId xmlns:a16="http://schemas.microsoft.com/office/drawing/2014/main" id="{15E30B6C-3955-E24F-BFAB-ABCA63E41068}"/>
                    </a:ext>
                  </a:extLst>
                </p:cNvPr>
                <p:cNvSpPr/>
                <p:nvPr/>
              </p:nvSpPr>
              <p:spPr>
                <a:xfrm>
                  <a:off x="9649132" y="5773173"/>
                  <a:ext cx="562975" cy="461665"/>
                </a:xfrm>
                <a:prstGeom prst="rect">
                  <a:avLst/>
                </a:prstGeom>
              </p:spPr>
              <p:txBody>
                <a:bodyPr wrap="none">
                  <a:spAutoFit/>
                </a:bodyPr>
                <a:lstStyle/>
                <a:p>
                  <a:r>
                    <a:rPr lang="en-GB" sz="2400" dirty="0">
                      <a:solidFill>
                        <a:schemeClr val="dk1"/>
                      </a:solidFill>
                      <a:latin typeface="Overpass Mono" pitchFamily="49" charset="77"/>
                      <a:ea typeface="Calibri"/>
                      <a:cs typeface="Calibri"/>
                      <a:sym typeface="Calibri"/>
                    </a:rPr>
                    <a:t>10</a:t>
                  </a:r>
                  <a:endParaRPr lang="en-US" sz="2400" dirty="0"/>
                </a:p>
              </p:txBody>
            </p:sp>
          </p:grpSp>
        </p:grpSp>
      </p:grpSp>
      <p:sp>
        <p:nvSpPr>
          <p:cNvPr id="70" name="Rectangle 69">
            <a:extLst>
              <a:ext uri="{FF2B5EF4-FFF2-40B4-BE49-F238E27FC236}">
                <a16:creationId xmlns:a16="http://schemas.microsoft.com/office/drawing/2014/main" id="{86883E48-0575-364B-9123-7611E06B88BC}"/>
              </a:ext>
            </a:extLst>
          </p:cNvPr>
          <p:cNvSpPr/>
          <p:nvPr/>
        </p:nvSpPr>
        <p:spPr>
          <a:xfrm>
            <a:off x="-28406" y="-3958"/>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 name="Group 70">
            <a:extLst>
              <a:ext uri="{FF2B5EF4-FFF2-40B4-BE49-F238E27FC236}">
                <a16:creationId xmlns:a16="http://schemas.microsoft.com/office/drawing/2014/main" id="{08329B5E-B7F5-0248-BC46-416946BD8D71}"/>
              </a:ext>
            </a:extLst>
          </p:cNvPr>
          <p:cNvGrpSpPr/>
          <p:nvPr/>
        </p:nvGrpSpPr>
        <p:grpSpPr>
          <a:xfrm>
            <a:off x="2465806" y="2713394"/>
            <a:ext cx="11155513" cy="4281677"/>
            <a:chOff x="2035553" y="2593255"/>
            <a:chExt cx="11155513" cy="4281677"/>
          </a:xfrm>
        </p:grpSpPr>
        <p:sp>
          <p:nvSpPr>
            <p:cNvPr id="72" name="Rectangle 71">
              <a:extLst>
                <a:ext uri="{FF2B5EF4-FFF2-40B4-BE49-F238E27FC236}">
                  <a16:creationId xmlns:a16="http://schemas.microsoft.com/office/drawing/2014/main" id="{1BDDE727-FDBD-1449-BBDD-79554AA2C1D2}"/>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35C4B9AF-FE4C-9C4D-995B-A042B6188E10}"/>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Placeholder 9">
              <a:extLst>
                <a:ext uri="{FF2B5EF4-FFF2-40B4-BE49-F238E27FC236}">
                  <a16:creationId xmlns:a16="http://schemas.microsoft.com/office/drawing/2014/main" id="{8A81A7D7-A004-8248-9777-5E5399130FE9}"/>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Did you know:</a:t>
              </a:r>
            </a:p>
          </p:txBody>
        </p:sp>
        <p:grpSp>
          <p:nvGrpSpPr>
            <p:cNvPr id="75" name="Group 74">
              <a:extLst>
                <a:ext uri="{FF2B5EF4-FFF2-40B4-BE49-F238E27FC236}">
                  <a16:creationId xmlns:a16="http://schemas.microsoft.com/office/drawing/2014/main" id="{C06E3482-532E-F54E-9961-6B6A541DA8B9}"/>
                </a:ext>
              </a:extLst>
            </p:cNvPr>
            <p:cNvGrpSpPr/>
            <p:nvPr/>
          </p:nvGrpSpPr>
          <p:grpSpPr>
            <a:xfrm>
              <a:off x="2158072" y="2680893"/>
              <a:ext cx="366748" cy="366748"/>
              <a:chOff x="2118558" y="2663960"/>
              <a:chExt cx="366748" cy="366748"/>
            </a:xfrm>
          </p:grpSpPr>
          <p:sp>
            <p:nvSpPr>
              <p:cNvPr id="82" name="Rectangle 81">
                <a:extLst>
                  <a:ext uri="{FF2B5EF4-FFF2-40B4-BE49-F238E27FC236}">
                    <a16:creationId xmlns:a16="http://schemas.microsoft.com/office/drawing/2014/main" id="{4E792D49-F539-034F-85A3-8444E6C176E1}"/>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3" name="Straight Connector 82">
                <a:extLst>
                  <a:ext uri="{FF2B5EF4-FFF2-40B4-BE49-F238E27FC236}">
                    <a16:creationId xmlns:a16="http://schemas.microsoft.com/office/drawing/2014/main" id="{3F66CD2A-75A6-1A41-B43A-011584EBDF2C}"/>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F8D8808D-68DF-6F48-BCB1-7BFCED0FCE04}"/>
                </a:ext>
              </a:extLst>
            </p:cNvPr>
            <p:cNvGrpSpPr/>
            <p:nvPr/>
          </p:nvGrpSpPr>
          <p:grpSpPr>
            <a:xfrm>
              <a:off x="12290940" y="2686867"/>
              <a:ext cx="776902" cy="366748"/>
              <a:chOff x="10581098" y="2669934"/>
              <a:chExt cx="776902" cy="366748"/>
            </a:xfrm>
          </p:grpSpPr>
          <p:sp>
            <p:nvSpPr>
              <p:cNvPr id="78" name="Rectangle 77">
                <a:extLst>
                  <a:ext uri="{FF2B5EF4-FFF2-40B4-BE49-F238E27FC236}">
                    <a16:creationId xmlns:a16="http://schemas.microsoft.com/office/drawing/2014/main" id="{E3D7F0D5-38AD-524C-88B4-12AC5BCDC465}"/>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8D3A6753-E30F-CB4C-B21C-F1C05B59CC73}"/>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riangle 79">
                <a:extLst>
                  <a:ext uri="{FF2B5EF4-FFF2-40B4-BE49-F238E27FC236}">
                    <a16:creationId xmlns:a16="http://schemas.microsoft.com/office/drawing/2014/main" id="{E4134AF0-95FD-CF4E-9177-8C95C8DF6BCD}"/>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iangle 80">
                <a:extLst>
                  <a:ext uri="{FF2B5EF4-FFF2-40B4-BE49-F238E27FC236}">
                    <a16:creationId xmlns:a16="http://schemas.microsoft.com/office/drawing/2014/main" id="{443D83A2-4DEA-D140-8ADD-6869F4223BC5}"/>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 Placeholder 12">
              <a:extLst>
                <a:ext uri="{FF2B5EF4-FFF2-40B4-BE49-F238E27FC236}">
                  <a16:creationId xmlns:a16="http://schemas.microsoft.com/office/drawing/2014/main" id="{508579EB-D7B8-9545-9337-1F6DED6FEE8D}"/>
                </a:ext>
              </a:extLst>
            </p:cNvPr>
            <p:cNvSpPr txBox="1">
              <a:spLocks/>
            </p:cNvSpPr>
            <p:nvPr/>
          </p:nvSpPr>
          <p:spPr>
            <a:xfrm>
              <a:off x="2954792" y="3692842"/>
              <a:ext cx="9699322" cy="2506947"/>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To steal your identity someone needs your birthday, age and address.</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These details can be found on many children’s social media profiles. </a:t>
              </a:r>
            </a:p>
          </p:txBody>
        </p:sp>
      </p:grpSp>
    </p:spTree>
    <p:extLst>
      <p:ext uri="{BB962C8B-B14F-4D97-AF65-F5344CB8AC3E}">
        <p14:creationId xmlns:p14="http://schemas.microsoft.com/office/powerpoint/2010/main" val="166808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53" presetClass="entr" presetSubtype="16"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 calcmode="lin" valueType="num">
                                      <p:cBhvr>
                                        <p:cTn id="10" dur="500" fill="hold"/>
                                        <p:tgtEl>
                                          <p:spTgt spid="71"/>
                                        </p:tgtEl>
                                        <p:attrNameLst>
                                          <p:attrName>ppt_w</p:attrName>
                                        </p:attrNameLst>
                                      </p:cBhvr>
                                      <p:tavLst>
                                        <p:tav tm="0">
                                          <p:val>
                                            <p:fltVal val="0"/>
                                          </p:val>
                                        </p:tav>
                                        <p:tav tm="100000">
                                          <p:val>
                                            <p:strVal val="#ppt_w"/>
                                          </p:val>
                                        </p:tav>
                                      </p:tavLst>
                                    </p:anim>
                                    <p:anim calcmode="lin" valueType="num">
                                      <p:cBhvr>
                                        <p:cTn id="11" dur="500" fill="hold"/>
                                        <p:tgtEl>
                                          <p:spTgt spid="71"/>
                                        </p:tgtEl>
                                        <p:attrNameLst>
                                          <p:attrName>ppt_h</p:attrName>
                                        </p:attrNameLst>
                                      </p:cBhvr>
                                      <p:tavLst>
                                        <p:tav tm="0">
                                          <p:val>
                                            <p:fltVal val="0"/>
                                          </p:val>
                                        </p:tav>
                                        <p:tav tm="100000">
                                          <p:val>
                                            <p:strVal val="#ppt_h"/>
                                          </p:val>
                                        </p:tav>
                                      </p:tavLst>
                                    </p:anim>
                                    <p:animEffect transition="in" filter="fade">
                                      <p:cBhvr>
                                        <p:cTn id="1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A991813-5FBE-8C42-AEEC-C62FA66A4088}"/>
              </a:ext>
            </a:extLst>
          </p:cNvPr>
          <p:cNvGrpSpPr/>
          <p:nvPr/>
        </p:nvGrpSpPr>
        <p:grpSpPr>
          <a:xfrm>
            <a:off x="5029945" y="254122"/>
            <a:ext cx="6197697" cy="11835347"/>
            <a:chOff x="692201" y="-389727"/>
            <a:chExt cx="7790442" cy="14876911"/>
          </a:xfrm>
        </p:grpSpPr>
        <p:sp>
          <p:nvSpPr>
            <p:cNvPr id="3" name="Rounded Rectangle 2">
              <a:extLst>
                <a:ext uri="{FF2B5EF4-FFF2-40B4-BE49-F238E27FC236}">
                  <a16:creationId xmlns:a16="http://schemas.microsoft.com/office/drawing/2014/main" id="{2B238B2E-C98F-334F-80CF-25AD56CE9617}"/>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615FD707-E160-6C40-890F-6AB8426607E8}"/>
                </a:ext>
              </a:extLst>
            </p:cNvPr>
            <p:cNvSpPr/>
            <p:nvPr/>
          </p:nvSpPr>
          <p:spPr>
            <a:xfrm>
              <a:off x="1193575" y="787727"/>
              <a:ext cx="6787693" cy="12331928"/>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C6AAA229-D54D-204F-BC58-77AEC9D91286}"/>
                </a:ext>
              </a:extLst>
            </p:cNvPr>
            <p:cNvSpPr/>
            <p:nvPr/>
          </p:nvSpPr>
          <p:spPr>
            <a:xfrm>
              <a:off x="1193575" y="12054436"/>
              <a:ext cx="6787693" cy="1065217"/>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8" name="Rounded Rectangle 7">
              <a:extLst>
                <a:ext uri="{FF2B5EF4-FFF2-40B4-BE49-F238E27FC236}">
                  <a16:creationId xmlns:a16="http://schemas.microsoft.com/office/drawing/2014/main" id="{DA31B649-F92A-7E49-B378-C2EF32B353C6}"/>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9" name="Rounded Rectangle 8">
              <a:extLst>
                <a:ext uri="{FF2B5EF4-FFF2-40B4-BE49-F238E27FC236}">
                  <a16:creationId xmlns:a16="http://schemas.microsoft.com/office/drawing/2014/main" id="{BB1F758D-93EC-9147-A6F0-9B1CEAADFE6F}"/>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D4E4F55-F2BE-3C4C-B4B5-6DE8668D2B92}"/>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5749095B-5478-124E-9A8C-1562BC99769F}"/>
                </a:ext>
              </a:extLst>
            </p:cNvPr>
            <p:cNvSpPr/>
            <p:nvPr/>
          </p:nvSpPr>
          <p:spPr>
            <a:xfrm>
              <a:off x="2654274" y="12303172"/>
              <a:ext cx="4224862" cy="567745"/>
            </a:xfrm>
            <a:prstGeom prst="roundRect">
              <a:avLst>
                <a:gd name="adj" fmla="val 48526"/>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12" name="Title 1">
              <a:extLst>
                <a:ext uri="{FF2B5EF4-FFF2-40B4-BE49-F238E27FC236}">
                  <a16:creationId xmlns:a16="http://schemas.microsoft.com/office/drawing/2014/main" id="{14CABB82-B514-5043-89F0-FFC407818CD5}"/>
                </a:ext>
              </a:extLst>
            </p:cNvPr>
            <p:cNvSpPr txBox="1">
              <a:spLocks/>
            </p:cNvSpPr>
            <p:nvPr/>
          </p:nvSpPr>
          <p:spPr>
            <a:xfrm>
              <a:off x="1660800" y="12207804"/>
              <a:ext cx="864558" cy="58791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2250" b="1" dirty="0">
                  <a:solidFill>
                    <a:srgbClr val="019967"/>
                  </a:solidFill>
                  <a:ea typeface="Calibri"/>
                  <a:cs typeface="Calibri"/>
                  <a:sym typeface="Calibri"/>
                </a:rPr>
                <a:t>A</a:t>
              </a:r>
              <a:r>
                <a:rPr lang="en-GB" sz="500" b="1" dirty="0">
                  <a:solidFill>
                    <a:srgbClr val="019967"/>
                  </a:solidFill>
                  <a:ea typeface="Calibri"/>
                  <a:cs typeface="Calibri"/>
                  <a:sym typeface="Calibri"/>
                </a:rPr>
                <a:t> </a:t>
              </a:r>
              <a:r>
                <a:rPr lang="en-GB" sz="3600" b="1" dirty="0">
                  <a:solidFill>
                    <a:srgbClr val="019967"/>
                  </a:solidFill>
                  <a:ea typeface="Calibri"/>
                  <a:cs typeface="Calibri"/>
                  <a:sym typeface="Calibri"/>
                </a:rPr>
                <a:t>A</a:t>
              </a:r>
              <a:endParaRPr lang="en-US" sz="3600" b="1" dirty="0">
                <a:solidFill>
                  <a:srgbClr val="019967"/>
                </a:solidFill>
              </a:endParaRPr>
            </a:p>
          </p:txBody>
        </p:sp>
      </p:grpSp>
      <p:sp>
        <p:nvSpPr>
          <p:cNvPr id="13" name="Rounded Rectangle 12">
            <a:extLst>
              <a:ext uri="{FF2B5EF4-FFF2-40B4-BE49-F238E27FC236}">
                <a16:creationId xmlns:a16="http://schemas.microsoft.com/office/drawing/2014/main" id="{80B5EC7F-4475-094B-9381-DA45CF4DAE4E}"/>
              </a:ext>
            </a:extLst>
          </p:cNvPr>
          <p:cNvSpPr/>
          <p:nvPr/>
        </p:nvSpPr>
        <p:spPr>
          <a:xfrm>
            <a:off x="5641474" y="1355666"/>
            <a:ext cx="3634370" cy="1093937"/>
          </a:xfrm>
          <a:prstGeom prst="round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Overpass Mono" pitchFamily="49" charset="77"/>
              </a:rPr>
              <a:t>Hey Bilal  do you have Pix? </a:t>
            </a:r>
          </a:p>
        </p:txBody>
      </p:sp>
      <p:sp>
        <p:nvSpPr>
          <p:cNvPr id="15" name="Rounded Rectangle 14">
            <a:extLst>
              <a:ext uri="{FF2B5EF4-FFF2-40B4-BE49-F238E27FC236}">
                <a16:creationId xmlns:a16="http://schemas.microsoft.com/office/drawing/2014/main" id="{90F411E7-9BB5-DE4C-95BF-449DF10E056F}"/>
              </a:ext>
            </a:extLst>
          </p:cNvPr>
          <p:cNvSpPr/>
          <p:nvPr/>
        </p:nvSpPr>
        <p:spPr>
          <a:xfrm>
            <a:off x="6981743" y="2622855"/>
            <a:ext cx="3634370" cy="981348"/>
          </a:xfrm>
          <a:prstGeom prst="roundRect">
            <a:avLst/>
          </a:prstGeom>
          <a:solidFill>
            <a:srgbClr val="79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Overpass Mono" pitchFamily="49" charset="77"/>
              </a:rPr>
              <a:t>Hi Ella. Nah, what’s that?</a:t>
            </a:r>
          </a:p>
        </p:txBody>
      </p:sp>
      <p:sp>
        <p:nvSpPr>
          <p:cNvPr id="16" name="Rounded Rectangle 15">
            <a:extLst>
              <a:ext uri="{FF2B5EF4-FFF2-40B4-BE49-F238E27FC236}">
                <a16:creationId xmlns:a16="http://schemas.microsoft.com/office/drawing/2014/main" id="{2A5B1506-3FEF-AE42-AE00-E5301D64C322}"/>
              </a:ext>
            </a:extLst>
          </p:cNvPr>
          <p:cNvSpPr/>
          <p:nvPr/>
        </p:nvSpPr>
        <p:spPr>
          <a:xfrm>
            <a:off x="5641474" y="3778545"/>
            <a:ext cx="3634370" cy="1586909"/>
          </a:xfrm>
          <a:prstGeom prst="round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Overpass Mono" pitchFamily="49" charset="77"/>
              </a:rPr>
              <a:t>Photo and video sharing app. Cool filters…</a:t>
            </a:r>
          </a:p>
        </p:txBody>
      </p:sp>
      <p:sp>
        <p:nvSpPr>
          <p:cNvPr id="17" name="Rounded Rectangle 16">
            <a:extLst>
              <a:ext uri="{FF2B5EF4-FFF2-40B4-BE49-F238E27FC236}">
                <a16:creationId xmlns:a16="http://schemas.microsoft.com/office/drawing/2014/main" id="{6EF32F11-7882-E149-94F6-007981FBC0B1}"/>
              </a:ext>
            </a:extLst>
          </p:cNvPr>
          <p:cNvSpPr/>
          <p:nvPr/>
        </p:nvSpPr>
        <p:spPr>
          <a:xfrm>
            <a:off x="6981743" y="6100505"/>
            <a:ext cx="3634370" cy="1481197"/>
          </a:xfrm>
          <a:prstGeom prst="roundRect">
            <a:avLst/>
          </a:prstGeom>
          <a:solidFill>
            <a:srgbClr val="79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Overpass Mono" pitchFamily="49" charset="77"/>
              </a:rPr>
              <a:t>I’ll download tonight when I’ve got </a:t>
            </a:r>
            <a:r>
              <a:rPr lang="en-US" sz="2200" dirty="0" err="1">
                <a:latin typeface="Overpass Mono" pitchFamily="49" charset="77"/>
              </a:rPr>
              <a:t>WiFi</a:t>
            </a:r>
            <a:endParaRPr lang="en-US" sz="2200" dirty="0">
              <a:latin typeface="Overpass Mono" pitchFamily="49" charset="77"/>
            </a:endParaRPr>
          </a:p>
        </p:txBody>
      </p:sp>
      <p:sp>
        <p:nvSpPr>
          <p:cNvPr id="18" name="Rounded Rectangle 17">
            <a:extLst>
              <a:ext uri="{FF2B5EF4-FFF2-40B4-BE49-F238E27FC236}">
                <a16:creationId xmlns:a16="http://schemas.microsoft.com/office/drawing/2014/main" id="{D56ED843-4226-A243-99E5-3FE4D5F9C8C6}"/>
              </a:ext>
            </a:extLst>
          </p:cNvPr>
          <p:cNvSpPr/>
          <p:nvPr/>
        </p:nvSpPr>
        <p:spPr>
          <a:xfrm>
            <a:off x="5641474" y="7987255"/>
            <a:ext cx="3634370" cy="1030398"/>
          </a:xfrm>
          <a:prstGeom prst="round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Overpass Mono" pitchFamily="49" charset="77"/>
              </a:rPr>
              <a:t>Message you later on it.</a:t>
            </a:r>
          </a:p>
        </p:txBody>
      </p:sp>
      <p:pic>
        <p:nvPicPr>
          <p:cNvPr id="22" name="Graphic 21">
            <a:extLst>
              <a:ext uri="{FF2B5EF4-FFF2-40B4-BE49-F238E27FC236}">
                <a16:creationId xmlns:a16="http://schemas.microsoft.com/office/drawing/2014/main" id="{A1888AF0-896F-B448-AB15-CBA8523B8E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601199" y="4981628"/>
            <a:ext cx="1014913" cy="1035955"/>
          </a:xfrm>
          <a:prstGeom prst="rect">
            <a:avLst/>
          </a:prstGeom>
        </p:spPr>
      </p:pic>
      <p:pic>
        <p:nvPicPr>
          <p:cNvPr id="20" name="Graphic 19">
            <a:extLst>
              <a:ext uri="{FF2B5EF4-FFF2-40B4-BE49-F238E27FC236}">
                <a16:creationId xmlns:a16="http://schemas.microsoft.com/office/drawing/2014/main" id="{D94040E4-741C-6246-BD15-0B497F45FD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41474" y="7111895"/>
            <a:ext cx="877190" cy="792438"/>
          </a:xfrm>
          <a:prstGeom prst="rect">
            <a:avLst/>
          </a:prstGeom>
        </p:spPr>
      </p:pic>
    </p:spTree>
    <p:extLst>
      <p:ext uri="{BB962C8B-B14F-4D97-AF65-F5344CB8AC3E}">
        <p14:creationId xmlns:p14="http://schemas.microsoft.com/office/powerpoint/2010/main" val="31605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50"/>
                                        <p:tgtEl>
                                          <p:spTgt spid="13"/>
                                        </p:tgtEl>
                                      </p:cBhvr>
                                    </p:animEffect>
                                    <p:anim calcmode="lin" valueType="num">
                                      <p:cBhvr>
                                        <p:cTn id="14" dur="250" fill="hold"/>
                                        <p:tgtEl>
                                          <p:spTgt spid="13"/>
                                        </p:tgtEl>
                                        <p:attrNameLst>
                                          <p:attrName>ppt_x</p:attrName>
                                        </p:attrNameLst>
                                      </p:cBhvr>
                                      <p:tavLst>
                                        <p:tav tm="0">
                                          <p:val>
                                            <p:strVal val="#ppt_x"/>
                                          </p:val>
                                        </p:tav>
                                        <p:tav tm="100000">
                                          <p:val>
                                            <p:strVal val="#ppt_x"/>
                                          </p:val>
                                        </p:tav>
                                      </p:tavLst>
                                    </p:anim>
                                    <p:anim calcmode="lin" valueType="num">
                                      <p:cBhvr>
                                        <p:cTn id="15" dur="2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anim calcmode="lin" valueType="num">
                                      <p:cBhvr>
                                        <p:cTn id="21" dur="250" fill="hold"/>
                                        <p:tgtEl>
                                          <p:spTgt spid="15"/>
                                        </p:tgtEl>
                                        <p:attrNameLst>
                                          <p:attrName>ppt_x</p:attrName>
                                        </p:attrNameLst>
                                      </p:cBhvr>
                                      <p:tavLst>
                                        <p:tav tm="0">
                                          <p:val>
                                            <p:strVal val="#ppt_x"/>
                                          </p:val>
                                        </p:tav>
                                        <p:tav tm="100000">
                                          <p:val>
                                            <p:strVal val="#ppt_x"/>
                                          </p:val>
                                        </p:tav>
                                      </p:tavLst>
                                    </p:anim>
                                    <p:anim calcmode="lin" valueType="num">
                                      <p:cBhvr>
                                        <p:cTn id="22" dur="2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50"/>
                                        <p:tgtEl>
                                          <p:spTgt spid="16"/>
                                        </p:tgtEl>
                                      </p:cBhvr>
                                    </p:animEffect>
                                    <p:anim calcmode="lin" valueType="num">
                                      <p:cBhvr>
                                        <p:cTn id="28" dur="250" fill="hold"/>
                                        <p:tgtEl>
                                          <p:spTgt spid="16"/>
                                        </p:tgtEl>
                                        <p:attrNameLst>
                                          <p:attrName>ppt_x</p:attrName>
                                        </p:attrNameLst>
                                      </p:cBhvr>
                                      <p:tavLst>
                                        <p:tav tm="0">
                                          <p:val>
                                            <p:strVal val="#ppt_x"/>
                                          </p:val>
                                        </p:tav>
                                        <p:tav tm="100000">
                                          <p:val>
                                            <p:strVal val="#ppt_x"/>
                                          </p:val>
                                        </p:tav>
                                      </p:tavLst>
                                    </p:anim>
                                    <p:anim calcmode="lin" valueType="num">
                                      <p:cBhvr>
                                        <p:cTn id="29" dur="2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250"/>
                                        <p:tgtEl>
                                          <p:spTgt spid="22"/>
                                        </p:tgtEl>
                                      </p:cBhvr>
                                    </p:animEffect>
                                    <p:anim calcmode="lin" valueType="num">
                                      <p:cBhvr>
                                        <p:cTn id="35" dur="250" fill="hold"/>
                                        <p:tgtEl>
                                          <p:spTgt spid="22"/>
                                        </p:tgtEl>
                                        <p:attrNameLst>
                                          <p:attrName>ppt_x</p:attrName>
                                        </p:attrNameLst>
                                      </p:cBhvr>
                                      <p:tavLst>
                                        <p:tav tm="0">
                                          <p:val>
                                            <p:strVal val="#ppt_x"/>
                                          </p:val>
                                        </p:tav>
                                        <p:tav tm="100000">
                                          <p:val>
                                            <p:strVal val="#ppt_x"/>
                                          </p:val>
                                        </p:tav>
                                      </p:tavLst>
                                    </p:anim>
                                    <p:anim calcmode="lin" valueType="num">
                                      <p:cBhvr>
                                        <p:cTn id="36" dur="2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250"/>
                                        <p:tgtEl>
                                          <p:spTgt spid="17"/>
                                        </p:tgtEl>
                                      </p:cBhvr>
                                    </p:animEffect>
                                    <p:anim calcmode="lin" valueType="num">
                                      <p:cBhvr>
                                        <p:cTn id="42" dur="250" fill="hold"/>
                                        <p:tgtEl>
                                          <p:spTgt spid="17"/>
                                        </p:tgtEl>
                                        <p:attrNameLst>
                                          <p:attrName>ppt_x</p:attrName>
                                        </p:attrNameLst>
                                      </p:cBhvr>
                                      <p:tavLst>
                                        <p:tav tm="0">
                                          <p:val>
                                            <p:strVal val="#ppt_x"/>
                                          </p:val>
                                        </p:tav>
                                        <p:tav tm="100000">
                                          <p:val>
                                            <p:strVal val="#ppt_x"/>
                                          </p:val>
                                        </p:tav>
                                      </p:tavLst>
                                    </p:anim>
                                    <p:anim calcmode="lin" valueType="num">
                                      <p:cBhvr>
                                        <p:cTn id="43" dur="25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250"/>
                                        <p:tgtEl>
                                          <p:spTgt spid="20"/>
                                        </p:tgtEl>
                                      </p:cBhvr>
                                    </p:animEffect>
                                    <p:anim calcmode="lin" valueType="num">
                                      <p:cBhvr>
                                        <p:cTn id="49" dur="250" fill="hold"/>
                                        <p:tgtEl>
                                          <p:spTgt spid="20"/>
                                        </p:tgtEl>
                                        <p:attrNameLst>
                                          <p:attrName>ppt_x</p:attrName>
                                        </p:attrNameLst>
                                      </p:cBhvr>
                                      <p:tavLst>
                                        <p:tav tm="0">
                                          <p:val>
                                            <p:strVal val="#ppt_x"/>
                                          </p:val>
                                        </p:tav>
                                        <p:tav tm="100000">
                                          <p:val>
                                            <p:strVal val="#ppt_x"/>
                                          </p:val>
                                        </p:tav>
                                      </p:tavLst>
                                    </p:anim>
                                    <p:anim calcmode="lin" valueType="num">
                                      <p:cBhvr>
                                        <p:cTn id="50" dur="2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50"/>
                                        <p:tgtEl>
                                          <p:spTgt spid="18"/>
                                        </p:tgtEl>
                                      </p:cBhvr>
                                    </p:animEffect>
                                    <p:anim calcmode="lin" valueType="num">
                                      <p:cBhvr>
                                        <p:cTn id="56" dur="250" fill="hold"/>
                                        <p:tgtEl>
                                          <p:spTgt spid="18"/>
                                        </p:tgtEl>
                                        <p:attrNameLst>
                                          <p:attrName>ppt_x</p:attrName>
                                        </p:attrNameLst>
                                      </p:cBhvr>
                                      <p:tavLst>
                                        <p:tav tm="0">
                                          <p:val>
                                            <p:strVal val="#ppt_x"/>
                                          </p:val>
                                        </p:tav>
                                        <p:tav tm="100000">
                                          <p:val>
                                            <p:strVal val="#ppt_x"/>
                                          </p:val>
                                        </p:tav>
                                      </p:tavLst>
                                    </p:anim>
                                    <p:anim calcmode="lin" valueType="num">
                                      <p:cBhvr>
                                        <p:cTn id="57"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D03C319-9E09-5E49-9874-8DC6CEE93639}"/>
              </a:ext>
            </a:extLst>
          </p:cNvPr>
          <p:cNvGrpSpPr/>
          <p:nvPr/>
        </p:nvGrpSpPr>
        <p:grpSpPr>
          <a:xfrm>
            <a:off x="1263049" y="254123"/>
            <a:ext cx="5553376" cy="10604928"/>
            <a:chOff x="1263049" y="254123"/>
            <a:chExt cx="5553376" cy="10604928"/>
          </a:xfrm>
        </p:grpSpPr>
        <p:sp>
          <p:nvSpPr>
            <p:cNvPr id="3" name="Rounded Rectangle 2">
              <a:extLst>
                <a:ext uri="{FF2B5EF4-FFF2-40B4-BE49-F238E27FC236}">
                  <a16:creationId xmlns:a16="http://schemas.microsoft.com/office/drawing/2014/main" id="{454E5492-5AB1-E841-BDA4-0A3526B80124}"/>
                </a:ext>
              </a:extLst>
            </p:cNvPr>
            <p:cNvSpPr/>
            <p:nvPr/>
          </p:nvSpPr>
          <p:spPr>
            <a:xfrm>
              <a:off x="1263049" y="254123"/>
              <a:ext cx="5553376" cy="10604928"/>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7" name="Rounded Rectangle 36">
              <a:extLst>
                <a:ext uri="{FF2B5EF4-FFF2-40B4-BE49-F238E27FC236}">
                  <a16:creationId xmlns:a16="http://schemas.microsoft.com/office/drawing/2014/main" id="{6674C22C-1DE9-B842-9854-7067C1AE3FFC}"/>
                </a:ext>
              </a:extLst>
            </p:cNvPr>
            <p:cNvSpPr/>
            <p:nvPr/>
          </p:nvSpPr>
          <p:spPr>
            <a:xfrm>
              <a:off x="1620000" y="1094400"/>
              <a:ext cx="4838573" cy="8790750"/>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3788478" y="10110183"/>
              <a:ext cx="502517" cy="502209"/>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503968" y="676831"/>
              <a:ext cx="663570" cy="6459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4349939" y="620759"/>
              <a:ext cx="173782" cy="171940"/>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ounded Rectangle 3">
            <a:extLst>
              <a:ext uri="{FF2B5EF4-FFF2-40B4-BE49-F238E27FC236}">
                <a16:creationId xmlns:a16="http://schemas.microsoft.com/office/drawing/2014/main" id="{C1165DCD-051E-5541-AB4F-7BE20D946FCB}"/>
              </a:ext>
            </a:extLst>
          </p:cNvPr>
          <p:cNvSpPr/>
          <p:nvPr/>
        </p:nvSpPr>
        <p:spPr>
          <a:xfrm>
            <a:off x="1620000" y="1094400"/>
            <a:ext cx="4838573" cy="8791200"/>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sp>
        <p:nvSpPr>
          <p:cNvPr id="13" name="Title 1">
            <a:extLst>
              <a:ext uri="{FF2B5EF4-FFF2-40B4-BE49-F238E27FC236}">
                <a16:creationId xmlns:a16="http://schemas.microsoft.com/office/drawing/2014/main" id="{426FB5DF-ADB3-9A42-8F07-4AC61DE3F918}"/>
              </a:ext>
            </a:extLst>
          </p:cNvPr>
          <p:cNvSpPr txBox="1">
            <a:spLocks/>
          </p:cNvSpPr>
          <p:nvPr/>
        </p:nvSpPr>
        <p:spPr>
          <a:xfrm>
            <a:off x="1661916" y="3398126"/>
            <a:ext cx="4797107" cy="555927"/>
          </a:xfrm>
          <a:prstGeom prst="rect">
            <a:avLst/>
          </a:prstGeom>
        </p:spPr>
        <p:txBody>
          <a:bodyPr vert="horz" lIns="121920" tIns="60960" rIns="121920" bIns="60960" rtlCol="0" anchor="b"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Create a new account</a:t>
            </a:r>
            <a:endParaRPr lang="en-GB" sz="2000" spc="-150" dirty="0">
              <a:solidFill>
                <a:schemeClr val="bg1"/>
              </a:solidFill>
              <a:latin typeface="Overpass Mono" pitchFamily="49" charset="77"/>
              <a:ea typeface="Calibri"/>
              <a:cs typeface="Calibri"/>
              <a:sym typeface="Calibri"/>
            </a:endParaRPr>
          </a:p>
        </p:txBody>
      </p:sp>
      <p:grpSp>
        <p:nvGrpSpPr>
          <p:cNvPr id="18" name="Group 17">
            <a:extLst>
              <a:ext uri="{FF2B5EF4-FFF2-40B4-BE49-F238E27FC236}">
                <a16:creationId xmlns:a16="http://schemas.microsoft.com/office/drawing/2014/main" id="{F3214949-C578-5C4D-A299-7D0BEC3ADAB1}"/>
              </a:ext>
            </a:extLst>
          </p:cNvPr>
          <p:cNvGrpSpPr/>
          <p:nvPr/>
        </p:nvGrpSpPr>
        <p:grpSpPr>
          <a:xfrm>
            <a:off x="1620451" y="7515311"/>
            <a:ext cx="4838572" cy="916041"/>
            <a:chOff x="1620451" y="7515311"/>
            <a:chExt cx="4838572" cy="916041"/>
          </a:xfrm>
        </p:grpSpPr>
        <p:sp>
          <p:nvSpPr>
            <p:cNvPr id="17" name="Rounded Rectangle 16">
              <a:extLst>
                <a:ext uri="{FF2B5EF4-FFF2-40B4-BE49-F238E27FC236}">
                  <a16:creationId xmlns:a16="http://schemas.microsoft.com/office/drawing/2014/main" id="{48D39385-FB57-0D40-908A-AFC0ADBA207D}"/>
                </a:ext>
              </a:extLst>
            </p:cNvPr>
            <p:cNvSpPr/>
            <p:nvPr/>
          </p:nvSpPr>
          <p:spPr>
            <a:xfrm>
              <a:off x="2196040" y="7515311"/>
              <a:ext cx="3688245" cy="90000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A0A8628-8147-E841-90CA-5BB48B3F7A4E}"/>
                </a:ext>
              </a:extLst>
            </p:cNvPr>
            <p:cNvSpPr txBox="1">
              <a:spLocks/>
            </p:cNvSpPr>
            <p:nvPr/>
          </p:nvSpPr>
          <p:spPr>
            <a:xfrm>
              <a:off x="1620451" y="7531352"/>
              <a:ext cx="4838572"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Login with existing</a:t>
              </a:r>
              <a:br>
                <a:rPr lang="en-GB" sz="2000" b="1" spc="-150" dirty="0">
                  <a:solidFill>
                    <a:schemeClr val="bg1"/>
                  </a:solidFill>
                  <a:latin typeface="Overpass Mono" pitchFamily="49" charset="77"/>
                  <a:ea typeface="Calibri"/>
                  <a:cs typeface="Calibri"/>
                  <a:sym typeface="Calibri"/>
                </a:rPr>
              </a:br>
              <a:r>
                <a:rPr lang="en-GB" sz="2000" b="1" spc="-150" dirty="0">
                  <a:solidFill>
                    <a:schemeClr val="bg1"/>
                  </a:solidFill>
                  <a:latin typeface="Overpass Mono" pitchFamily="49" charset="77"/>
                  <a:ea typeface="Calibri"/>
                  <a:cs typeface="Calibri"/>
                  <a:sym typeface="Calibri"/>
                </a:rPr>
                <a:t>social media account</a:t>
              </a:r>
            </a:p>
          </p:txBody>
        </p:sp>
      </p:grpSp>
      <p:grpSp>
        <p:nvGrpSpPr>
          <p:cNvPr id="9" name="Group 8">
            <a:extLst>
              <a:ext uri="{FF2B5EF4-FFF2-40B4-BE49-F238E27FC236}">
                <a16:creationId xmlns:a16="http://schemas.microsoft.com/office/drawing/2014/main" id="{C4AD4DA5-F87C-A64A-A02C-B784DDBE30B2}"/>
              </a:ext>
            </a:extLst>
          </p:cNvPr>
          <p:cNvGrpSpPr/>
          <p:nvPr/>
        </p:nvGrpSpPr>
        <p:grpSpPr>
          <a:xfrm>
            <a:off x="2040328" y="4029840"/>
            <a:ext cx="3998820" cy="555929"/>
            <a:chOff x="2040328" y="4029840"/>
            <a:chExt cx="3998820" cy="555929"/>
          </a:xfrm>
        </p:grpSpPr>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555928"/>
            </a:xfrm>
            <a:prstGeom prst="roundRect">
              <a:avLst>
                <a:gd name="adj" fmla="val 17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162248" y="4029840"/>
              <a:ext cx="1856598" cy="555928"/>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dirty="0">
                  <a:solidFill>
                    <a:schemeClr val="bg1">
                      <a:lumMod val="50000"/>
                    </a:schemeClr>
                  </a:solidFill>
                  <a:latin typeface="Overpass Mono" pitchFamily="49" charset="77"/>
                  <a:ea typeface="Calibri"/>
                  <a:cs typeface="Calibri"/>
                  <a:sym typeface="Calibri"/>
                </a:rPr>
                <a:t>Name</a:t>
              </a:r>
            </a:p>
          </p:txBody>
        </p:sp>
      </p:grpSp>
      <p:grpSp>
        <p:nvGrpSpPr>
          <p:cNvPr id="10" name="Group 9">
            <a:extLst>
              <a:ext uri="{FF2B5EF4-FFF2-40B4-BE49-F238E27FC236}">
                <a16:creationId xmlns:a16="http://schemas.microsoft.com/office/drawing/2014/main" id="{D12BA5FB-5787-2545-85F6-EFE8679FCCE8}"/>
              </a:ext>
            </a:extLst>
          </p:cNvPr>
          <p:cNvGrpSpPr/>
          <p:nvPr/>
        </p:nvGrpSpPr>
        <p:grpSpPr>
          <a:xfrm>
            <a:off x="2040328" y="4707688"/>
            <a:ext cx="3998820" cy="555929"/>
            <a:chOff x="2040328" y="4707688"/>
            <a:chExt cx="3998820" cy="555929"/>
          </a:xfrm>
        </p:grpSpPr>
        <p:sp>
          <p:nvSpPr>
            <p:cNvPr id="30" name="Rounded Rectangle 29">
              <a:extLst>
                <a:ext uri="{FF2B5EF4-FFF2-40B4-BE49-F238E27FC236}">
                  <a16:creationId xmlns:a16="http://schemas.microsoft.com/office/drawing/2014/main" id="{89A65634-F1D7-F845-920B-6E61B9C99391}"/>
                </a:ext>
              </a:extLst>
            </p:cNvPr>
            <p:cNvSpPr/>
            <p:nvPr/>
          </p:nvSpPr>
          <p:spPr>
            <a:xfrm>
              <a:off x="2040328" y="4707689"/>
              <a:ext cx="3998820" cy="555928"/>
            </a:xfrm>
            <a:prstGeom prst="roundRect">
              <a:avLst>
                <a:gd name="adj" fmla="val 17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90F743AE-869E-5147-B4BB-C83594021C46}"/>
                </a:ext>
              </a:extLst>
            </p:cNvPr>
            <p:cNvSpPr txBox="1">
              <a:spLocks/>
            </p:cNvSpPr>
            <p:nvPr/>
          </p:nvSpPr>
          <p:spPr>
            <a:xfrm>
              <a:off x="2162248" y="4707688"/>
              <a:ext cx="1856598" cy="555928"/>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dirty="0">
                  <a:solidFill>
                    <a:schemeClr val="bg1">
                      <a:lumMod val="50000"/>
                    </a:schemeClr>
                  </a:solidFill>
                  <a:latin typeface="Overpass Mono" pitchFamily="49" charset="77"/>
                  <a:ea typeface="Calibri"/>
                  <a:cs typeface="Calibri"/>
                  <a:sym typeface="Calibri"/>
                </a:rPr>
                <a:t>Age</a:t>
              </a:r>
            </a:p>
          </p:txBody>
        </p:sp>
      </p:grpSp>
      <p:grpSp>
        <p:nvGrpSpPr>
          <p:cNvPr id="11" name="Group 10">
            <a:extLst>
              <a:ext uri="{FF2B5EF4-FFF2-40B4-BE49-F238E27FC236}">
                <a16:creationId xmlns:a16="http://schemas.microsoft.com/office/drawing/2014/main" id="{0F26ED9F-C666-A046-9F18-4521CC186862}"/>
              </a:ext>
            </a:extLst>
          </p:cNvPr>
          <p:cNvGrpSpPr/>
          <p:nvPr/>
        </p:nvGrpSpPr>
        <p:grpSpPr>
          <a:xfrm>
            <a:off x="2040328" y="5387394"/>
            <a:ext cx="3998820" cy="555929"/>
            <a:chOff x="2040328" y="5387394"/>
            <a:chExt cx="3998820" cy="555929"/>
          </a:xfrm>
        </p:grpSpPr>
        <p:sp>
          <p:nvSpPr>
            <p:cNvPr id="32" name="Rounded Rectangle 31">
              <a:extLst>
                <a:ext uri="{FF2B5EF4-FFF2-40B4-BE49-F238E27FC236}">
                  <a16:creationId xmlns:a16="http://schemas.microsoft.com/office/drawing/2014/main" id="{1AC8D0F6-0151-7A48-98CC-EC8B8458C485}"/>
                </a:ext>
              </a:extLst>
            </p:cNvPr>
            <p:cNvSpPr/>
            <p:nvPr/>
          </p:nvSpPr>
          <p:spPr>
            <a:xfrm>
              <a:off x="2040328" y="5387395"/>
              <a:ext cx="3998820" cy="555928"/>
            </a:xfrm>
            <a:prstGeom prst="roundRect">
              <a:avLst>
                <a:gd name="adj" fmla="val 17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1">
              <a:extLst>
                <a:ext uri="{FF2B5EF4-FFF2-40B4-BE49-F238E27FC236}">
                  <a16:creationId xmlns:a16="http://schemas.microsoft.com/office/drawing/2014/main" id="{FD9E6F33-87ED-4745-A77E-79A353CD5ACD}"/>
                </a:ext>
              </a:extLst>
            </p:cNvPr>
            <p:cNvSpPr txBox="1">
              <a:spLocks/>
            </p:cNvSpPr>
            <p:nvPr/>
          </p:nvSpPr>
          <p:spPr>
            <a:xfrm>
              <a:off x="2162248" y="5387394"/>
              <a:ext cx="2361473" cy="555928"/>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dirty="0">
                  <a:solidFill>
                    <a:schemeClr val="bg1">
                      <a:lumMod val="50000"/>
                    </a:schemeClr>
                  </a:solidFill>
                  <a:latin typeface="Overpass Mono" pitchFamily="49" charset="77"/>
                  <a:ea typeface="Calibri"/>
                  <a:cs typeface="Calibri"/>
                  <a:sym typeface="Calibri"/>
                </a:rPr>
                <a:t>Email address</a:t>
              </a:r>
            </a:p>
          </p:txBody>
        </p:sp>
      </p:grpSp>
      <p:grpSp>
        <p:nvGrpSpPr>
          <p:cNvPr id="15" name="Group 14">
            <a:extLst>
              <a:ext uri="{FF2B5EF4-FFF2-40B4-BE49-F238E27FC236}">
                <a16:creationId xmlns:a16="http://schemas.microsoft.com/office/drawing/2014/main" id="{790DE3D2-37B0-5049-B76B-9B4DA652BE99}"/>
              </a:ext>
            </a:extLst>
          </p:cNvPr>
          <p:cNvGrpSpPr/>
          <p:nvPr/>
        </p:nvGrpSpPr>
        <p:grpSpPr>
          <a:xfrm>
            <a:off x="2040328" y="6065242"/>
            <a:ext cx="3998820" cy="555929"/>
            <a:chOff x="2040328" y="6065242"/>
            <a:chExt cx="3998820" cy="555929"/>
          </a:xfrm>
        </p:grpSpPr>
        <p:sp>
          <p:nvSpPr>
            <p:cNvPr id="34" name="Rounded Rectangle 33">
              <a:extLst>
                <a:ext uri="{FF2B5EF4-FFF2-40B4-BE49-F238E27FC236}">
                  <a16:creationId xmlns:a16="http://schemas.microsoft.com/office/drawing/2014/main" id="{81106356-BC17-F54C-9597-8592DEA2C38B}"/>
                </a:ext>
              </a:extLst>
            </p:cNvPr>
            <p:cNvSpPr/>
            <p:nvPr/>
          </p:nvSpPr>
          <p:spPr>
            <a:xfrm>
              <a:off x="2040328" y="6065243"/>
              <a:ext cx="3998820" cy="555928"/>
            </a:xfrm>
            <a:prstGeom prst="roundRect">
              <a:avLst>
                <a:gd name="adj" fmla="val 17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93DE20C7-664C-D64F-B781-81ED2553B18E}"/>
                </a:ext>
              </a:extLst>
            </p:cNvPr>
            <p:cNvSpPr txBox="1">
              <a:spLocks/>
            </p:cNvSpPr>
            <p:nvPr/>
          </p:nvSpPr>
          <p:spPr>
            <a:xfrm>
              <a:off x="2162248" y="6065242"/>
              <a:ext cx="2361473" cy="555928"/>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dirty="0">
                  <a:solidFill>
                    <a:schemeClr val="bg1">
                      <a:lumMod val="50000"/>
                    </a:schemeClr>
                  </a:solidFill>
                  <a:latin typeface="Overpass Mono" pitchFamily="49" charset="77"/>
                  <a:ea typeface="Calibri"/>
                  <a:cs typeface="Calibri"/>
                  <a:sym typeface="Calibri"/>
                </a:rPr>
                <a:t>Phone number</a:t>
              </a:r>
            </a:p>
          </p:txBody>
        </p:sp>
      </p:grpSp>
      <p:sp>
        <p:nvSpPr>
          <p:cNvPr id="36" name="Rectangle 35">
            <a:extLst>
              <a:ext uri="{FF2B5EF4-FFF2-40B4-BE49-F238E27FC236}">
                <a16:creationId xmlns:a16="http://schemas.microsoft.com/office/drawing/2014/main" id="{E21EAF41-8081-1540-8060-7B2FEC5D231A}"/>
              </a:ext>
            </a:extLst>
          </p:cNvPr>
          <p:cNvSpPr/>
          <p:nvPr/>
        </p:nvSpPr>
        <p:spPr>
          <a:xfrm>
            <a:off x="1620450" y="6865255"/>
            <a:ext cx="4838571" cy="400110"/>
          </a:xfrm>
          <a:prstGeom prst="rect">
            <a:avLst/>
          </a:prstGeom>
        </p:spPr>
        <p:txBody>
          <a:bodyPr wrap="square" anchor="ctr" anchorCtr="0">
            <a:spAutoFit/>
          </a:bodyPr>
          <a:lstStyle/>
          <a:p>
            <a:pPr lvl="0" algn="ctr">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or</a:t>
            </a:r>
          </a:p>
        </p:txBody>
      </p:sp>
      <p:grpSp>
        <p:nvGrpSpPr>
          <p:cNvPr id="58" name="Group 57">
            <a:extLst>
              <a:ext uri="{FF2B5EF4-FFF2-40B4-BE49-F238E27FC236}">
                <a16:creationId xmlns:a16="http://schemas.microsoft.com/office/drawing/2014/main" id="{0D68F521-878D-124A-B175-1F051FC8C2B1}"/>
              </a:ext>
            </a:extLst>
          </p:cNvPr>
          <p:cNvGrpSpPr/>
          <p:nvPr/>
        </p:nvGrpSpPr>
        <p:grpSpPr>
          <a:xfrm>
            <a:off x="8863339" y="843272"/>
            <a:ext cx="4626253" cy="3595796"/>
            <a:chOff x="9637044" y="1819025"/>
            <a:chExt cx="4626253" cy="3595796"/>
          </a:xfrm>
        </p:grpSpPr>
        <p:sp>
          <p:nvSpPr>
            <p:cNvPr id="38" name="Rectangle 37">
              <a:extLst>
                <a:ext uri="{FF2B5EF4-FFF2-40B4-BE49-F238E27FC236}">
                  <a16:creationId xmlns:a16="http://schemas.microsoft.com/office/drawing/2014/main" id="{03A93A0F-0E5C-4F4C-A573-D32A08975B1C}"/>
                </a:ext>
              </a:extLst>
            </p:cNvPr>
            <p:cNvSpPr/>
            <p:nvPr/>
          </p:nvSpPr>
          <p:spPr>
            <a:xfrm>
              <a:off x="9637044" y="1819026"/>
              <a:ext cx="4626253" cy="359579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BADD87A-4140-5F45-948E-A5F65A132563}"/>
                </a:ext>
              </a:extLst>
            </p:cNvPr>
            <p:cNvSpPr/>
            <p:nvPr/>
          </p:nvSpPr>
          <p:spPr>
            <a:xfrm>
              <a:off x="9637044" y="1819025"/>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61FCAF6A-2313-784F-AA16-0CB0D0C0B0E4}"/>
                </a:ext>
              </a:extLst>
            </p:cNvPr>
            <p:cNvSpPr/>
            <p:nvPr/>
          </p:nvSpPr>
          <p:spPr>
            <a:xfrm>
              <a:off x="13915974"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F55CB1D4-F92B-8E49-B87E-C5C1ACD92603}"/>
                </a:ext>
              </a:extLst>
            </p:cNvPr>
            <p:cNvGrpSpPr/>
            <p:nvPr/>
          </p:nvGrpSpPr>
          <p:grpSpPr>
            <a:xfrm>
              <a:off x="9837859" y="2030579"/>
              <a:ext cx="624634" cy="177375"/>
              <a:chOff x="2886740" y="1651000"/>
              <a:chExt cx="651096" cy="175437"/>
            </a:xfrm>
          </p:grpSpPr>
          <p:sp>
            <p:nvSpPr>
              <p:cNvPr id="44" name="Oval 43">
                <a:extLst>
                  <a:ext uri="{FF2B5EF4-FFF2-40B4-BE49-F238E27FC236}">
                    <a16:creationId xmlns:a16="http://schemas.microsoft.com/office/drawing/2014/main" id="{96397DEF-CB08-344B-B156-FBF94B2361A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0DF7DD8-164B-1146-92E6-89DA0266A74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2BCEBC-52B1-7148-A80A-792C9A4C508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a:extLst>
                <a:ext uri="{FF2B5EF4-FFF2-40B4-BE49-F238E27FC236}">
                  <a16:creationId xmlns:a16="http://schemas.microsoft.com/office/drawing/2014/main" id="{C38FBF93-B675-BE4A-B573-17BA6F58AB65}"/>
                </a:ext>
              </a:extLst>
            </p:cNvPr>
            <p:cNvSpPr/>
            <p:nvPr/>
          </p:nvSpPr>
          <p:spPr>
            <a:xfrm>
              <a:off x="10776264" y="1959936"/>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itle 1">
              <a:extLst>
                <a:ext uri="{FF2B5EF4-FFF2-40B4-BE49-F238E27FC236}">
                  <a16:creationId xmlns:a16="http://schemas.microsoft.com/office/drawing/2014/main" id="{999F51FF-1CD8-C14D-A790-8B42BCD4B75A}"/>
                </a:ext>
              </a:extLst>
            </p:cNvPr>
            <p:cNvSpPr txBox="1">
              <a:spLocks/>
            </p:cNvSpPr>
            <p:nvPr/>
          </p:nvSpPr>
          <p:spPr>
            <a:xfrm>
              <a:off x="10130788" y="2949230"/>
              <a:ext cx="3440953" cy="211839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Should Bilal set up a new account or link it to an existing social media account?</a:t>
              </a:r>
            </a:p>
          </p:txBody>
        </p:sp>
        <p:sp>
          <p:nvSpPr>
            <p:cNvPr id="55" name="Oval 54">
              <a:extLst>
                <a:ext uri="{FF2B5EF4-FFF2-40B4-BE49-F238E27FC236}">
                  <a16:creationId xmlns:a16="http://schemas.microsoft.com/office/drawing/2014/main" id="{5931EED9-8539-7B4B-9C59-583736C54E58}"/>
                </a:ext>
              </a:extLst>
            </p:cNvPr>
            <p:cNvSpPr/>
            <p:nvPr/>
          </p:nvSpPr>
          <p:spPr>
            <a:xfrm>
              <a:off x="13802093"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3">
              <a:extLst>
                <a:ext uri="{FF2B5EF4-FFF2-40B4-BE49-F238E27FC236}">
                  <a16:creationId xmlns:a16="http://schemas.microsoft.com/office/drawing/2014/main" id="{BD9CE792-BAE6-2246-8FBA-9E3AA93FC9C2}"/>
                </a:ext>
              </a:extLst>
            </p:cNvPr>
            <p:cNvSpPr txBox="1">
              <a:spLocks/>
            </p:cNvSpPr>
            <p:nvPr/>
          </p:nvSpPr>
          <p:spPr>
            <a:xfrm>
              <a:off x="13888734" y="1951568"/>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Tree>
    <p:extLst>
      <p:ext uri="{BB962C8B-B14F-4D97-AF65-F5344CB8AC3E}">
        <p14:creationId xmlns:p14="http://schemas.microsoft.com/office/powerpoint/2010/main" val="361552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1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3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4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6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75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90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105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120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36"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LCPolicyLabelClientValue xmlns="6495cd43-30b7-45da-972d-05dc6321e6bd" xsi:nil="true"/>
    <Security_x0020_classification xmlns="6495cd43-30b7-45da-972d-05dc6321e6bd">Official</Security_x0020_classification>
    <Year xmlns="6495cd43-30b7-45da-972d-05dc6321e6bd">2019</Year>
    <Email_x0020_Date xmlns="6495cd43-30b7-45da-972d-05dc6321e6bd" xsi:nil="true"/>
    <Campaign_x0020_Area xmlns="6495cd43-30b7-45da-972d-05dc6321e6bd" xsi:nil="true"/>
    <DLCPolicyLabelLock xmlns="6495cd43-30b7-45da-972d-05dc6321e6bd" xsi:nil="true"/>
    <Campaign_x0020_Name xmlns="6495cd43-30b7-45da-972d-05dc6321e6bd">EdComs / Your Data Matters - school resources project</Campaign_x0020_Name>
    <Comms_x0020_Status xmlns="6495cd43-30b7-45da-972d-05dc6321e6bd" xsi:nil="true"/>
    <TaxCatchAll xmlns="6495cd43-30b7-45da-972d-05dc6321e6bd"/>
    <_dlc_DocId xmlns="6495cd43-30b7-45da-972d-05dc6321e6bd">CORP-1839991324-2032</_dlc_DocId>
    <_dlc_DocIdUrl xmlns="6495cd43-30b7-45da-972d-05dc6321e6bd">
      <Url>https://edrm/sites/corp/Comms/ExtComms/_layouts/15/DocIdRedir.aspx?ID=CORP-1839991324-2032</Url>
      <Description>CORP-1839991324-2032</Description>
    </_dlc_DocIdUrl>
  </documentManagement>
</p:properties>
</file>

<file path=customXml/item3.xml><?xml version="1.0" encoding="utf-8"?>
<?mso-contentType ?>
<SharedContentType xmlns="Microsoft.SharePoint.Taxonomy.ContentTypeSync" SourceId="bfc18c49-0394-481a-ba4a-a4ceacd0e392" ContentTypeId="0x01010020270C6529EA0544B2EFE190A98965FDE8" PreviousValue="false"/>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Campaigns Doc Word" ma:contentTypeID="0x01010020270C6529EA0544B2EFE190A98965FDE800E89C668F086C424087E41E12B61001DF" ma:contentTypeVersion="352" ma:contentTypeDescription="A word content type for use in the Campaigns Document set of the Comms Campaigns Library within the External Comms SubSite" ma:contentTypeScope="" ma:versionID="7d4014d4b100c0df6e0b6bc578a9572d">
  <xsd:schema xmlns:xsd="http://www.w3.org/2001/XMLSchema" xmlns:xs="http://www.w3.org/2001/XMLSchema" xmlns:p="http://schemas.microsoft.com/office/2006/metadata/properties" xmlns:ns2="6495cd43-30b7-45da-972d-05dc6321e6bd" targetNamespace="http://schemas.microsoft.com/office/2006/metadata/properties" ma:root="true" ma:fieldsID="45bae9b9e56f8876096332f13d8e9983" ns2:_="">
    <xsd:import namespace="6495cd43-30b7-45da-972d-05dc6321e6bd"/>
    <xsd:element name="properties">
      <xsd:complexType>
        <xsd:sequence>
          <xsd:element name="documentManagement">
            <xsd:complexType>
              <xsd:all>
                <xsd:element ref="ns2:Campaign_x0020_Name" minOccurs="0"/>
                <xsd:element ref="ns2:Campaign_x0020_Area" minOccurs="0"/>
                <xsd:element ref="ns2:Year" minOccurs="0"/>
                <xsd:element ref="ns2:Comms_x0020_Status" minOccurs="0"/>
                <xsd:element ref="ns2:Email_x0020_Date" minOccurs="0"/>
                <xsd:element ref="ns2:Security_x0020_classification"/>
                <xsd:element ref="ns2:_dlc_DocIdUrl" minOccurs="0"/>
                <xsd:element ref="ns2:_dlc_DocIdPersistId" minOccurs="0"/>
                <xsd:element ref="ns2:TaxCatchAll" minOccurs="0"/>
                <xsd:element ref="ns2:TaxCatchAllLabel" minOccurs="0"/>
                <xsd:element ref="ns2:DLCPolicyLabelValue" minOccurs="0"/>
                <xsd:element ref="ns2:DLCPolicyLabelClientValue" minOccurs="0"/>
                <xsd:element ref="ns2:DLCPolicyLabelLock" minOccurs="0"/>
                <xsd:element ref="ns2: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5cd43-30b7-45da-972d-05dc6321e6bd" elementFormDefault="qualified">
    <xsd:import namespace="http://schemas.microsoft.com/office/2006/documentManagement/types"/>
    <xsd:import namespace="http://schemas.microsoft.com/office/infopath/2007/PartnerControls"/>
    <xsd:element name="Campaign_x0020_Name" ma:index="2" nillable="true" ma:displayName="Campaign Name" ma:description="A column to identify the Communications Campaign Name" ma:internalName="Campaign_x0020_Name">
      <xsd:simpleType>
        <xsd:restriction base="dms:Text">
          <xsd:maxLength value="255"/>
        </xsd:restriction>
      </xsd:simpleType>
    </xsd:element>
    <xsd:element name="Campaign_x0020_Area" ma:index="3" nillable="true" ma:displayName="Campaign Area" ma:description="A column to identify the type of Communications campaign" ma:format="Dropdown" ma:internalName="Campaign_x0020_Area">
      <xsd:simpleType>
        <xsd:restriction base="dms:Choice">
          <xsd:enumeration value="Internal"/>
          <xsd:enumeration value="External"/>
          <xsd:enumeration value="Both"/>
        </xsd:restriction>
      </xsd:simpleType>
    </xsd:element>
    <xsd:element name="Year" ma:index="4" nillable="true" ma:displayName="Year" ma:default="2021" ma:internalName="Year">
      <xsd:simpleType>
        <xsd:restriction base="dms:Text">
          <xsd:maxLength value="255"/>
        </xsd:restriction>
      </xsd:simpleType>
    </xsd:element>
    <xsd:element name="Comms_x0020_Status" ma:index="5" nillable="true" ma:displayName="Comms Status" ma:description="A column to identify whether a document is a draft or final version" ma:format="Dropdown" ma:internalName="Comms_x0020_Status">
      <xsd:simpleType>
        <xsd:restriction base="dms:Choice">
          <xsd:enumeration value="Draft"/>
          <xsd:enumeration value="Final"/>
        </xsd:restriction>
      </xsd:simpleType>
    </xsd:element>
    <xsd:element name="Email_x0020_Date" ma:index="6" nillable="true" ma:displayName="Email Date" ma:format="DateOnly" ma:internalName="Email_x0020_Date">
      <xsd:simpleType>
        <xsd:restriction base="dms:DateTime"/>
      </xsd:simpleType>
    </xsd:element>
    <xsd:element name="Security_x0020_classification" ma:index="7" ma:displayName="Security classification" ma:default="Official" ma:format="Dropdown" ma:internalName="Security_x0020_classification">
      <xsd:simpleType>
        <xsd:restriction base="dms:Choice">
          <xsd:enumeration value="Official"/>
          <xsd:enumeration value="Official - sensitive"/>
        </xsd:restriction>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TaxCatchAll" ma:index="10" nillable="true" ma:displayName="Taxonomy Catch All Column" ma:description="" ma:hidden="true" ma:list="{bb9bbd53-655f-4ab6-b89e-57fa117f12dc}" ma:internalName="TaxCatchAll" ma:showField="CatchAllData"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bb9bbd53-655f-4ab6-b89e-57fa117f12dc}" ma:internalName="TaxCatchAllLabel" ma:readOnly="true" ma:showField="CatchAllDataLabel"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DLCPolicyLabelValue" ma:index="15"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16"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7" nillable="true" ma:displayName="Label Locked" ma:description="Indicates whether the label should be updated when item properties are modified." ma:hidden="true" ma:internalName="DLCPolicyLabelLock" ma:readOnly="false">
      <xsd:simpleType>
        <xsd:restriction base="dms:Text"/>
      </xsd:simpleType>
    </xsd:element>
    <xsd:element name="_dlc_DocId" ma:index="19" nillable="true" ma:displayName="Document ID Value" ma:description="The value of the document ID assigned to this item."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0F9D35-219D-4228-8A7E-318012A77268}">
  <ds:schemaRefs>
    <ds:schemaRef ds:uri="http://schemas.microsoft.com/sharepoint/v3/contenttype/forms"/>
  </ds:schemaRefs>
</ds:datastoreItem>
</file>

<file path=customXml/itemProps2.xml><?xml version="1.0" encoding="utf-8"?>
<ds:datastoreItem xmlns:ds="http://schemas.openxmlformats.org/officeDocument/2006/customXml" ds:itemID="{B549DA66-902D-4B0C-8CAA-203F80D50F96}">
  <ds:schemaRefs>
    <ds:schemaRef ds:uri="http://schemas.microsoft.com/office/2006/metadata/properties"/>
    <ds:schemaRef ds:uri="http://purl.org/dc/terms/"/>
    <ds:schemaRef ds:uri="http://schemas.microsoft.com/office/infopath/2007/PartnerControls"/>
    <ds:schemaRef ds:uri="http://schemas.microsoft.com/office/2006/documentManagement/types"/>
    <ds:schemaRef ds:uri="http://purl.org/dc/dcmitype/"/>
    <ds:schemaRef ds:uri="http://www.w3.org/XML/1998/namespace"/>
    <ds:schemaRef ds:uri="http://purl.org/dc/elements/1.1/"/>
    <ds:schemaRef ds:uri="http://schemas.openxmlformats.org/package/2006/metadata/core-properties"/>
    <ds:schemaRef ds:uri="6495cd43-30b7-45da-972d-05dc6321e6bd"/>
  </ds:schemaRefs>
</ds:datastoreItem>
</file>

<file path=customXml/itemProps3.xml><?xml version="1.0" encoding="utf-8"?>
<ds:datastoreItem xmlns:ds="http://schemas.openxmlformats.org/officeDocument/2006/customXml" ds:itemID="{480BBE15-169D-4D98-AA53-1416EFF17CDA}">
  <ds:schemaRefs>
    <ds:schemaRef ds:uri="Microsoft.SharePoint.Taxonomy.ContentTypeSync"/>
  </ds:schemaRefs>
</ds:datastoreItem>
</file>

<file path=customXml/itemProps4.xml><?xml version="1.0" encoding="utf-8"?>
<ds:datastoreItem xmlns:ds="http://schemas.openxmlformats.org/officeDocument/2006/customXml" ds:itemID="{C5FA3BE2-CE40-4FD8-8423-1DBE32CDF613}">
  <ds:schemaRefs>
    <ds:schemaRef ds:uri="http://schemas.microsoft.com/sharepoint/events"/>
  </ds:schemaRefs>
</ds:datastoreItem>
</file>

<file path=customXml/itemProps5.xml><?xml version="1.0" encoding="utf-8"?>
<ds:datastoreItem xmlns:ds="http://schemas.openxmlformats.org/officeDocument/2006/customXml" ds:itemID="{CE6BF229-7934-42C5-A540-EF840F293F8F}"/>
</file>

<file path=docProps/app.xml><?xml version="1.0" encoding="utf-8"?>
<Properties xmlns="http://schemas.openxmlformats.org/officeDocument/2006/extended-properties" xmlns:vt="http://schemas.openxmlformats.org/officeDocument/2006/docPropsVTypes">
  <Template>Office Theme</Template>
  <TotalTime>0</TotalTime>
  <Words>3836</Words>
  <Application>Microsoft Office PowerPoint</Application>
  <PresentationFormat>Custom</PresentationFormat>
  <Paragraphs>381</Paragraphs>
  <Slides>26</Slides>
  <Notes>26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Wingdings</vt:lpstr>
      <vt:lpstr>Verdana</vt:lpstr>
      <vt:lpstr>Calibri</vt:lpstr>
      <vt:lpstr>Overpass Mono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 Gorini</dc:creator>
  <cp:lastModifiedBy>Rachel Adams</cp:lastModifiedBy>
  <cp:revision>419</cp:revision>
  <dcterms:created xsi:type="dcterms:W3CDTF">2019-10-24T14:49:16Z</dcterms:created>
  <dcterms:modified xsi:type="dcterms:W3CDTF">2021-07-05T14:43:20Z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0x01010020270C6529EA0544B2EFE190A98965FDE800E89C668F086C424087E41E12B61001DF</vt:lpwstr>
  </property>
  <property fmtid="{D5CDD505-2E9C-101B-9397-08002B2CF9AE}" pid="3" name="_dlc_DocIdItemGuid">
    <vt:lpwstr>ab110610-4484-412d-9fc7-5668cd6ed50a</vt:lpwstr>
  </property>
  <property fmtid="{D5CDD505-2E9C-101B-9397-08002B2CF9AE}" pid="4" name="TaxKeyword">
    <vt:lpwstr/>
  </property>
  <property fmtid="{D5CDD505-2E9C-101B-9397-08002B2CF9AE}" pid="5" name="TaxKeywordTaxHTField">
    <vt:lpwstr/>
  </property>
  <property fmtid="{D5CDD505-2E9C-101B-9397-08002B2CF9AE}" pid="6" name="_docset_NoMedatataSyncRequired">
    <vt:lpwstr>False</vt:lpwstr>
  </property>
</Properties>
</file>