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23"/>
  </p:notesMasterIdLst>
  <p:handoutMasterIdLst>
    <p:handoutMasterId r:id="rId24"/>
  </p:handoutMasterIdLst>
  <p:sldIdLst>
    <p:sldId id="281" r:id="rId7"/>
    <p:sldId id="370" r:id="rId8"/>
    <p:sldId id="283" r:id="rId9"/>
    <p:sldId id="315" r:id="rId10"/>
    <p:sldId id="320" r:id="rId11"/>
    <p:sldId id="322" r:id="rId12"/>
    <p:sldId id="354" r:id="rId13"/>
    <p:sldId id="316" r:id="rId14"/>
    <p:sldId id="355" r:id="rId15"/>
    <p:sldId id="317" r:id="rId16"/>
    <p:sldId id="362" r:id="rId17"/>
    <p:sldId id="292" r:id="rId18"/>
    <p:sldId id="358" r:id="rId19"/>
    <p:sldId id="366" r:id="rId20"/>
    <p:sldId id="363" r:id="rId21"/>
    <p:sldId id="367" r:id="rId22"/>
  </p:sldIdLst>
  <p:sldSz cx="16257588" cy="9144000"/>
  <p:notesSz cx="6858000" cy="9144000"/>
  <p:embeddedFontLst>
    <p:embeddedFont>
      <p:font typeface="Calibri" panose="020F0502020204030204" pitchFamily="34" charset="0"/>
      <p:regular r:id="rId25"/>
      <p:bold r:id="rId26"/>
      <p:italic r:id="rId27"/>
      <p:boldItalic r:id="rId28"/>
    </p:embeddedFont>
    <p:embeddedFont>
      <p:font typeface="Overpass Mono" panose="00000509000000000000" pitchFamily="50" charset="0"/>
      <p:regular r:id="rId29"/>
      <p:bold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3" clrIdx="0">
    <p:extLst>
      <p:ext uri="{19B8F6BF-5375-455C-9EA6-DF929625EA0E}">
        <p15:presenceInfo xmlns:p15="http://schemas.microsoft.com/office/powerpoint/2012/main" userId="Sarah Nietopski" providerId="None"/>
      </p:ext>
    </p:extLst>
  </p:cmAuthor>
  <p:cmAuthor id="2" name="Ger Graus" initials="GG" lastIdx="5" clrIdx="1">
    <p:extLst>
      <p:ext uri="{19B8F6BF-5375-455C-9EA6-DF929625EA0E}">
        <p15:presenceInfo xmlns:p15="http://schemas.microsoft.com/office/powerpoint/2012/main" userId="S::ger.graus@ico.org.uk::2c3eda81-664f-45aa-9130-b5e7537e5789" providerId="AD"/>
      </p:ext>
    </p:extLst>
  </p:cmAuthor>
  <p:cmAuthor id="3" name="Sarah Nietopski" initials="SN [2]" lastIdx="4"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791D7E"/>
    <a:srgbClr val="F6E249"/>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0"/>
    <p:restoredTop sz="96085" autoAdjust="0"/>
  </p:normalViewPr>
  <p:slideViewPr>
    <p:cSldViewPr snapToGrid="0" snapToObjects="1">
      <p:cViewPr varScale="1">
        <p:scale>
          <a:sx n="71" d="100"/>
          <a:sy n="71" d="100"/>
        </p:scale>
        <p:origin x="57" y="213"/>
      </p:cViewPr>
      <p:guideLst/>
    </p:cSldViewPr>
  </p:slideViewPr>
  <p:outlineViewPr>
    <p:cViewPr>
      <p:scale>
        <a:sx n="33" d="100"/>
        <a:sy n="33" d="100"/>
      </p:scale>
      <p:origin x="0" y="0"/>
    </p:cViewPr>
  </p:outlineViewPr>
  <p:notesTextViewPr>
    <p:cViewPr>
      <p:scale>
        <a:sx n="70" d="100"/>
        <a:sy n="70"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font" Target="fonts/font10.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7/5/2021</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 </a:t>
            </a:r>
          </a:p>
          <a:p>
            <a:pPr marL="285750" lvl="0" indent="-285750" algn="l" rtl="0">
              <a:lnSpc>
                <a:spcPct val="117999"/>
              </a:lnSpc>
              <a:spcBef>
                <a:spcPts val="0"/>
              </a:spcBef>
              <a:spcAft>
                <a:spcPts val="0"/>
              </a:spcAft>
              <a:buFont typeface="Arial" panose="020B0604020202020204" pitchFamily="34" charset="0"/>
              <a:buChar char="•"/>
            </a:pPr>
            <a:r>
              <a:rPr lang="en-GB" sz="1600" dirty="0">
                <a:latin typeface="+mn-lt"/>
                <a:ea typeface="Calibri"/>
                <a:cs typeface="Calibri"/>
                <a:sym typeface="Calibri"/>
              </a:rPr>
              <a:t>Read through the story or hand out the </a:t>
            </a:r>
            <a:r>
              <a:rPr lang="en-GB" sz="1600" b="1" dirty="0">
                <a:latin typeface="+mn-lt"/>
                <a:ea typeface="Calibri"/>
                <a:cs typeface="Calibri"/>
                <a:sym typeface="Calibri"/>
              </a:rPr>
              <a:t>Jay’s Personal Data worksheet </a:t>
            </a:r>
            <a:r>
              <a:rPr lang="en-GB" sz="1600" dirty="0">
                <a:latin typeface="+mn-lt"/>
                <a:ea typeface="Calibri"/>
                <a:cs typeface="Calibri"/>
                <a:sym typeface="Calibri"/>
              </a:rPr>
              <a:t>to groups of pupils. There are at least four pieces of personal data in the story that could be learnt about Jay. Can pupils spot them all?</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26389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 </a:t>
            </a:r>
          </a:p>
          <a:p>
            <a:pPr marL="285750" lvl="0" indent="-285750" algn="l" rtl="0">
              <a:lnSpc>
                <a:spcPct val="117999"/>
              </a:lnSpc>
              <a:spcBef>
                <a:spcPts val="0"/>
              </a:spcBef>
              <a:spcAft>
                <a:spcPts val="0"/>
              </a:spcAft>
              <a:buFont typeface="Arial" panose="020B0604020202020204" pitchFamily="34" charset="0"/>
              <a:buChar char="•"/>
            </a:pPr>
            <a:r>
              <a:rPr lang="en-GB" sz="1600" dirty="0">
                <a:latin typeface="+mn-lt"/>
                <a:ea typeface="Calibri"/>
                <a:cs typeface="Calibri"/>
                <a:sym typeface="Calibri"/>
              </a:rPr>
              <a:t>Reveal the four</a:t>
            </a:r>
            <a:r>
              <a:rPr lang="en-GB" sz="1600" baseline="0" dirty="0">
                <a:latin typeface="+mn-lt"/>
                <a:ea typeface="Calibri"/>
                <a:cs typeface="Calibri"/>
                <a:sym typeface="Calibri"/>
              </a:rPr>
              <a:t> pieces of personal data that Jay has shared</a:t>
            </a:r>
            <a:r>
              <a:rPr lang="en-GB" sz="1600" dirty="0">
                <a:latin typeface="+mn-lt"/>
                <a:ea typeface="Calibri"/>
                <a:cs typeface="Calibri"/>
                <a:sym typeface="Calibri"/>
              </a:rPr>
              <a:t>.</a:t>
            </a:r>
          </a:p>
          <a:p>
            <a:pPr marL="285750" marR="0" lvl="0" indent="-285750" algn="l" defTabSz="1219261"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GB" sz="1600" dirty="0">
                <a:latin typeface="+mn-lt"/>
                <a:ea typeface="Calibri"/>
                <a:cs typeface="Calibri"/>
                <a:sym typeface="Calibri"/>
              </a:rPr>
              <a:t>It’s possible that some pupils may identify other forms of personal data such as IP addresses or cookies. This should be acknowledged if raised, but isn’t the key learning outcome of this exercise.</a:t>
            </a:r>
          </a:p>
          <a:p>
            <a:pPr marL="285750" lvl="0" indent="-285750" algn="l" rtl="0">
              <a:lnSpc>
                <a:spcPct val="117999"/>
              </a:lnSpc>
              <a:spcBef>
                <a:spcPts val="0"/>
              </a:spcBef>
              <a:spcAft>
                <a:spcPts val="0"/>
              </a:spcAft>
              <a:buFont typeface="Arial" panose="020B0604020202020204" pitchFamily="34" charset="0"/>
              <a:buChar char="•"/>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349075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(10 minutes)</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can collect our personal data to personalise services and make our lives more convenient. Ask pupils</a:t>
            </a:r>
            <a:r>
              <a:rPr lang="en-GB" sz="1600" baseline="0" dirty="0">
                <a:latin typeface="+mn-lt"/>
                <a:ea typeface="Calibri"/>
                <a:cs typeface="Calibri"/>
                <a:sym typeface="Calibri"/>
              </a:rPr>
              <a:t> for examples, and show the three on the slide.</a:t>
            </a: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265099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a:t>
            </a:r>
            <a:endParaRPr lang="en-GB" sz="1600" b="1"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collect our personal data so that they can understand our interests and how we live. They use our ‘data profiles’ to show us targeted adverts in order to influence our opinions and behaviours. </a:t>
            </a:r>
          </a:p>
          <a:p>
            <a:pPr marL="457200" lvl="0" indent="-311150" algn="l" rtl="0">
              <a:lnSpc>
                <a:spcPct val="117999"/>
              </a:lnSpc>
              <a:spcBef>
                <a:spcPts val="0"/>
              </a:spcBef>
              <a:spcAft>
                <a:spcPts val="0"/>
              </a:spcAft>
              <a:buSzPts val="1300"/>
              <a:buFont typeface="Calibri"/>
              <a:buChar char="●"/>
            </a:pPr>
            <a:r>
              <a:rPr lang="en-GB" sz="1600" dirty="0">
                <a:solidFill>
                  <a:schemeClr val="dk1"/>
                </a:solidFill>
                <a:latin typeface="+mn-lt"/>
                <a:ea typeface="Calibri"/>
                <a:cs typeface="Calibri"/>
                <a:sym typeface="Calibri"/>
              </a:rPr>
              <a:t>Some websites and apps share your personal data with other companies. This means your personal information is not kept private and you don’t know who will have access to it. </a:t>
            </a: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35076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Hand out the </a:t>
            </a:r>
            <a:r>
              <a:rPr lang="en-GB" sz="1600" b="1" dirty="0">
                <a:latin typeface="+mn-lt"/>
                <a:ea typeface="Calibri"/>
                <a:cs typeface="Calibri"/>
                <a:sym typeface="Calibri"/>
              </a:rPr>
              <a:t>Personal Data - Positive or Negative? worksheet</a:t>
            </a:r>
            <a:r>
              <a:rPr lang="en-GB" sz="1600" dirty="0">
                <a:latin typeface="+mn-lt"/>
                <a:ea typeface="Calibri"/>
                <a:cs typeface="Calibri"/>
                <a:sym typeface="Calibri"/>
              </a:rPr>
              <a:t> to small </a:t>
            </a:r>
            <a:r>
              <a:rPr lang="en-GB" sz="1600" dirty="0">
                <a:solidFill>
                  <a:srgbClr val="FF0000"/>
                </a:solidFill>
                <a:latin typeface="+mn-lt"/>
                <a:ea typeface="Calibri"/>
                <a:cs typeface="Calibri"/>
                <a:sym typeface="Calibri"/>
              </a:rPr>
              <a:t>groups o</a:t>
            </a:r>
            <a:r>
              <a:rPr lang="en-GB" sz="1600" dirty="0">
                <a:latin typeface="+mn-lt"/>
                <a:ea typeface="Calibri"/>
                <a:cs typeface="Calibri"/>
                <a:sym typeface="Calibri"/>
              </a:rPr>
              <a:t>r complete the exercise </a:t>
            </a:r>
            <a:r>
              <a:rPr lang="en-GB" sz="1600" dirty="0">
                <a:solidFill>
                  <a:schemeClr val="dk1"/>
                </a:solidFill>
                <a:latin typeface="+mn-lt"/>
                <a:ea typeface="Calibri"/>
                <a:cs typeface="Calibri"/>
                <a:sym typeface="Calibri"/>
              </a:rPr>
              <a:t>as a class </a:t>
            </a:r>
            <a:r>
              <a:rPr lang="en-GB" sz="1600" dirty="0">
                <a:latin typeface="+mn-lt"/>
                <a:ea typeface="Calibri"/>
                <a:cs typeface="Calibri"/>
                <a:sym typeface="Calibri"/>
              </a:rPr>
              <a:t>using the slide.</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Ask pupils whether they think these examples are positive or negative ways of using personal data. </a:t>
            </a:r>
            <a:r>
              <a:rPr lang="en-GB" sz="1600" dirty="0">
                <a:solidFill>
                  <a:schemeClr val="dk1"/>
                </a:solidFill>
                <a:latin typeface="+mn-lt"/>
                <a:ea typeface="Calibri"/>
                <a:cs typeface="Calibri"/>
                <a:sym typeface="Calibri"/>
              </a:rPr>
              <a:t>Would people find them useful or annoying? </a:t>
            </a:r>
            <a:r>
              <a:rPr lang="en-GB" sz="1600" dirty="0">
                <a:latin typeface="+mn-lt"/>
                <a:ea typeface="Calibri"/>
                <a:cs typeface="Calibri"/>
                <a:sym typeface="Calibri"/>
              </a:rPr>
              <a:t>They should justify their opinions but remind them that there is no right answer.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collect our personal data so that they can understand our interests and how we live. They build a picture - or profile - us. They use these ‘data profiles’ to show us targeted adverts and notifications to influence our opinions and behaviours.</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286181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Plenary (5 minutes)</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Based on what they have learnt, why do pupils think personal data is so valuable to companies? </a:t>
            </a:r>
          </a:p>
          <a:p>
            <a:pPr marL="0" lvl="0" indent="0" algn="l" rtl="0">
              <a:lnSpc>
                <a:spcPct val="117999"/>
              </a:lnSpc>
              <a:spcBef>
                <a:spcPts val="0"/>
              </a:spcBef>
              <a:spcAft>
                <a:spcPts val="0"/>
              </a:spcAft>
              <a:buNone/>
            </a:pPr>
            <a:endParaRPr lang="en-GB" sz="14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246529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234309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148288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Learning outcomes (5 minutes)</a:t>
            </a:r>
            <a:endParaRPr lang="en-GB" sz="1600" dirty="0">
              <a:latin typeface="+mn-lt"/>
              <a:ea typeface="Calibri"/>
              <a:cs typeface="Calibri"/>
              <a:sym typeface="Calibri"/>
            </a:endParaRPr>
          </a:p>
          <a:p>
            <a:pPr marL="285750" lvl="0" indent="-285750">
              <a:lnSpc>
                <a:spcPct val="117999"/>
              </a:lnSpc>
              <a:buFont typeface="Arial" panose="020B0604020202020204" pitchFamily="34" charset="0"/>
              <a:buChar cha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pupils aware of what personal data is, how it is collected and how it is used.</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398419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SzPts val="2200"/>
              <a:buFont typeface="Arial"/>
              <a:buNone/>
            </a:pPr>
            <a:r>
              <a:rPr lang="en-GB" sz="1600" b="1" u="sng" dirty="0">
                <a:latin typeface="+mn-lt"/>
                <a:ea typeface="Calibri"/>
                <a:cs typeface="Calibri"/>
                <a:sym typeface="Calibri"/>
              </a:rPr>
              <a:t>Starter (5 minutes)</a:t>
            </a:r>
            <a:endParaRPr lang="en-GB" sz="1600" u="sng"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Ask pupils what they think personal data is. Gather some answers, e.g. on a class mind map on the board, or by using sticky notes.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Then bring the two definitions onscreen and carry out a class vote. </a:t>
            </a:r>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11750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Arial"/>
              <a:buNone/>
            </a:pPr>
            <a:r>
              <a:rPr lang="en-GB" sz="1600" b="1" u="sng" dirty="0">
                <a:solidFill>
                  <a:schemeClr val="dk1"/>
                </a:solidFill>
                <a:latin typeface="+mn-lt"/>
                <a:ea typeface="Calibri"/>
                <a:cs typeface="Calibri"/>
                <a:sym typeface="Calibri"/>
              </a:rPr>
              <a:t>Starter</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that personal data includes your name and age, but also any other information about you or the things that you do.</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Now that pupils know the correct definition, can they think of any examples of personal data?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332672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Arial"/>
              <a:buNone/>
            </a:pPr>
            <a:r>
              <a:rPr lang="en-GB" sz="1600" b="1" u="sng" dirty="0">
                <a:solidFill>
                  <a:schemeClr val="dk1"/>
                </a:solidFill>
                <a:latin typeface="+mn-lt"/>
                <a:ea typeface="Calibri"/>
                <a:cs typeface="Calibri"/>
                <a:sym typeface="Calibri"/>
              </a:rPr>
              <a:t>Starter</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that personal data includes your name and age, but also any other information about you or the things that you do.</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Now that pupils know the correct definition, can they think of any examples of personal data?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12060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1 (10 minutes)</a:t>
            </a:r>
          </a:p>
          <a:p>
            <a:pPr marL="285750" indent="-285750">
              <a:buFont typeface="Arial" panose="020B0604020202020204" pitchFamily="34" charset="0"/>
              <a:buChar char="•"/>
            </a:pPr>
            <a:r>
              <a:rPr lang="en-US" dirty="0"/>
              <a:t>Ask pupils what type of personal data online maps can collect? (Answer: your current </a:t>
            </a:r>
            <a:r>
              <a:rPr lang="en-US" b="1" dirty="0"/>
              <a:t>location</a:t>
            </a:r>
            <a:r>
              <a:rPr lang="en-US" dirty="0"/>
              <a:t>.)  Some pupils may know that if you turn on your location settings, you can find your location on the map. This helps the map to give you directions, and show you a route. </a:t>
            </a:r>
          </a:p>
          <a:p>
            <a:pPr marL="285750" indent="-285750">
              <a:buFont typeface="Arial" panose="020B0604020202020204" pitchFamily="34" charset="0"/>
              <a:buChar char="•"/>
            </a:pPr>
            <a:r>
              <a:rPr lang="en-US" dirty="0"/>
              <a:t>Your </a:t>
            </a:r>
            <a:r>
              <a:rPr lang="en-US" b="1" dirty="0"/>
              <a:t>location</a:t>
            </a:r>
            <a:r>
              <a:rPr lang="en-US" dirty="0"/>
              <a:t> is personal data, because it is information about you.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282752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1</a:t>
            </a:r>
          </a:p>
          <a:p>
            <a:pPr marL="285750" indent="-285750">
              <a:buFont typeface="Arial" panose="020B0604020202020204" pitchFamily="34" charset="0"/>
              <a:buChar char="•"/>
            </a:pPr>
            <a:r>
              <a:rPr lang="en-US" dirty="0"/>
              <a:t>Ask pupils if they can think of forms that people fill out online.  There are lots of different types, such as registering for a gaming site, buying tickets for an event, signing up for social media or buying an item online. </a:t>
            </a:r>
          </a:p>
          <a:p>
            <a:pPr marL="285750" indent="-285750">
              <a:buFont typeface="Arial" panose="020B0604020202020204" pitchFamily="34" charset="0"/>
              <a:buChar char="•"/>
            </a:pPr>
            <a:r>
              <a:rPr lang="en-US" dirty="0"/>
              <a:t>Online forms collect </a:t>
            </a:r>
            <a:r>
              <a:rPr lang="en-US" b="1" dirty="0"/>
              <a:t>personal data, </a:t>
            </a:r>
            <a:r>
              <a:rPr lang="en-US" dirty="0"/>
              <a:t>such as name, address, age, email, gender, bank details, phone number, preferences. </a:t>
            </a:r>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156002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a:t>
            </a:r>
          </a:p>
          <a:p>
            <a:pPr marL="285750" lvl="0" indent="-285750" algn="l" rtl="0">
              <a:lnSpc>
                <a:spcPct val="117999"/>
              </a:lnSpc>
              <a:spcBef>
                <a:spcPts val="0"/>
              </a:spcBef>
              <a:spcAft>
                <a:spcPts val="0"/>
              </a:spcAft>
              <a:buClr>
                <a:schemeClr val="dk1"/>
              </a:buClr>
              <a:buSzPts val="1300"/>
              <a:buFont typeface="Arial" panose="020B0604020202020204" pitchFamily="34" charset="0"/>
              <a:buChar char="•"/>
            </a:pPr>
            <a:r>
              <a:rPr lang="en-GB" sz="1600" dirty="0">
                <a:latin typeface="+mn-lt"/>
                <a:ea typeface="Calibri"/>
                <a:cs typeface="Calibri"/>
                <a:sym typeface="Calibri"/>
              </a:rPr>
              <a:t>Online searches themselves are </a:t>
            </a:r>
            <a:r>
              <a:rPr lang="en-GB" sz="1600" b="1" dirty="0">
                <a:latin typeface="+mn-lt"/>
                <a:ea typeface="Calibri"/>
                <a:cs typeface="Calibri"/>
                <a:sym typeface="Calibri"/>
              </a:rPr>
              <a:t>personal data</a:t>
            </a:r>
            <a:r>
              <a:rPr lang="en-GB" sz="1600" dirty="0">
                <a:latin typeface="+mn-lt"/>
                <a:ea typeface="Calibri"/>
                <a:cs typeface="Calibri"/>
                <a:sym typeface="Calibri"/>
              </a:rPr>
              <a:t> because they can tell us things about a person, such as what they are interested in, where they live, or how old they are - depending on what they search for. </a:t>
            </a:r>
          </a:p>
          <a:p>
            <a:pPr marL="285750" lvl="0" indent="-285750" algn="l" rtl="0">
              <a:lnSpc>
                <a:spcPct val="117999"/>
              </a:lnSpc>
              <a:spcBef>
                <a:spcPts val="0"/>
              </a:spcBef>
              <a:spcAft>
                <a:spcPts val="0"/>
              </a:spcAft>
              <a:buClr>
                <a:schemeClr val="dk1"/>
              </a:buClr>
              <a:buSzPts val="1300"/>
              <a:buFont typeface="Arial" panose="020B0604020202020204" pitchFamily="34" charset="0"/>
              <a:buChar char="•"/>
            </a:pPr>
            <a:r>
              <a:rPr lang="en-GB" sz="1600" dirty="0">
                <a:latin typeface="+mn-lt"/>
                <a:ea typeface="Calibri"/>
                <a:cs typeface="Calibri"/>
                <a:sym typeface="Calibri"/>
              </a:rPr>
              <a:t>Prompt pupils by asking them if they have ever noticed a search engine </a:t>
            </a:r>
            <a:r>
              <a:rPr lang="en-GB" sz="1600" b="1" dirty="0">
                <a:latin typeface="+mn-lt"/>
                <a:ea typeface="Calibri"/>
                <a:cs typeface="Calibri"/>
                <a:sym typeface="Calibri"/>
              </a:rPr>
              <a:t>‘remembering’ a previous search </a:t>
            </a:r>
            <a:r>
              <a:rPr lang="en-GB" sz="1600" dirty="0">
                <a:latin typeface="+mn-lt"/>
                <a:ea typeface="Calibri"/>
                <a:cs typeface="Calibri"/>
                <a:sym typeface="Calibri"/>
              </a:rPr>
              <a:t>and suggesting it? This shows that search engines are able to keep a record of our search history.</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5681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CE6816-30A2-F344-B62E-729E6E3FD8AC}"/>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BD5CAF8-E4B2-BA4E-B4CF-12C93478C2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1" name="Straight Connector 10">
            <a:extLst>
              <a:ext uri="{FF2B5EF4-FFF2-40B4-BE49-F238E27FC236}">
                <a16:creationId xmlns:a16="http://schemas.microsoft.com/office/drawing/2014/main" id="{7D3694D5-0D6C-DC46-BC43-1461E30D7715}"/>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31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ducation-ni.gov.uk/articles/protecting-and-safeguarding-our-childr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My Personal Data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what personal data is</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and why it is valuable</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9-11</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Can you </a:t>
            </a:r>
            <a:r>
              <a:rPr lang="en-GB" sz="3600" b="1">
                <a:solidFill>
                  <a:schemeClr val="dk1"/>
                </a:solidFill>
                <a:ea typeface="Calibri"/>
                <a:cs typeface="Calibri"/>
                <a:sym typeface="Calibri"/>
              </a:rPr>
              <a:t>spot four pieces </a:t>
            </a:r>
            <a:r>
              <a:rPr lang="en-GB" sz="3600" b="1" dirty="0">
                <a:solidFill>
                  <a:schemeClr val="dk1"/>
                </a:solidFill>
                <a:ea typeface="Calibri"/>
                <a:cs typeface="Calibri"/>
                <a:sym typeface="Calibri"/>
              </a:rPr>
              <a:t>of personal data about 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6F49B468-EC54-EE46-A0F3-8116A12D736E}"/>
              </a:ext>
            </a:extLst>
          </p:cNvPr>
          <p:cNvSpPr/>
          <p:nvPr/>
        </p:nvSpPr>
        <p:spPr>
          <a:xfrm>
            <a:off x="3473533" y="2973273"/>
            <a:ext cx="9517799" cy="4821833"/>
          </a:xfrm>
          <a:prstGeom prst="rect">
            <a:avLst/>
          </a:prstGeom>
        </p:spPr>
        <p:txBody>
          <a:bodyPr wrap="square" lIns="0" tIns="0" rIns="0" bIns="0">
            <a:spAutoFit/>
          </a:bodyPr>
          <a:lstStyle/>
          <a:p>
            <a:pPr>
              <a:spcAft>
                <a:spcPts val="2000"/>
              </a:spcAft>
            </a:pPr>
            <a:r>
              <a:rPr lang="en-US" sz="2000" dirty="0">
                <a:latin typeface="Overpass Mono" pitchFamily="49" charset="77"/>
              </a:rPr>
              <a:t>It was a rainy Saturday afternoon and Jay asked her mum if she could have some screen time to do some research on a school project about sports. Her mum agreed and she got the family laptop out. Before she </a:t>
            </a:r>
            <a:r>
              <a:rPr lang="en-US" sz="2000" dirty="0">
                <a:solidFill>
                  <a:srgbClr val="FF0000"/>
                </a:solidFill>
                <a:latin typeface="Overpass Mono" pitchFamily="49" charset="77"/>
              </a:rPr>
              <a:t>started,</a:t>
            </a:r>
            <a:r>
              <a:rPr lang="en-US" sz="2000" dirty="0">
                <a:latin typeface="Overpass Mono" pitchFamily="49" charset="77"/>
              </a:rPr>
              <a:t> she set her social media status as ‘Busy’.</a:t>
            </a:r>
          </a:p>
          <a:p>
            <a:pPr>
              <a:spcAft>
                <a:spcPts val="2000"/>
              </a:spcAft>
            </a:pPr>
            <a:r>
              <a:rPr lang="en-US" sz="2000" dirty="0">
                <a:latin typeface="Overpass Mono" pitchFamily="49" charset="77"/>
              </a:rPr>
              <a:t>Jay wanted to do her project about </a:t>
            </a:r>
            <a:r>
              <a:rPr lang="en-US" sz="2000" dirty="0">
                <a:solidFill>
                  <a:srgbClr val="FF0000"/>
                </a:solidFill>
                <a:latin typeface="Overpass Mono" pitchFamily="49" charset="77"/>
              </a:rPr>
              <a:t>girls’</a:t>
            </a:r>
            <a:r>
              <a:rPr lang="en-US" sz="2000" dirty="0">
                <a:latin typeface="Overpass Mono" pitchFamily="49" charset="77"/>
              </a:rPr>
              <a:t> football and wondered if there were any football clubs nearby. She went to a search engine and typed in ‘local </a:t>
            </a:r>
            <a:r>
              <a:rPr lang="en-US" sz="2000" dirty="0">
                <a:solidFill>
                  <a:srgbClr val="FF0000"/>
                </a:solidFill>
                <a:latin typeface="Overpass Mono" pitchFamily="49" charset="77"/>
              </a:rPr>
              <a:t>girls’</a:t>
            </a:r>
            <a:r>
              <a:rPr lang="en-US" sz="2000" dirty="0">
                <a:latin typeface="Overpass Mono" pitchFamily="49" charset="77"/>
              </a:rPr>
              <a:t> football club’. She found a website about the local youth team. She signed up to get emails from them, filling in the form which asked her for her name, date of birth and email address.</a:t>
            </a:r>
          </a:p>
          <a:p>
            <a:pPr>
              <a:spcAft>
                <a:spcPts val="2000"/>
              </a:spcAft>
            </a:pPr>
            <a:r>
              <a:rPr lang="en-US" sz="2000" dirty="0">
                <a:latin typeface="Overpass Mono" pitchFamily="49" charset="77"/>
              </a:rPr>
              <a:t>Jay wanted to see exactly where their football pitch was, so looked up directions online to see if she could walk there from her house with her mum.</a:t>
            </a:r>
          </a:p>
        </p:txBody>
      </p:sp>
      <p:pic>
        <p:nvPicPr>
          <p:cNvPr id="11" name="Graphic 10">
            <a:extLst>
              <a:ext uri="{FF2B5EF4-FFF2-40B4-BE49-F238E27FC236}">
                <a16:creationId xmlns:a16="http://schemas.microsoft.com/office/drawing/2014/main" id="{34E0704E-8C28-C443-871C-95B1F23BF9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6912" y="3533110"/>
            <a:ext cx="2692801" cy="2692801"/>
          </a:xfrm>
          <a:prstGeom prst="rect">
            <a:avLst/>
          </a:prstGeom>
        </p:spPr>
      </p:pic>
    </p:spTree>
    <p:extLst>
      <p:ext uri="{BB962C8B-B14F-4D97-AF65-F5344CB8AC3E}">
        <p14:creationId xmlns:p14="http://schemas.microsoft.com/office/powerpoint/2010/main" val="28595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750"/>
                                        <p:tgtEl>
                                          <p:spTgt spid="9">
                                            <p:txEl>
                                              <p:pRg st="0" end="0"/>
                                            </p:txEl>
                                          </p:spTgt>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750"/>
                                        <p:tgtEl>
                                          <p:spTgt spid="9">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75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Can you spot four pieces of personal data about 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6F49B468-EC54-EE46-A0F3-8116A12D736E}"/>
              </a:ext>
            </a:extLst>
          </p:cNvPr>
          <p:cNvSpPr/>
          <p:nvPr/>
        </p:nvSpPr>
        <p:spPr>
          <a:xfrm>
            <a:off x="3473533" y="2973273"/>
            <a:ext cx="9517799" cy="4821833"/>
          </a:xfrm>
          <a:prstGeom prst="rect">
            <a:avLst/>
          </a:prstGeom>
        </p:spPr>
        <p:txBody>
          <a:bodyPr wrap="square" lIns="0" tIns="0" rIns="0" bIns="0">
            <a:spAutoFit/>
          </a:bodyPr>
          <a:lstStyle/>
          <a:p>
            <a:pPr>
              <a:spcAft>
                <a:spcPts val="2000"/>
              </a:spcAft>
            </a:pPr>
            <a:r>
              <a:rPr lang="en-US" sz="2000" dirty="0">
                <a:latin typeface="Overpass Mono" pitchFamily="49" charset="77"/>
              </a:rPr>
              <a:t>It was a rainy Saturday afternoon and Jay asked her mum if she could have some screen time to do some research on a school project about sports. Her mum agreed and she got the family laptop out. Before she </a:t>
            </a:r>
            <a:r>
              <a:rPr lang="en-US" sz="2000" dirty="0">
                <a:solidFill>
                  <a:srgbClr val="FF0000"/>
                </a:solidFill>
                <a:latin typeface="Overpass Mono" pitchFamily="49" charset="77"/>
              </a:rPr>
              <a:t>started</a:t>
            </a:r>
            <a:r>
              <a:rPr lang="en-US" sz="2000" dirty="0">
                <a:latin typeface="Overpass Mono" pitchFamily="49" charset="77"/>
              </a:rPr>
              <a:t>,, she set her social media status as ‘Busy’.</a:t>
            </a:r>
          </a:p>
          <a:p>
            <a:pPr>
              <a:spcAft>
                <a:spcPts val="2000"/>
              </a:spcAft>
            </a:pPr>
            <a:r>
              <a:rPr lang="en-US" sz="2000" dirty="0">
                <a:latin typeface="Overpass Mono" pitchFamily="49" charset="77"/>
              </a:rPr>
              <a:t>Jay wanted to do her project about </a:t>
            </a:r>
            <a:r>
              <a:rPr lang="en-US" sz="2000" dirty="0">
                <a:solidFill>
                  <a:srgbClr val="FF0000"/>
                </a:solidFill>
                <a:latin typeface="Overpass Mono" pitchFamily="49" charset="77"/>
              </a:rPr>
              <a:t>girls’ </a:t>
            </a:r>
            <a:r>
              <a:rPr lang="en-US" sz="2000" dirty="0">
                <a:latin typeface="Overpass Mono" pitchFamily="49" charset="77"/>
              </a:rPr>
              <a:t>football and wondered if there were any football clubs nearby. She went to a search engine and typed in ‘local girls football club’. She found a website about the local youth team. She signed up to get emails from them, filling in the form which asked her for her name, date of birth and email address.</a:t>
            </a:r>
          </a:p>
          <a:p>
            <a:pPr>
              <a:spcAft>
                <a:spcPts val="2000"/>
              </a:spcAft>
            </a:pPr>
            <a:r>
              <a:rPr lang="en-US" sz="2000" dirty="0">
                <a:latin typeface="Overpass Mono" pitchFamily="49" charset="77"/>
              </a:rPr>
              <a:t>Jay wanted to see exactly where their football pitch was, so looked up directions online to see if she could walk there from her house with her mum.</a:t>
            </a:r>
          </a:p>
        </p:txBody>
      </p:sp>
      <p:pic>
        <p:nvPicPr>
          <p:cNvPr id="11" name="Graphic 10">
            <a:extLst>
              <a:ext uri="{FF2B5EF4-FFF2-40B4-BE49-F238E27FC236}">
                <a16:creationId xmlns:a16="http://schemas.microsoft.com/office/drawing/2014/main" id="{34E0704E-8C28-C443-871C-95B1F23BF9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6912" y="3533110"/>
            <a:ext cx="2692801" cy="2692801"/>
          </a:xfrm>
          <a:prstGeom prst="rect">
            <a:avLst/>
          </a:prstGeom>
        </p:spPr>
      </p:pic>
      <p:grpSp>
        <p:nvGrpSpPr>
          <p:cNvPr id="10" name="Group 9">
            <a:extLst>
              <a:ext uri="{FF2B5EF4-FFF2-40B4-BE49-F238E27FC236}">
                <a16:creationId xmlns:a16="http://schemas.microsoft.com/office/drawing/2014/main" id="{B9A62BE2-8537-D844-98AE-DBC2B71B89AB}"/>
              </a:ext>
            </a:extLst>
          </p:cNvPr>
          <p:cNvGrpSpPr/>
          <p:nvPr/>
        </p:nvGrpSpPr>
        <p:grpSpPr>
          <a:xfrm>
            <a:off x="9354723" y="3855862"/>
            <a:ext cx="3057722" cy="360000"/>
            <a:chOff x="9354723" y="3855862"/>
            <a:chExt cx="3057722" cy="360000"/>
          </a:xfrm>
        </p:grpSpPr>
        <p:sp>
          <p:nvSpPr>
            <p:cNvPr id="12" name="Rectangle 11">
              <a:extLst>
                <a:ext uri="{FF2B5EF4-FFF2-40B4-BE49-F238E27FC236}">
                  <a16:creationId xmlns:a16="http://schemas.microsoft.com/office/drawing/2014/main" id="{A12F312D-CEB6-1244-81D8-0B7F4ECAF9EB}"/>
                </a:ext>
              </a:extLst>
            </p:cNvPr>
            <p:cNvSpPr/>
            <p:nvPr/>
          </p:nvSpPr>
          <p:spPr>
            <a:xfrm>
              <a:off x="9354723" y="3855862"/>
              <a:ext cx="3057721"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6894EE-0119-BE4C-8E7A-6DBF22EF1FBF}"/>
                </a:ext>
              </a:extLst>
            </p:cNvPr>
            <p:cNvSpPr/>
            <p:nvPr/>
          </p:nvSpPr>
          <p:spPr>
            <a:xfrm>
              <a:off x="9445753" y="3882783"/>
              <a:ext cx="2966692" cy="307777"/>
            </a:xfrm>
            <a:prstGeom prst="rect">
              <a:avLst/>
            </a:prstGeom>
          </p:spPr>
          <p:txBody>
            <a:bodyPr wrap="square" lIns="0" tIns="0" rIns="0" bIns="0">
              <a:spAutoFit/>
            </a:bodyPr>
            <a:lstStyle/>
            <a:p>
              <a:pPr>
                <a:spcAft>
                  <a:spcPts val="2000"/>
                </a:spcAft>
              </a:pPr>
              <a:r>
                <a:rPr lang="en-US" sz="2000" b="1" dirty="0">
                  <a:latin typeface="Overpass Mono" pitchFamily="49" charset="77"/>
                </a:rPr>
                <a:t>she set her social</a:t>
              </a:r>
            </a:p>
          </p:txBody>
        </p:sp>
      </p:grpSp>
      <p:grpSp>
        <p:nvGrpSpPr>
          <p:cNvPr id="21" name="Group 20">
            <a:extLst>
              <a:ext uri="{FF2B5EF4-FFF2-40B4-BE49-F238E27FC236}">
                <a16:creationId xmlns:a16="http://schemas.microsoft.com/office/drawing/2014/main" id="{69766156-0679-C346-8432-8436319CDC73}"/>
              </a:ext>
            </a:extLst>
          </p:cNvPr>
          <p:cNvGrpSpPr/>
          <p:nvPr/>
        </p:nvGrpSpPr>
        <p:grpSpPr>
          <a:xfrm>
            <a:off x="3326744" y="4151329"/>
            <a:ext cx="4471006" cy="400110"/>
            <a:chOff x="3326744" y="4151329"/>
            <a:chExt cx="4471006" cy="400110"/>
          </a:xfrm>
        </p:grpSpPr>
        <p:sp>
          <p:nvSpPr>
            <p:cNvPr id="20" name="Rectangle 19">
              <a:extLst>
                <a:ext uri="{FF2B5EF4-FFF2-40B4-BE49-F238E27FC236}">
                  <a16:creationId xmlns:a16="http://schemas.microsoft.com/office/drawing/2014/main" id="{9977FCE2-42D5-BB41-913D-87520504E40C}"/>
                </a:ext>
              </a:extLst>
            </p:cNvPr>
            <p:cNvSpPr/>
            <p:nvPr/>
          </p:nvSpPr>
          <p:spPr>
            <a:xfrm>
              <a:off x="3326744" y="4175771"/>
              <a:ext cx="3856413"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A21791-CC19-5A40-BC40-A03EF68B5CAA}"/>
                </a:ext>
              </a:extLst>
            </p:cNvPr>
            <p:cNvSpPr/>
            <p:nvPr/>
          </p:nvSpPr>
          <p:spPr>
            <a:xfrm>
              <a:off x="3382503" y="4151329"/>
              <a:ext cx="4415247" cy="400110"/>
            </a:xfrm>
            <a:prstGeom prst="rect">
              <a:avLst/>
            </a:prstGeom>
          </p:spPr>
          <p:txBody>
            <a:bodyPr wrap="square">
              <a:spAutoFit/>
            </a:bodyPr>
            <a:lstStyle/>
            <a:p>
              <a:pPr>
                <a:spcAft>
                  <a:spcPts val="2000"/>
                </a:spcAft>
              </a:pPr>
              <a:r>
                <a:rPr lang="en-US" sz="2000" b="1" dirty="0">
                  <a:latin typeface="Overpass Mono" pitchFamily="49" charset="77"/>
                </a:rPr>
                <a:t>media status as ‘Busy’.</a:t>
              </a:r>
            </a:p>
          </p:txBody>
        </p:sp>
      </p:grpSp>
      <p:grpSp>
        <p:nvGrpSpPr>
          <p:cNvPr id="25" name="Group 24">
            <a:extLst>
              <a:ext uri="{FF2B5EF4-FFF2-40B4-BE49-F238E27FC236}">
                <a16:creationId xmlns:a16="http://schemas.microsoft.com/office/drawing/2014/main" id="{1D1C0E1F-BAB1-BC43-8968-908EEE7DD46E}"/>
              </a:ext>
            </a:extLst>
          </p:cNvPr>
          <p:cNvGrpSpPr/>
          <p:nvPr/>
        </p:nvGrpSpPr>
        <p:grpSpPr>
          <a:xfrm>
            <a:off x="6999688" y="5317241"/>
            <a:ext cx="6215164" cy="400110"/>
            <a:chOff x="6999688" y="5317241"/>
            <a:chExt cx="6215164" cy="400110"/>
          </a:xfrm>
        </p:grpSpPr>
        <p:sp>
          <p:nvSpPr>
            <p:cNvPr id="22" name="Rectangle 21">
              <a:extLst>
                <a:ext uri="{FF2B5EF4-FFF2-40B4-BE49-F238E27FC236}">
                  <a16:creationId xmlns:a16="http://schemas.microsoft.com/office/drawing/2014/main" id="{FBDE590A-94CF-1940-9E0A-D7571BC0B213}"/>
                </a:ext>
              </a:extLst>
            </p:cNvPr>
            <p:cNvSpPr/>
            <p:nvPr/>
          </p:nvSpPr>
          <p:spPr>
            <a:xfrm>
              <a:off x="6999688" y="5334794"/>
              <a:ext cx="5933647"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5B7433-3E3F-304F-A4F1-4C3816F9E962}"/>
                </a:ext>
              </a:extLst>
            </p:cNvPr>
            <p:cNvSpPr/>
            <p:nvPr/>
          </p:nvSpPr>
          <p:spPr>
            <a:xfrm>
              <a:off x="6999689" y="5317241"/>
              <a:ext cx="6215163" cy="400110"/>
            </a:xfrm>
            <a:prstGeom prst="rect">
              <a:avLst/>
            </a:prstGeom>
          </p:spPr>
          <p:txBody>
            <a:bodyPr wrap="square">
              <a:spAutoFit/>
            </a:bodyPr>
            <a:lstStyle/>
            <a:p>
              <a:r>
                <a:rPr lang="en-US" sz="2000" b="1" dirty="0">
                  <a:latin typeface="Overpass Mono" pitchFamily="49" charset="77"/>
                </a:rPr>
                <a:t>typed in ‘local </a:t>
              </a:r>
              <a:r>
                <a:rPr lang="en-US" sz="2000" b="1" dirty="0">
                  <a:solidFill>
                    <a:srgbClr val="FF0000"/>
                  </a:solidFill>
                  <a:latin typeface="Overpass Mono" pitchFamily="49" charset="77"/>
                </a:rPr>
                <a:t>girls’</a:t>
              </a:r>
              <a:r>
                <a:rPr lang="en-US" sz="2000" b="1" dirty="0">
                  <a:latin typeface="Overpass Mono" pitchFamily="49" charset="77"/>
                </a:rPr>
                <a:t> football club’. </a:t>
              </a:r>
              <a:endParaRPr lang="en-US" sz="2000" b="1" dirty="0"/>
            </a:p>
          </p:txBody>
        </p:sp>
      </p:grpSp>
      <p:grpSp>
        <p:nvGrpSpPr>
          <p:cNvPr id="26" name="Group 25">
            <a:extLst>
              <a:ext uri="{FF2B5EF4-FFF2-40B4-BE49-F238E27FC236}">
                <a16:creationId xmlns:a16="http://schemas.microsoft.com/office/drawing/2014/main" id="{2BD3A505-AA72-C34D-9377-9EBD91165F51}"/>
              </a:ext>
            </a:extLst>
          </p:cNvPr>
          <p:cNvGrpSpPr/>
          <p:nvPr/>
        </p:nvGrpSpPr>
        <p:grpSpPr>
          <a:xfrm>
            <a:off x="5270872" y="6225911"/>
            <a:ext cx="6215164" cy="400110"/>
            <a:chOff x="5270872" y="6225911"/>
            <a:chExt cx="6215164" cy="400110"/>
          </a:xfrm>
        </p:grpSpPr>
        <p:sp>
          <p:nvSpPr>
            <p:cNvPr id="23" name="Rectangle 22">
              <a:extLst>
                <a:ext uri="{FF2B5EF4-FFF2-40B4-BE49-F238E27FC236}">
                  <a16:creationId xmlns:a16="http://schemas.microsoft.com/office/drawing/2014/main" id="{64A80EEA-63D0-4A49-ABAD-248064FFBB01}"/>
                </a:ext>
              </a:extLst>
            </p:cNvPr>
            <p:cNvSpPr/>
            <p:nvPr/>
          </p:nvSpPr>
          <p:spPr>
            <a:xfrm>
              <a:off x="5270872" y="6246883"/>
              <a:ext cx="6151379"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0B3B0D-98F7-6A44-980B-4F1088EE496C}"/>
                </a:ext>
              </a:extLst>
            </p:cNvPr>
            <p:cNvSpPr/>
            <p:nvPr/>
          </p:nvSpPr>
          <p:spPr>
            <a:xfrm>
              <a:off x="5270873" y="6225911"/>
              <a:ext cx="6215163" cy="400110"/>
            </a:xfrm>
            <a:prstGeom prst="rect">
              <a:avLst/>
            </a:prstGeom>
          </p:spPr>
          <p:txBody>
            <a:bodyPr wrap="none">
              <a:spAutoFit/>
            </a:bodyPr>
            <a:lstStyle/>
            <a:p>
              <a:pPr>
                <a:spcAft>
                  <a:spcPts val="2000"/>
                </a:spcAft>
              </a:pPr>
              <a:r>
                <a:rPr lang="en-US" sz="2000" b="1" dirty="0">
                  <a:latin typeface="Overpass Mono" pitchFamily="49" charset="77"/>
                </a:rPr>
                <a:t>name, date of birth and email address.</a:t>
              </a:r>
            </a:p>
          </p:txBody>
        </p:sp>
      </p:grpSp>
      <p:grpSp>
        <p:nvGrpSpPr>
          <p:cNvPr id="27" name="Group 26">
            <a:extLst>
              <a:ext uri="{FF2B5EF4-FFF2-40B4-BE49-F238E27FC236}">
                <a16:creationId xmlns:a16="http://schemas.microsoft.com/office/drawing/2014/main" id="{9518F669-0054-354F-AC4D-C3EB873A60B5}"/>
              </a:ext>
            </a:extLst>
          </p:cNvPr>
          <p:cNvGrpSpPr/>
          <p:nvPr/>
        </p:nvGrpSpPr>
        <p:grpSpPr>
          <a:xfrm>
            <a:off x="4172159" y="7394996"/>
            <a:ext cx="1639705" cy="400110"/>
            <a:chOff x="4172159" y="7394996"/>
            <a:chExt cx="1639705" cy="400110"/>
          </a:xfrm>
        </p:grpSpPr>
        <p:sp>
          <p:nvSpPr>
            <p:cNvPr id="24" name="Rectangle 23">
              <a:extLst>
                <a:ext uri="{FF2B5EF4-FFF2-40B4-BE49-F238E27FC236}">
                  <a16:creationId xmlns:a16="http://schemas.microsoft.com/office/drawing/2014/main" id="{14066A01-050E-BF4E-9A5B-AD3E3B00DFF1}"/>
                </a:ext>
              </a:extLst>
            </p:cNvPr>
            <p:cNvSpPr/>
            <p:nvPr/>
          </p:nvSpPr>
          <p:spPr>
            <a:xfrm>
              <a:off x="4172159" y="7417702"/>
              <a:ext cx="1585461"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2AA1398-B9E2-FB47-9135-143A98195576}"/>
                </a:ext>
              </a:extLst>
            </p:cNvPr>
            <p:cNvSpPr/>
            <p:nvPr/>
          </p:nvSpPr>
          <p:spPr>
            <a:xfrm>
              <a:off x="4172159" y="7394996"/>
              <a:ext cx="1639705" cy="400110"/>
            </a:xfrm>
            <a:prstGeom prst="rect">
              <a:avLst/>
            </a:prstGeom>
          </p:spPr>
          <p:txBody>
            <a:bodyPr wrap="square">
              <a:spAutoFit/>
            </a:bodyPr>
            <a:lstStyle/>
            <a:p>
              <a:r>
                <a:rPr lang="en-US" sz="2000" b="1" dirty="0">
                  <a:latin typeface="Overpass Mono" pitchFamily="49" charset="77"/>
                </a:rPr>
                <a:t>her house </a:t>
              </a:r>
              <a:endParaRPr lang="en-US" sz="2000" b="1" dirty="0"/>
            </a:p>
          </p:txBody>
        </p:sp>
      </p:grpSp>
    </p:spTree>
    <p:extLst>
      <p:ext uri="{BB962C8B-B14F-4D97-AF65-F5344CB8AC3E}">
        <p14:creationId xmlns:p14="http://schemas.microsoft.com/office/powerpoint/2010/main" val="3238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AB35DA7-B53A-8449-B609-2A64E256480C}"/>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Companies use our personal data to personalise services for us.</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5C8DAA3B-197B-0048-9096-E53691DF031B}"/>
              </a:ext>
            </a:extLst>
          </p:cNvPr>
          <p:cNvGrpSpPr/>
          <p:nvPr/>
        </p:nvGrpSpPr>
        <p:grpSpPr>
          <a:xfrm>
            <a:off x="1270024" y="3917709"/>
            <a:ext cx="4389482" cy="4068427"/>
            <a:chOff x="1270024" y="3917709"/>
            <a:chExt cx="4389482" cy="4068427"/>
          </a:xfrm>
        </p:grpSpPr>
        <p:sp>
          <p:nvSpPr>
            <p:cNvPr id="35" name="Rectangle 34">
              <a:extLst>
                <a:ext uri="{FF2B5EF4-FFF2-40B4-BE49-F238E27FC236}">
                  <a16:creationId xmlns:a16="http://schemas.microsoft.com/office/drawing/2014/main" id="{113866E8-ED16-844C-B9BA-87D4CC905F95}"/>
                </a:ext>
              </a:extLst>
            </p:cNvPr>
            <p:cNvSpPr/>
            <p:nvPr/>
          </p:nvSpPr>
          <p:spPr>
            <a:xfrm>
              <a:off x="1270024"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6" name="Picture 35">
              <a:extLst>
                <a:ext uri="{FF2B5EF4-FFF2-40B4-BE49-F238E27FC236}">
                  <a16:creationId xmlns:a16="http://schemas.microsoft.com/office/drawing/2014/main" id="{9D8B88B3-F5B2-9141-846B-6D435099DA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37" name="Title 1">
              <a:extLst>
                <a:ext uri="{FF2B5EF4-FFF2-40B4-BE49-F238E27FC236}">
                  <a16:creationId xmlns:a16="http://schemas.microsoft.com/office/drawing/2014/main" id="{B76D2A9B-8DC5-E442-A407-29B9EACD28F4}"/>
                </a:ext>
              </a:extLst>
            </p:cNvPr>
            <p:cNvSpPr txBox="1">
              <a:spLocks/>
            </p:cNvSpPr>
            <p:nvPr/>
          </p:nvSpPr>
          <p:spPr>
            <a:xfrm>
              <a:off x="1381282" y="6157336"/>
              <a:ext cx="3862232"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online supermarkets use our </a:t>
              </a:r>
              <a:r>
                <a:rPr lang="en-US" sz="2400" b="1" spc="-150" dirty="0">
                  <a:solidFill>
                    <a:srgbClr val="019967"/>
                  </a:solidFill>
                  <a:latin typeface="Overpass Mono" pitchFamily="49" charset="77"/>
                </a:rPr>
                <a:t>locations</a:t>
              </a:r>
              <a:r>
                <a:rPr lang="en-US" sz="2400" spc="-150" dirty="0">
                  <a:solidFill>
                    <a:srgbClr val="019967"/>
                  </a:solidFill>
                  <a:latin typeface="Overpass Mono" pitchFamily="49" charset="77"/>
                </a:rPr>
                <a:t> to deliver our shopping </a:t>
              </a:r>
            </a:p>
          </p:txBody>
        </p:sp>
        <p:pic>
          <p:nvPicPr>
            <p:cNvPr id="46" name="Graphic 45">
              <a:extLst>
                <a:ext uri="{FF2B5EF4-FFF2-40B4-BE49-F238E27FC236}">
                  <a16:creationId xmlns:a16="http://schemas.microsoft.com/office/drawing/2014/main" id="{BC4DEBE4-D28B-594E-A5D7-9C80275FAD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5147" y="4570442"/>
              <a:ext cx="1714500" cy="1828800"/>
            </a:xfrm>
            <a:prstGeom prst="rect">
              <a:avLst/>
            </a:prstGeom>
          </p:spPr>
        </p:pic>
      </p:grpSp>
      <p:grpSp>
        <p:nvGrpSpPr>
          <p:cNvPr id="12" name="Group 11">
            <a:extLst>
              <a:ext uri="{FF2B5EF4-FFF2-40B4-BE49-F238E27FC236}">
                <a16:creationId xmlns:a16="http://schemas.microsoft.com/office/drawing/2014/main" id="{B871B4D0-BEA8-C645-BE79-467254A9F159}"/>
              </a:ext>
            </a:extLst>
          </p:cNvPr>
          <p:cNvGrpSpPr/>
          <p:nvPr/>
        </p:nvGrpSpPr>
        <p:grpSpPr>
          <a:xfrm>
            <a:off x="10785498" y="3917709"/>
            <a:ext cx="4389482" cy="4068427"/>
            <a:chOff x="10785498" y="3917709"/>
            <a:chExt cx="4389482" cy="4068427"/>
          </a:xfrm>
        </p:grpSpPr>
        <p:sp>
          <p:nvSpPr>
            <p:cNvPr id="81" name="Rectangle 80">
              <a:extLst>
                <a:ext uri="{FF2B5EF4-FFF2-40B4-BE49-F238E27FC236}">
                  <a16:creationId xmlns:a16="http://schemas.microsoft.com/office/drawing/2014/main" id="{43DA6EF3-3070-4E48-A7C4-C71B6E677837}"/>
                </a:ext>
              </a:extLst>
            </p:cNvPr>
            <p:cNvSpPr/>
            <p:nvPr/>
          </p:nvSpPr>
          <p:spPr>
            <a:xfrm>
              <a:off x="10785498"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2" name="Picture 81">
              <a:extLst>
                <a:ext uri="{FF2B5EF4-FFF2-40B4-BE49-F238E27FC236}">
                  <a16:creationId xmlns:a16="http://schemas.microsoft.com/office/drawing/2014/main" id="{17464AD1-A536-794C-9C60-12C1C6318A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565512" y="3917709"/>
              <a:ext cx="609468" cy="609468"/>
            </a:xfrm>
            <a:prstGeom prst="rect">
              <a:avLst/>
            </a:prstGeom>
          </p:spPr>
        </p:pic>
        <p:sp>
          <p:nvSpPr>
            <p:cNvPr id="83" name="Title 1">
              <a:extLst>
                <a:ext uri="{FF2B5EF4-FFF2-40B4-BE49-F238E27FC236}">
                  <a16:creationId xmlns:a16="http://schemas.microsoft.com/office/drawing/2014/main" id="{65AC957A-B841-1446-802B-DC613B4AFB3A}"/>
                </a:ext>
              </a:extLst>
            </p:cNvPr>
            <p:cNvSpPr txBox="1">
              <a:spLocks/>
            </p:cNvSpPr>
            <p:nvPr/>
          </p:nvSpPr>
          <p:spPr>
            <a:xfrm>
              <a:off x="10896756" y="6157336"/>
              <a:ext cx="3862232"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streaming platforms </a:t>
              </a:r>
              <a:r>
                <a:rPr lang="en-US" sz="2400" b="1" spc="-150" dirty="0">
                  <a:solidFill>
                    <a:srgbClr val="019967"/>
                  </a:solidFill>
                  <a:latin typeface="Overpass Mono" pitchFamily="49" charset="77"/>
                </a:rPr>
                <a:t>remember which episode we are up to</a:t>
              </a:r>
            </a:p>
          </p:txBody>
        </p:sp>
        <p:pic>
          <p:nvPicPr>
            <p:cNvPr id="45" name="Graphic 44">
              <a:extLst>
                <a:ext uri="{FF2B5EF4-FFF2-40B4-BE49-F238E27FC236}">
                  <a16:creationId xmlns:a16="http://schemas.microsoft.com/office/drawing/2014/main" id="{0F9910D5-7BAE-1B42-B364-28F7CB58E6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61097" y="4596758"/>
              <a:ext cx="1733550" cy="1657350"/>
            </a:xfrm>
            <a:prstGeom prst="rect">
              <a:avLst/>
            </a:prstGeom>
          </p:spPr>
        </p:pic>
      </p:grpSp>
      <p:grpSp>
        <p:nvGrpSpPr>
          <p:cNvPr id="11" name="Group 10">
            <a:extLst>
              <a:ext uri="{FF2B5EF4-FFF2-40B4-BE49-F238E27FC236}">
                <a16:creationId xmlns:a16="http://schemas.microsoft.com/office/drawing/2014/main" id="{8002603E-8FA2-AA47-BB7D-100AA7C2F651}"/>
              </a:ext>
            </a:extLst>
          </p:cNvPr>
          <p:cNvGrpSpPr/>
          <p:nvPr/>
        </p:nvGrpSpPr>
        <p:grpSpPr>
          <a:xfrm>
            <a:off x="6027761" y="3917709"/>
            <a:ext cx="4389482" cy="4068427"/>
            <a:chOff x="6027761" y="3917709"/>
            <a:chExt cx="4389482" cy="4068427"/>
          </a:xfrm>
        </p:grpSpPr>
        <p:sp>
          <p:nvSpPr>
            <p:cNvPr id="76" name="Rectangle 75">
              <a:extLst>
                <a:ext uri="{FF2B5EF4-FFF2-40B4-BE49-F238E27FC236}">
                  <a16:creationId xmlns:a16="http://schemas.microsoft.com/office/drawing/2014/main" id="{C15088ED-B4AB-7E4C-8CF8-E4624839D6F6}"/>
                </a:ext>
              </a:extLst>
            </p:cNvPr>
            <p:cNvSpPr/>
            <p:nvPr/>
          </p:nvSpPr>
          <p:spPr>
            <a:xfrm>
              <a:off x="6027761"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7" name="Picture 76">
              <a:extLst>
                <a:ext uri="{FF2B5EF4-FFF2-40B4-BE49-F238E27FC236}">
                  <a16:creationId xmlns:a16="http://schemas.microsoft.com/office/drawing/2014/main" id="{67AE9812-B56D-C24D-BF4B-4256FA4D50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07775" y="3917709"/>
              <a:ext cx="609468" cy="609468"/>
            </a:xfrm>
            <a:prstGeom prst="rect">
              <a:avLst/>
            </a:prstGeom>
          </p:spPr>
        </p:pic>
        <p:sp>
          <p:nvSpPr>
            <p:cNvPr id="78" name="Title 1">
              <a:extLst>
                <a:ext uri="{FF2B5EF4-FFF2-40B4-BE49-F238E27FC236}">
                  <a16:creationId xmlns:a16="http://schemas.microsoft.com/office/drawing/2014/main" id="{9E5A2B26-DD5E-E448-8988-2A46BE67824B}"/>
                </a:ext>
              </a:extLst>
            </p:cNvPr>
            <p:cNvSpPr txBox="1">
              <a:spLocks/>
            </p:cNvSpPr>
            <p:nvPr/>
          </p:nvSpPr>
          <p:spPr>
            <a:xfrm>
              <a:off x="6255622" y="6157336"/>
              <a:ext cx="3629026"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websites remember our </a:t>
              </a:r>
              <a:r>
                <a:rPr lang="en-US" sz="2400" b="1" spc="-150" dirty="0">
                  <a:solidFill>
                    <a:srgbClr val="019967"/>
                  </a:solidFill>
                  <a:latin typeface="Overpass Mono" pitchFamily="49" charset="77"/>
                </a:rPr>
                <a:t>passwords</a:t>
              </a:r>
              <a:r>
                <a:rPr lang="en-US" sz="2400" spc="-150" dirty="0">
                  <a:solidFill>
                    <a:srgbClr val="019967"/>
                  </a:solidFill>
                  <a:latin typeface="Overpass Mono" pitchFamily="49" charset="77"/>
                </a:rPr>
                <a:t> so we can stay logged in</a:t>
              </a:r>
            </a:p>
          </p:txBody>
        </p:sp>
        <p:pic>
          <p:nvPicPr>
            <p:cNvPr id="9" name="Graphic 8">
              <a:extLst>
                <a:ext uri="{FF2B5EF4-FFF2-40B4-BE49-F238E27FC236}">
                  <a16:creationId xmlns:a16="http://schemas.microsoft.com/office/drawing/2014/main" id="{148AF1AC-8B5C-F24F-AA2A-50B5D11DE9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9122" y="4836704"/>
              <a:ext cx="962025" cy="1133475"/>
            </a:xfrm>
            <a:prstGeom prst="rect">
              <a:avLst/>
            </a:prstGeom>
          </p:spPr>
        </p:pic>
      </p:grpSp>
    </p:spTree>
    <p:extLst>
      <p:ext uri="{BB962C8B-B14F-4D97-AF65-F5344CB8AC3E}">
        <p14:creationId xmlns:p14="http://schemas.microsoft.com/office/powerpoint/2010/main" val="38072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3C71A1-1ECC-D34D-B58B-06F7DE8C102E}"/>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Title 1">
            <a:extLst>
              <a:ext uri="{FF2B5EF4-FFF2-40B4-BE49-F238E27FC236}">
                <a16:creationId xmlns:a16="http://schemas.microsoft.com/office/drawing/2014/main" id="{B8504B3A-CF97-FF4D-99F6-B5B23FFC39BE}"/>
              </a:ext>
            </a:extLst>
          </p:cNvPr>
          <p:cNvSpPr txBox="1">
            <a:spLocks/>
          </p:cNvSpPr>
          <p:nvPr/>
        </p:nvSpPr>
        <p:spPr>
          <a:xfrm>
            <a:off x="692201" y="611125"/>
            <a:ext cx="8194624"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Sometimes websites and apps use our data in ways we might not expect or be comfortable with.</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85B1E1BA-149C-A341-B3C2-DECA5B1DC57A}"/>
              </a:ext>
            </a:extLst>
          </p:cNvPr>
          <p:cNvGrpSpPr/>
          <p:nvPr/>
        </p:nvGrpSpPr>
        <p:grpSpPr>
          <a:xfrm>
            <a:off x="10637532" y="2941456"/>
            <a:ext cx="4783675" cy="3798339"/>
            <a:chOff x="3169770" y="4990838"/>
            <a:chExt cx="4783675" cy="3798339"/>
          </a:xfrm>
        </p:grpSpPr>
        <p:sp>
          <p:nvSpPr>
            <p:cNvPr id="11" name="Rectangle 10">
              <a:extLst>
                <a:ext uri="{FF2B5EF4-FFF2-40B4-BE49-F238E27FC236}">
                  <a16:creationId xmlns:a16="http://schemas.microsoft.com/office/drawing/2014/main" id="{774D0ECA-3526-8245-BB18-B4CC65D67FDB}"/>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2" name="Picture 11">
              <a:extLst>
                <a:ext uri="{FF2B5EF4-FFF2-40B4-BE49-F238E27FC236}">
                  <a16:creationId xmlns:a16="http://schemas.microsoft.com/office/drawing/2014/main" id="{2C825DD6-FF85-944A-B077-FF0A69ACC3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 name="Title 1">
              <a:extLst>
                <a:ext uri="{FF2B5EF4-FFF2-40B4-BE49-F238E27FC236}">
                  <a16:creationId xmlns:a16="http://schemas.microsoft.com/office/drawing/2014/main" id="{912ACB76-BAB5-2F4C-BE8D-32F7E524AB46}"/>
                </a:ext>
              </a:extLst>
            </p:cNvPr>
            <p:cNvSpPr txBox="1">
              <a:spLocks/>
            </p:cNvSpPr>
            <p:nvPr/>
          </p:nvSpPr>
          <p:spPr>
            <a:xfrm>
              <a:off x="3570409" y="5295572"/>
              <a:ext cx="3638034"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influencing</a:t>
              </a:r>
              <a:r>
                <a:rPr lang="en-US" sz="2400" spc="-150" dirty="0">
                  <a:solidFill>
                    <a:srgbClr val="791D7E"/>
                  </a:solidFill>
                  <a:latin typeface="Overpass Mono" pitchFamily="49" charset="77"/>
                </a:rPr>
                <a:t> our political opinions </a:t>
              </a:r>
            </a:p>
          </p:txBody>
        </p:sp>
      </p:grpSp>
      <p:grpSp>
        <p:nvGrpSpPr>
          <p:cNvPr id="6" name="Group 5">
            <a:extLst>
              <a:ext uri="{FF2B5EF4-FFF2-40B4-BE49-F238E27FC236}">
                <a16:creationId xmlns:a16="http://schemas.microsoft.com/office/drawing/2014/main" id="{5800B471-AEAA-F844-8093-46C5FF774213}"/>
              </a:ext>
            </a:extLst>
          </p:cNvPr>
          <p:cNvGrpSpPr/>
          <p:nvPr/>
        </p:nvGrpSpPr>
        <p:grpSpPr>
          <a:xfrm>
            <a:off x="5697063" y="3628814"/>
            <a:ext cx="4783675" cy="3798339"/>
            <a:chOff x="3169770" y="4990838"/>
            <a:chExt cx="4783675" cy="3798339"/>
          </a:xfrm>
        </p:grpSpPr>
        <p:sp>
          <p:nvSpPr>
            <p:cNvPr id="7" name="Rectangle 6">
              <a:extLst>
                <a:ext uri="{FF2B5EF4-FFF2-40B4-BE49-F238E27FC236}">
                  <a16:creationId xmlns:a16="http://schemas.microsoft.com/office/drawing/2014/main" id="{AC64043D-6A0C-4349-A88E-68F3E9B3BBA8}"/>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8" name="Picture 7">
              <a:extLst>
                <a:ext uri="{FF2B5EF4-FFF2-40B4-BE49-F238E27FC236}">
                  <a16:creationId xmlns:a16="http://schemas.microsoft.com/office/drawing/2014/main" id="{F6F78AA2-2CDD-CB4A-BF98-621D1767CC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9" name="Title 1">
              <a:extLst>
                <a:ext uri="{FF2B5EF4-FFF2-40B4-BE49-F238E27FC236}">
                  <a16:creationId xmlns:a16="http://schemas.microsoft.com/office/drawing/2014/main" id="{DEDB0621-1DC1-0A4D-B691-85E9D2829601}"/>
                </a:ext>
              </a:extLst>
            </p:cNvPr>
            <p:cNvSpPr txBox="1">
              <a:spLocks/>
            </p:cNvSpPr>
            <p:nvPr/>
          </p:nvSpPr>
          <p:spPr>
            <a:xfrm>
              <a:off x="3581532" y="5295572"/>
              <a:ext cx="3615788"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sharing</a:t>
              </a:r>
              <a:r>
                <a:rPr lang="en-US" sz="2400" spc="-150" dirty="0">
                  <a:solidFill>
                    <a:srgbClr val="791D7E"/>
                  </a:solidFill>
                  <a:latin typeface="Overpass Mono" pitchFamily="49" charset="77"/>
                </a:rPr>
                <a:t> our data with other companies</a:t>
              </a:r>
            </a:p>
          </p:txBody>
        </p:sp>
      </p:grpSp>
      <p:grpSp>
        <p:nvGrpSpPr>
          <p:cNvPr id="2" name="Group 1">
            <a:extLst>
              <a:ext uri="{FF2B5EF4-FFF2-40B4-BE49-F238E27FC236}">
                <a16:creationId xmlns:a16="http://schemas.microsoft.com/office/drawing/2014/main" id="{DF24D083-79FB-7E45-91A4-4EAF8CB09324}"/>
              </a:ext>
            </a:extLst>
          </p:cNvPr>
          <p:cNvGrpSpPr/>
          <p:nvPr/>
        </p:nvGrpSpPr>
        <p:grpSpPr>
          <a:xfrm>
            <a:off x="756594" y="4316172"/>
            <a:ext cx="4783675" cy="3798339"/>
            <a:chOff x="3169770" y="4990838"/>
            <a:chExt cx="4783675" cy="3798339"/>
          </a:xfrm>
        </p:grpSpPr>
        <p:sp>
          <p:nvSpPr>
            <p:cNvPr id="3" name="Rectangle 2">
              <a:extLst>
                <a:ext uri="{FF2B5EF4-FFF2-40B4-BE49-F238E27FC236}">
                  <a16:creationId xmlns:a16="http://schemas.microsoft.com/office/drawing/2014/main" id="{F6B0E282-16D4-6044-8B98-ADEBCE51CBEF}"/>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4" name="Picture 3">
              <a:extLst>
                <a:ext uri="{FF2B5EF4-FFF2-40B4-BE49-F238E27FC236}">
                  <a16:creationId xmlns:a16="http://schemas.microsoft.com/office/drawing/2014/main" id="{526DD311-2AB9-AE44-BB05-F5D8D15460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5" name="Title 1">
              <a:extLst>
                <a:ext uri="{FF2B5EF4-FFF2-40B4-BE49-F238E27FC236}">
                  <a16:creationId xmlns:a16="http://schemas.microsoft.com/office/drawing/2014/main" id="{EA4542C8-9DFC-5649-9C24-FD9DD68D8D20}"/>
                </a:ext>
              </a:extLst>
            </p:cNvPr>
            <p:cNvSpPr txBox="1">
              <a:spLocks/>
            </p:cNvSpPr>
            <p:nvPr/>
          </p:nvSpPr>
          <p:spPr>
            <a:xfrm>
              <a:off x="3601586" y="5295572"/>
              <a:ext cx="3575680"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showing </a:t>
              </a:r>
              <a:r>
                <a:rPr lang="en-US" sz="2400" spc="-150" dirty="0">
                  <a:solidFill>
                    <a:srgbClr val="791D7E"/>
                  </a:solidFill>
                  <a:latin typeface="Overpass Mono" pitchFamily="49" charset="77"/>
                </a:rPr>
                <a:t>us</a:t>
              </a:r>
              <a:r>
                <a:rPr lang="en-US" sz="2400" b="1" spc="-150" dirty="0">
                  <a:solidFill>
                    <a:srgbClr val="791D7E"/>
                  </a:solidFill>
                  <a:latin typeface="Overpass Mono" pitchFamily="49" charset="77"/>
                </a:rPr>
                <a:t> </a:t>
              </a:r>
              <a:r>
                <a:rPr lang="en-US" sz="2400" spc="-150" dirty="0">
                  <a:solidFill>
                    <a:srgbClr val="791D7E"/>
                  </a:solidFill>
                  <a:latin typeface="Overpass Mono" pitchFamily="49" charset="77"/>
                </a:rPr>
                <a:t>adverts based on our behaviour</a:t>
              </a:r>
            </a:p>
          </p:txBody>
        </p:sp>
      </p:grpSp>
    </p:spTree>
    <p:extLst>
      <p:ext uri="{BB962C8B-B14F-4D97-AF65-F5344CB8AC3E}">
        <p14:creationId xmlns:p14="http://schemas.microsoft.com/office/powerpoint/2010/main" val="262120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fade">
                                      <p:cBhvr>
                                        <p:cTn id="12" dur="50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846CC27-C9B0-2F4F-A1C6-469EFFF6E12A}"/>
              </a:ext>
            </a:extLst>
          </p:cNvPr>
          <p:cNvGrpSpPr/>
          <p:nvPr/>
        </p:nvGrpSpPr>
        <p:grpSpPr>
          <a:xfrm>
            <a:off x="9648793" y="4999365"/>
            <a:ext cx="4968582" cy="2515674"/>
            <a:chOff x="-1164470" y="2726331"/>
            <a:chExt cx="4968582" cy="2515674"/>
          </a:xfrm>
        </p:grpSpPr>
        <p:sp>
          <p:nvSpPr>
            <p:cNvPr id="41" name="Rectangle 40">
              <a:extLst>
                <a:ext uri="{FF2B5EF4-FFF2-40B4-BE49-F238E27FC236}">
                  <a16:creationId xmlns:a16="http://schemas.microsoft.com/office/drawing/2014/main" id="{FBF04AF3-2AF7-AE46-B92D-B3FAE9144299}"/>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F871953A-05F9-5C44-BF3D-EC904D5B20A4}"/>
                </a:ext>
              </a:extLst>
            </p:cNvPr>
            <p:cNvGrpSpPr/>
            <p:nvPr/>
          </p:nvGrpSpPr>
          <p:grpSpPr>
            <a:xfrm>
              <a:off x="3306424" y="2726331"/>
              <a:ext cx="497688" cy="497688"/>
              <a:chOff x="11448333" y="3259976"/>
              <a:chExt cx="497688" cy="497688"/>
            </a:xfrm>
          </p:grpSpPr>
          <p:sp>
            <p:nvSpPr>
              <p:cNvPr id="44" name="Oval 43">
                <a:extLst>
                  <a:ext uri="{FF2B5EF4-FFF2-40B4-BE49-F238E27FC236}">
                    <a16:creationId xmlns:a16="http://schemas.microsoft.com/office/drawing/2014/main" id="{6AB70A0B-7276-9149-85CA-106E6BF73E53}"/>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D0903D1C-1B00-EC43-86A1-B403BCC288E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C1CE6FE-FCF1-0543-B342-3929A10122B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37F003D0-2256-5940-B5BB-2971F8C60DBB}"/>
                </a:ext>
              </a:extLst>
            </p:cNvPr>
            <p:cNvSpPr txBox="1"/>
            <p:nvPr/>
          </p:nvSpPr>
          <p:spPr>
            <a:xfrm>
              <a:off x="-862089" y="3505304"/>
              <a:ext cx="4055308" cy="1323439"/>
            </a:xfrm>
            <a:prstGeom prst="rect">
              <a:avLst/>
            </a:prstGeom>
            <a:noFill/>
          </p:spPr>
          <p:txBody>
            <a:bodyPr wrap="square" rtlCol="0">
              <a:spAutoFit/>
            </a:bodyPr>
            <a:lstStyle/>
            <a:p>
              <a:pPr algn="ctr"/>
              <a:r>
                <a:rPr lang="en-US" sz="2000" dirty="0">
                  <a:latin typeface="Overpass Mono" pitchFamily="49" charset="77"/>
                </a:rPr>
                <a:t>“After I look at a product online, I see adverts for it everywhere.”</a:t>
              </a:r>
            </a:p>
          </p:txBody>
        </p:sp>
      </p:grpSp>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278316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people’s personal data?</a:t>
            </a:r>
          </a:p>
        </p:txBody>
      </p:sp>
      <p:grpSp>
        <p:nvGrpSpPr>
          <p:cNvPr id="12" name="Group 11">
            <a:extLst>
              <a:ext uri="{FF2B5EF4-FFF2-40B4-BE49-F238E27FC236}">
                <a16:creationId xmlns:a16="http://schemas.microsoft.com/office/drawing/2014/main" id="{304FDCEE-6B56-134F-9B61-CE734351D6BF}"/>
              </a:ext>
            </a:extLst>
          </p:cNvPr>
          <p:cNvGrpSpPr/>
          <p:nvPr/>
        </p:nvGrpSpPr>
        <p:grpSpPr>
          <a:xfrm>
            <a:off x="1025587" y="1678640"/>
            <a:ext cx="4968582" cy="2589164"/>
            <a:chOff x="-1164470" y="2726331"/>
            <a:chExt cx="4968582" cy="2589164"/>
          </a:xfrm>
        </p:grpSpPr>
        <p:sp>
          <p:nvSpPr>
            <p:cNvPr id="13" name="Rectangle 12">
              <a:extLst>
                <a:ext uri="{FF2B5EF4-FFF2-40B4-BE49-F238E27FC236}">
                  <a16:creationId xmlns:a16="http://schemas.microsoft.com/office/drawing/2014/main" id="{7A214949-0A4C-EB41-A0AA-D0F3E02EC32C}"/>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 name="Group 13">
              <a:extLst>
                <a:ext uri="{FF2B5EF4-FFF2-40B4-BE49-F238E27FC236}">
                  <a16:creationId xmlns:a16="http://schemas.microsoft.com/office/drawing/2014/main" id="{4E9F7FA8-7913-6544-AF78-246A81B849A2}"/>
                </a:ext>
              </a:extLst>
            </p:cNvPr>
            <p:cNvGrpSpPr/>
            <p:nvPr/>
          </p:nvGrpSpPr>
          <p:grpSpPr>
            <a:xfrm>
              <a:off x="3306424" y="2726331"/>
              <a:ext cx="497688" cy="497688"/>
              <a:chOff x="11448333" y="3259976"/>
              <a:chExt cx="497688" cy="497688"/>
            </a:xfrm>
          </p:grpSpPr>
          <p:sp>
            <p:nvSpPr>
              <p:cNvPr id="16" name="Oval 15">
                <a:extLst>
                  <a:ext uri="{FF2B5EF4-FFF2-40B4-BE49-F238E27FC236}">
                    <a16:creationId xmlns:a16="http://schemas.microsoft.com/office/drawing/2014/main" id="{E0DA6320-7D48-6245-87C1-A66E312BACE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4693CA1-0210-BC40-B93B-256DC65221E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F3D6FE-2989-4E43-8460-BA62A5F794D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1C1F832-3DAB-FE43-BF14-32D84D8F4E48}"/>
                </a:ext>
              </a:extLst>
            </p:cNvPr>
            <p:cNvSpPr txBox="1"/>
            <p:nvPr/>
          </p:nvSpPr>
          <p:spPr>
            <a:xfrm>
              <a:off x="-862089" y="3491016"/>
              <a:ext cx="4055308" cy="1323439"/>
            </a:xfrm>
            <a:prstGeom prst="rect">
              <a:avLst/>
            </a:prstGeom>
            <a:noFill/>
          </p:spPr>
          <p:txBody>
            <a:bodyPr wrap="square" rtlCol="0">
              <a:spAutoFit/>
            </a:bodyPr>
            <a:lstStyle/>
            <a:p>
              <a:pPr algn="ctr"/>
              <a:r>
                <a:rPr lang="en-US" sz="2000" dirty="0">
                  <a:latin typeface="Overpass Mono" pitchFamily="49" charset="77"/>
                </a:rPr>
                <a:t>“My navigation app uses my location and traffic data to show me the quickest way home.”</a:t>
              </a:r>
            </a:p>
          </p:txBody>
        </p:sp>
      </p:grpSp>
      <p:grpSp>
        <p:nvGrpSpPr>
          <p:cNvPr id="19" name="Group 18">
            <a:extLst>
              <a:ext uri="{FF2B5EF4-FFF2-40B4-BE49-F238E27FC236}">
                <a16:creationId xmlns:a16="http://schemas.microsoft.com/office/drawing/2014/main" id="{0D41BFAA-9314-8046-BEA9-B29A3F5C6A21}"/>
              </a:ext>
            </a:extLst>
          </p:cNvPr>
          <p:cNvGrpSpPr/>
          <p:nvPr/>
        </p:nvGrpSpPr>
        <p:grpSpPr>
          <a:xfrm>
            <a:off x="2356050" y="4296893"/>
            <a:ext cx="4968582" cy="2231000"/>
            <a:chOff x="-1164470" y="2726331"/>
            <a:chExt cx="4968582" cy="2231000"/>
          </a:xfrm>
        </p:grpSpPr>
        <p:sp>
          <p:nvSpPr>
            <p:cNvPr id="20" name="Rectangle 19">
              <a:extLst>
                <a:ext uri="{FF2B5EF4-FFF2-40B4-BE49-F238E27FC236}">
                  <a16:creationId xmlns:a16="http://schemas.microsoft.com/office/drawing/2014/main" id="{381FBAED-83AE-294E-AFD1-F71D4C8DE6C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 name="Group 20">
              <a:extLst>
                <a:ext uri="{FF2B5EF4-FFF2-40B4-BE49-F238E27FC236}">
                  <a16:creationId xmlns:a16="http://schemas.microsoft.com/office/drawing/2014/main" id="{6A46E991-E92F-CA48-8505-255C654DD45C}"/>
                </a:ext>
              </a:extLst>
            </p:cNvPr>
            <p:cNvGrpSpPr/>
            <p:nvPr/>
          </p:nvGrpSpPr>
          <p:grpSpPr>
            <a:xfrm>
              <a:off x="3306424" y="2726331"/>
              <a:ext cx="497688" cy="497688"/>
              <a:chOff x="11448333" y="3259976"/>
              <a:chExt cx="497688" cy="497688"/>
            </a:xfrm>
          </p:grpSpPr>
          <p:sp>
            <p:nvSpPr>
              <p:cNvPr id="23" name="Oval 22">
                <a:extLst>
                  <a:ext uri="{FF2B5EF4-FFF2-40B4-BE49-F238E27FC236}">
                    <a16:creationId xmlns:a16="http://schemas.microsoft.com/office/drawing/2014/main" id="{3CDEF4B8-F65B-CA4A-93E1-66C65FC92CF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7037D7EE-D9C7-5A47-8C4D-C35B9065A35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3D51D1-334B-5848-B309-87B5FD015C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5F5FD48-4A1C-5D4A-B166-080E4A82C1D4}"/>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“Shops keep sending me emails for new products I could buy.”</a:t>
              </a:r>
            </a:p>
          </p:txBody>
        </p:sp>
      </p:grpSp>
      <p:grpSp>
        <p:nvGrpSpPr>
          <p:cNvPr id="33" name="Group 32">
            <a:extLst>
              <a:ext uri="{FF2B5EF4-FFF2-40B4-BE49-F238E27FC236}">
                <a16:creationId xmlns:a16="http://schemas.microsoft.com/office/drawing/2014/main" id="{9DB6CF95-0CD1-AB40-B12A-EA6CCEDCE78A}"/>
              </a:ext>
            </a:extLst>
          </p:cNvPr>
          <p:cNvGrpSpPr/>
          <p:nvPr/>
        </p:nvGrpSpPr>
        <p:grpSpPr>
          <a:xfrm>
            <a:off x="8157407" y="2006248"/>
            <a:ext cx="4968582" cy="2744274"/>
            <a:chOff x="-1164470" y="2726331"/>
            <a:chExt cx="4968582" cy="2744274"/>
          </a:xfrm>
        </p:grpSpPr>
        <p:sp>
          <p:nvSpPr>
            <p:cNvPr id="34" name="Rectangle 33">
              <a:extLst>
                <a:ext uri="{FF2B5EF4-FFF2-40B4-BE49-F238E27FC236}">
                  <a16:creationId xmlns:a16="http://schemas.microsoft.com/office/drawing/2014/main" id="{D0DF783A-B116-5F4F-962F-18F016FCC4D2}"/>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901EB236-6E83-ED40-A015-3921E6F905A7}"/>
                </a:ext>
              </a:extLst>
            </p:cNvPr>
            <p:cNvGrpSpPr/>
            <p:nvPr/>
          </p:nvGrpSpPr>
          <p:grpSpPr>
            <a:xfrm>
              <a:off x="3306424" y="2726331"/>
              <a:ext cx="497688" cy="497688"/>
              <a:chOff x="11448333" y="3259976"/>
              <a:chExt cx="497688" cy="497688"/>
            </a:xfrm>
          </p:grpSpPr>
          <p:sp>
            <p:nvSpPr>
              <p:cNvPr id="37" name="Oval 36">
                <a:extLst>
                  <a:ext uri="{FF2B5EF4-FFF2-40B4-BE49-F238E27FC236}">
                    <a16:creationId xmlns:a16="http://schemas.microsoft.com/office/drawing/2014/main" id="{5AD145B3-D0FB-D94B-BF01-5A38BB5B76E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CB52160-82AB-E446-98DA-DAE46ACAC90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5FAA41-71EC-B849-B1C3-D14A4493997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4AA4437-A841-9E4B-BF91-5B4EFD86CD78}"/>
                </a:ext>
              </a:extLst>
            </p:cNvPr>
            <p:cNvSpPr txBox="1"/>
            <p:nvPr/>
          </p:nvSpPr>
          <p:spPr>
            <a:xfrm>
              <a:off x="-862089" y="3491016"/>
              <a:ext cx="4055308" cy="1631216"/>
            </a:xfrm>
            <a:prstGeom prst="rect">
              <a:avLst/>
            </a:prstGeom>
            <a:noFill/>
          </p:spPr>
          <p:txBody>
            <a:bodyPr wrap="square" rtlCol="0">
              <a:spAutoFit/>
            </a:bodyPr>
            <a:lstStyle/>
            <a:p>
              <a:pPr algn="ctr"/>
              <a:r>
                <a:rPr lang="en-US" sz="2000" dirty="0">
                  <a:latin typeface="Overpass Mono" pitchFamily="49" charset="77"/>
                </a:rPr>
                <a:t>“If I haven’t logged on to my gaming app in a while, the app sends me a notification to remind me to play.”</a:t>
              </a:r>
            </a:p>
          </p:txBody>
        </p:sp>
      </p:grpSp>
      <p:grpSp>
        <p:nvGrpSpPr>
          <p:cNvPr id="26" name="Group 25">
            <a:extLst>
              <a:ext uri="{FF2B5EF4-FFF2-40B4-BE49-F238E27FC236}">
                <a16:creationId xmlns:a16="http://schemas.microsoft.com/office/drawing/2014/main" id="{92209AC2-C60A-7B4F-B528-A49728E46F0F}"/>
              </a:ext>
            </a:extLst>
          </p:cNvPr>
          <p:cNvGrpSpPr/>
          <p:nvPr/>
        </p:nvGrpSpPr>
        <p:grpSpPr>
          <a:xfrm>
            <a:off x="3752766" y="6553922"/>
            <a:ext cx="4968582" cy="2231000"/>
            <a:chOff x="-1164470" y="2726331"/>
            <a:chExt cx="4968582" cy="2231000"/>
          </a:xfrm>
        </p:grpSpPr>
        <p:sp>
          <p:nvSpPr>
            <p:cNvPr id="27" name="Rectangle 26">
              <a:extLst>
                <a:ext uri="{FF2B5EF4-FFF2-40B4-BE49-F238E27FC236}">
                  <a16:creationId xmlns:a16="http://schemas.microsoft.com/office/drawing/2014/main" id="{B98A11B4-7616-274B-913F-E44A8D4BC33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8" name="Group 27">
              <a:extLst>
                <a:ext uri="{FF2B5EF4-FFF2-40B4-BE49-F238E27FC236}">
                  <a16:creationId xmlns:a16="http://schemas.microsoft.com/office/drawing/2014/main" id="{2A12E4A7-D61B-1948-8BAB-1B3C5A2B4216}"/>
                </a:ext>
              </a:extLst>
            </p:cNvPr>
            <p:cNvGrpSpPr/>
            <p:nvPr/>
          </p:nvGrpSpPr>
          <p:grpSpPr>
            <a:xfrm>
              <a:off x="3306424" y="2726331"/>
              <a:ext cx="497688" cy="497688"/>
              <a:chOff x="11448333" y="3259976"/>
              <a:chExt cx="497688" cy="497688"/>
            </a:xfrm>
          </p:grpSpPr>
          <p:sp>
            <p:nvSpPr>
              <p:cNvPr id="30" name="Oval 29">
                <a:extLst>
                  <a:ext uri="{FF2B5EF4-FFF2-40B4-BE49-F238E27FC236}">
                    <a16:creationId xmlns:a16="http://schemas.microsoft.com/office/drawing/2014/main" id="{E3DE41B9-E549-3740-8352-6F0B1356EF5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D33806D-A5AF-9642-A979-84CAC271F7B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D18369-0E49-FB40-AF04-4E52671B91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EAFFED2-EF50-7843-A8AA-7104EBFC1F44}"/>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“I see social media adverts telling me who I should follow.”</a:t>
              </a:r>
            </a:p>
          </p:txBody>
        </p:sp>
      </p:grpSp>
    </p:spTree>
    <p:extLst>
      <p:ext uri="{BB962C8B-B14F-4D97-AF65-F5344CB8AC3E}">
        <p14:creationId xmlns:p14="http://schemas.microsoft.com/office/powerpoint/2010/main" val="4332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250" fill="hold"/>
                                        <p:tgtEl>
                                          <p:spTgt spid="19"/>
                                        </p:tgtEl>
                                        <p:attrNameLst>
                                          <p:attrName>ppt_w</p:attrName>
                                        </p:attrNameLst>
                                      </p:cBhvr>
                                      <p:tavLst>
                                        <p:tav tm="0">
                                          <p:val>
                                            <p:fltVal val="0"/>
                                          </p:val>
                                        </p:tav>
                                        <p:tav tm="100000">
                                          <p:val>
                                            <p:strVal val="#ppt_w"/>
                                          </p:val>
                                        </p:tav>
                                      </p:tavLst>
                                    </p:anim>
                                    <p:anim calcmode="lin" valueType="num">
                                      <p:cBhvr>
                                        <p:cTn id="14" dur="250" fill="hold"/>
                                        <p:tgtEl>
                                          <p:spTgt spid="19"/>
                                        </p:tgtEl>
                                        <p:attrNameLst>
                                          <p:attrName>ppt_h</p:attrName>
                                        </p:attrNameLst>
                                      </p:cBhvr>
                                      <p:tavLst>
                                        <p:tav tm="0">
                                          <p:val>
                                            <p:fltVal val="0"/>
                                          </p:val>
                                        </p:tav>
                                        <p:tav tm="100000">
                                          <p:val>
                                            <p:strVal val="#ppt_h"/>
                                          </p:val>
                                        </p:tav>
                                      </p:tavLst>
                                    </p:anim>
                                    <p:animEffect transition="in" filter="fade">
                                      <p:cBhvr>
                                        <p:cTn id="15" dur="250"/>
                                        <p:tgtEl>
                                          <p:spTgt spid="19"/>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50" fill="hold"/>
                                        <p:tgtEl>
                                          <p:spTgt spid="26"/>
                                        </p:tgtEl>
                                        <p:attrNameLst>
                                          <p:attrName>ppt_w</p:attrName>
                                        </p:attrNameLst>
                                      </p:cBhvr>
                                      <p:tavLst>
                                        <p:tav tm="0">
                                          <p:val>
                                            <p:fltVal val="0"/>
                                          </p:val>
                                        </p:tav>
                                        <p:tav tm="100000">
                                          <p:val>
                                            <p:strVal val="#ppt_w"/>
                                          </p:val>
                                        </p:tav>
                                      </p:tavLst>
                                    </p:anim>
                                    <p:anim calcmode="lin" valueType="num">
                                      <p:cBhvr>
                                        <p:cTn id="20" dur="250" fill="hold"/>
                                        <p:tgtEl>
                                          <p:spTgt spid="26"/>
                                        </p:tgtEl>
                                        <p:attrNameLst>
                                          <p:attrName>ppt_h</p:attrName>
                                        </p:attrNameLst>
                                      </p:cBhvr>
                                      <p:tavLst>
                                        <p:tav tm="0">
                                          <p:val>
                                            <p:fltVal val="0"/>
                                          </p:val>
                                        </p:tav>
                                        <p:tav tm="100000">
                                          <p:val>
                                            <p:strVal val="#ppt_h"/>
                                          </p:val>
                                        </p:tav>
                                      </p:tavLst>
                                    </p:anim>
                                    <p:animEffect transition="in" filter="fade">
                                      <p:cBhvr>
                                        <p:cTn id="21" dur="250"/>
                                        <p:tgtEl>
                                          <p:spTgt spid="26"/>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250" fill="hold"/>
                                        <p:tgtEl>
                                          <p:spTgt spid="33"/>
                                        </p:tgtEl>
                                        <p:attrNameLst>
                                          <p:attrName>ppt_w</p:attrName>
                                        </p:attrNameLst>
                                      </p:cBhvr>
                                      <p:tavLst>
                                        <p:tav tm="0">
                                          <p:val>
                                            <p:fltVal val="0"/>
                                          </p:val>
                                        </p:tav>
                                        <p:tav tm="100000">
                                          <p:val>
                                            <p:strVal val="#ppt_w"/>
                                          </p:val>
                                        </p:tav>
                                      </p:tavLst>
                                    </p:anim>
                                    <p:anim calcmode="lin" valueType="num">
                                      <p:cBhvr>
                                        <p:cTn id="26" dur="250" fill="hold"/>
                                        <p:tgtEl>
                                          <p:spTgt spid="33"/>
                                        </p:tgtEl>
                                        <p:attrNameLst>
                                          <p:attrName>ppt_h</p:attrName>
                                        </p:attrNameLst>
                                      </p:cBhvr>
                                      <p:tavLst>
                                        <p:tav tm="0">
                                          <p:val>
                                            <p:fltVal val="0"/>
                                          </p:val>
                                        </p:tav>
                                        <p:tav tm="100000">
                                          <p:val>
                                            <p:strVal val="#ppt_h"/>
                                          </p:val>
                                        </p:tav>
                                      </p:tavLst>
                                    </p:anim>
                                    <p:animEffect transition="in" filter="fade">
                                      <p:cBhvr>
                                        <p:cTn id="27" dur="250"/>
                                        <p:tgtEl>
                                          <p:spTgt spid="33"/>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250" fill="hold"/>
                                        <p:tgtEl>
                                          <p:spTgt spid="40"/>
                                        </p:tgtEl>
                                        <p:attrNameLst>
                                          <p:attrName>ppt_w</p:attrName>
                                        </p:attrNameLst>
                                      </p:cBhvr>
                                      <p:tavLst>
                                        <p:tav tm="0">
                                          <p:val>
                                            <p:fltVal val="0"/>
                                          </p:val>
                                        </p:tav>
                                        <p:tav tm="100000">
                                          <p:val>
                                            <p:strVal val="#ppt_w"/>
                                          </p:val>
                                        </p:tav>
                                      </p:tavLst>
                                    </p:anim>
                                    <p:anim calcmode="lin" valueType="num">
                                      <p:cBhvr>
                                        <p:cTn id="32" dur="250" fill="hold"/>
                                        <p:tgtEl>
                                          <p:spTgt spid="40"/>
                                        </p:tgtEl>
                                        <p:attrNameLst>
                                          <p:attrName>ppt_h</p:attrName>
                                        </p:attrNameLst>
                                      </p:cBhvr>
                                      <p:tavLst>
                                        <p:tav tm="0">
                                          <p:val>
                                            <p:fltVal val="0"/>
                                          </p:val>
                                        </p:tav>
                                        <p:tav tm="100000">
                                          <p:val>
                                            <p:strVal val="#ppt_h"/>
                                          </p:val>
                                        </p:tav>
                                      </p:tavLst>
                                    </p:anim>
                                    <p:animEffect transition="in" filter="fade">
                                      <p:cBhvr>
                                        <p:cTn id="33"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2AB2B2A-8400-3842-A093-FFBE4E6A7DEF}"/>
              </a:ext>
            </a:extLst>
          </p:cNvPr>
          <p:cNvGrpSpPr/>
          <p:nvPr/>
        </p:nvGrpSpPr>
        <p:grpSpPr>
          <a:xfrm>
            <a:off x="692201" y="611124"/>
            <a:ext cx="14938324" cy="8173798"/>
            <a:chOff x="692201" y="611124"/>
            <a:chExt cx="14938324" cy="8173798"/>
          </a:xfrm>
        </p:grpSpPr>
        <p:grpSp>
          <p:nvGrpSpPr>
            <p:cNvPr id="17" name="Group 16">
              <a:extLst>
                <a:ext uri="{FF2B5EF4-FFF2-40B4-BE49-F238E27FC236}">
                  <a16:creationId xmlns:a16="http://schemas.microsoft.com/office/drawing/2014/main" id="{71B4DF2D-F890-504A-95C6-91E9933D668D}"/>
                </a:ext>
              </a:extLst>
            </p:cNvPr>
            <p:cNvGrpSpPr/>
            <p:nvPr/>
          </p:nvGrpSpPr>
          <p:grpSpPr>
            <a:xfrm>
              <a:off x="9648793" y="4999365"/>
              <a:ext cx="4968582" cy="2515674"/>
              <a:chOff x="-1164470" y="2726331"/>
              <a:chExt cx="4968582" cy="2515674"/>
            </a:xfrm>
          </p:grpSpPr>
          <p:sp>
            <p:nvSpPr>
              <p:cNvPr id="47" name="Rectangle 46">
                <a:extLst>
                  <a:ext uri="{FF2B5EF4-FFF2-40B4-BE49-F238E27FC236}">
                    <a16:creationId xmlns:a16="http://schemas.microsoft.com/office/drawing/2014/main" id="{9D7E04B9-0FF0-E64E-BA62-17EA2AE34E3B}"/>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8" name="Group 47">
                <a:extLst>
                  <a:ext uri="{FF2B5EF4-FFF2-40B4-BE49-F238E27FC236}">
                    <a16:creationId xmlns:a16="http://schemas.microsoft.com/office/drawing/2014/main" id="{4B327BBA-4152-AF48-92C0-AE649487D994}"/>
                  </a:ext>
                </a:extLst>
              </p:cNvPr>
              <p:cNvGrpSpPr/>
              <p:nvPr/>
            </p:nvGrpSpPr>
            <p:grpSpPr>
              <a:xfrm>
                <a:off x="3306424" y="2726331"/>
                <a:ext cx="497688" cy="497688"/>
                <a:chOff x="11448333" y="3259976"/>
                <a:chExt cx="497688" cy="497688"/>
              </a:xfrm>
            </p:grpSpPr>
            <p:sp>
              <p:nvSpPr>
                <p:cNvPr id="50" name="Oval 49">
                  <a:extLst>
                    <a:ext uri="{FF2B5EF4-FFF2-40B4-BE49-F238E27FC236}">
                      <a16:creationId xmlns:a16="http://schemas.microsoft.com/office/drawing/2014/main" id="{3336C694-8D2F-E34E-923F-B73957072C7D}"/>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CFC5F9BF-84A9-D54A-B520-123AF2D2FE6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A2A3764-4030-1740-BA53-649591B3B36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05C8E573-F8D1-134B-A3A1-FA5D3E218789}"/>
                  </a:ext>
                </a:extLst>
              </p:cNvPr>
              <p:cNvSpPr txBox="1"/>
              <p:nvPr/>
            </p:nvSpPr>
            <p:spPr>
              <a:xfrm>
                <a:off x="-862089" y="3505304"/>
                <a:ext cx="4055308" cy="1323439"/>
              </a:xfrm>
              <a:prstGeom prst="rect">
                <a:avLst/>
              </a:prstGeom>
              <a:noFill/>
            </p:spPr>
            <p:txBody>
              <a:bodyPr wrap="square" rtlCol="0">
                <a:spAutoFit/>
              </a:bodyPr>
              <a:lstStyle/>
              <a:p>
                <a:pPr algn="ctr"/>
                <a:r>
                  <a:rPr lang="en-US" sz="2000" dirty="0">
                    <a:latin typeface="Overpass Mono" pitchFamily="49" charset="77"/>
                  </a:rPr>
                  <a:t>“After I look at a product online, I see adverts for it everywhere.”</a:t>
                </a:r>
              </a:p>
            </p:txBody>
          </p:sp>
        </p:grpSp>
        <p:sp>
          <p:nvSpPr>
            <p:cNvPr id="18" name="Title 1">
              <a:extLst>
                <a:ext uri="{FF2B5EF4-FFF2-40B4-BE49-F238E27FC236}">
                  <a16:creationId xmlns:a16="http://schemas.microsoft.com/office/drawing/2014/main" id="{40832608-9928-E94B-95EF-238400B78CF3}"/>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p:txBody>
        </p:sp>
        <p:grpSp>
          <p:nvGrpSpPr>
            <p:cNvPr id="19" name="Group 18">
              <a:extLst>
                <a:ext uri="{FF2B5EF4-FFF2-40B4-BE49-F238E27FC236}">
                  <a16:creationId xmlns:a16="http://schemas.microsoft.com/office/drawing/2014/main" id="{831CEE60-3B5D-4F48-A2B0-E371137A7A07}"/>
                </a:ext>
              </a:extLst>
            </p:cNvPr>
            <p:cNvGrpSpPr/>
            <p:nvPr/>
          </p:nvGrpSpPr>
          <p:grpSpPr>
            <a:xfrm>
              <a:off x="1025587" y="1678640"/>
              <a:ext cx="4968582" cy="2589164"/>
              <a:chOff x="-1164470" y="2726331"/>
              <a:chExt cx="4968582" cy="2589164"/>
            </a:xfrm>
          </p:grpSpPr>
          <p:sp>
            <p:nvSpPr>
              <p:cNvPr id="41" name="Rectangle 40">
                <a:extLst>
                  <a:ext uri="{FF2B5EF4-FFF2-40B4-BE49-F238E27FC236}">
                    <a16:creationId xmlns:a16="http://schemas.microsoft.com/office/drawing/2014/main" id="{679F33FA-91D3-E74C-BB54-E88EBE1634B1}"/>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AFA6CD28-543A-9546-8785-E4DDDB811271}"/>
                  </a:ext>
                </a:extLst>
              </p:cNvPr>
              <p:cNvGrpSpPr/>
              <p:nvPr/>
            </p:nvGrpSpPr>
            <p:grpSpPr>
              <a:xfrm>
                <a:off x="3306424" y="2726331"/>
                <a:ext cx="497688" cy="497688"/>
                <a:chOff x="11448333" y="3259976"/>
                <a:chExt cx="497688" cy="497688"/>
              </a:xfrm>
            </p:grpSpPr>
            <p:sp>
              <p:nvSpPr>
                <p:cNvPr id="44" name="Oval 43">
                  <a:extLst>
                    <a:ext uri="{FF2B5EF4-FFF2-40B4-BE49-F238E27FC236}">
                      <a16:creationId xmlns:a16="http://schemas.microsoft.com/office/drawing/2014/main" id="{D3331A98-1F4C-494D-B4E2-91692F0DEE6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7CC66F11-424E-D44A-80CB-0E1E99448CD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BED8136-9EDF-5640-9238-58631C1CB1D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D24F7559-ED40-3942-ABAC-8376C93CF6E9}"/>
                  </a:ext>
                </a:extLst>
              </p:cNvPr>
              <p:cNvSpPr txBox="1"/>
              <p:nvPr/>
            </p:nvSpPr>
            <p:spPr>
              <a:xfrm>
                <a:off x="-862089" y="3491016"/>
                <a:ext cx="4055308" cy="1323439"/>
              </a:xfrm>
              <a:prstGeom prst="rect">
                <a:avLst/>
              </a:prstGeom>
              <a:noFill/>
            </p:spPr>
            <p:txBody>
              <a:bodyPr wrap="square" rtlCol="0">
                <a:spAutoFit/>
              </a:bodyPr>
              <a:lstStyle/>
              <a:p>
                <a:pPr algn="ctr"/>
                <a:r>
                  <a:rPr lang="en-US" sz="2000" dirty="0">
                    <a:latin typeface="Overpass Mono" pitchFamily="49" charset="77"/>
                  </a:rPr>
                  <a:t>“My navigation app uses my location and traffic data to show me the quickest way home.”</a:t>
                </a:r>
              </a:p>
            </p:txBody>
          </p:sp>
        </p:grpSp>
        <p:grpSp>
          <p:nvGrpSpPr>
            <p:cNvPr id="20" name="Group 19">
              <a:extLst>
                <a:ext uri="{FF2B5EF4-FFF2-40B4-BE49-F238E27FC236}">
                  <a16:creationId xmlns:a16="http://schemas.microsoft.com/office/drawing/2014/main" id="{00206F4C-52C5-9047-8F2A-3B0129C70471}"/>
                </a:ext>
              </a:extLst>
            </p:cNvPr>
            <p:cNvGrpSpPr/>
            <p:nvPr/>
          </p:nvGrpSpPr>
          <p:grpSpPr>
            <a:xfrm>
              <a:off x="2356050" y="4296893"/>
              <a:ext cx="4968582" cy="2231000"/>
              <a:chOff x="-1164470" y="2726331"/>
              <a:chExt cx="4968582" cy="2231000"/>
            </a:xfrm>
          </p:grpSpPr>
          <p:sp>
            <p:nvSpPr>
              <p:cNvPr id="35" name="Rectangle 34">
                <a:extLst>
                  <a:ext uri="{FF2B5EF4-FFF2-40B4-BE49-F238E27FC236}">
                    <a16:creationId xmlns:a16="http://schemas.microsoft.com/office/drawing/2014/main" id="{F24E66B1-784D-AC42-BDD1-D6983900A3C2}"/>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id="{D0BA361C-840D-AE4A-BA4D-D75EFF8E56A2}"/>
                  </a:ext>
                </a:extLst>
              </p:cNvPr>
              <p:cNvGrpSpPr/>
              <p:nvPr/>
            </p:nvGrpSpPr>
            <p:grpSpPr>
              <a:xfrm>
                <a:off x="3306424" y="2726331"/>
                <a:ext cx="497688" cy="497688"/>
                <a:chOff x="11448333" y="3259976"/>
                <a:chExt cx="497688" cy="497688"/>
              </a:xfrm>
            </p:grpSpPr>
            <p:sp>
              <p:nvSpPr>
                <p:cNvPr id="38" name="Oval 37">
                  <a:extLst>
                    <a:ext uri="{FF2B5EF4-FFF2-40B4-BE49-F238E27FC236}">
                      <a16:creationId xmlns:a16="http://schemas.microsoft.com/office/drawing/2014/main" id="{8C4DC7A5-C4E9-FB43-A897-81C3043CD53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4B7C9BF2-24D5-B340-BE3D-9D16C6C3080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20BFB4-0D6D-E448-8FFD-FA9CD3E6D9E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EDAA0A78-82C8-C442-8B46-D641000AB037}"/>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“Shops keep sending me emails for new products I could buy.”</a:t>
                </a:r>
              </a:p>
            </p:txBody>
          </p:sp>
        </p:grpSp>
        <p:grpSp>
          <p:nvGrpSpPr>
            <p:cNvPr id="21" name="Group 20">
              <a:extLst>
                <a:ext uri="{FF2B5EF4-FFF2-40B4-BE49-F238E27FC236}">
                  <a16:creationId xmlns:a16="http://schemas.microsoft.com/office/drawing/2014/main" id="{E8877D81-AD11-8944-9F28-2B1F3020ED19}"/>
                </a:ext>
              </a:extLst>
            </p:cNvPr>
            <p:cNvGrpSpPr/>
            <p:nvPr/>
          </p:nvGrpSpPr>
          <p:grpSpPr>
            <a:xfrm>
              <a:off x="8157407" y="2006248"/>
              <a:ext cx="4968582" cy="2744274"/>
              <a:chOff x="-1164470" y="2726331"/>
              <a:chExt cx="4968582" cy="2744274"/>
            </a:xfrm>
          </p:grpSpPr>
          <p:sp>
            <p:nvSpPr>
              <p:cNvPr id="29" name="Rectangle 28">
                <a:extLst>
                  <a:ext uri="{FF2B5EF4-FFF2-40B4-BE49-F238E27FC236}">
                    <a16:creationId xmlns:a16="http://schemas.microsoft.com/office/drawing/2014/main" id="{E815BD07-5DEA-A94E-BC7D-CE8ECF828348}"/>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0" name="Group 29">
                <a:extLst>
                  <a:ext uri="{FF2B5EF4-FFF2-40B4-BE49-F238E27FC236}">
                    <a16:creationId xmlns:a16="http://schemas.microsoft.com/office/drawing/2014/main" id="{FA64B90A-D946-AD46-BC1F-7F40B229D8B1}"/>
                  </a:ext>
                </a:extLst>
              </p:cNvPr>
              <p:cNvGrpSpPr/>
              <p:nvPr/>
            </p:nvGrpSpPr>
            <p:grpSpPr>
              <a:xfrm>
                <a:off x="3306424" y="2726331"/>
                <a:ext cx="497688" cy="497688"/>
                <a:chOff x="11448333" y="3259976"/>
                <a:chExt cx="497688" cy="497688"/>
              </a:xfrm>
            </p:grpSpPr>
            <p:sp>
              <p:nvSpPr>
                <p:cNvPr id="32" name="Oval 31">
                  <a:extLst>
                    <a:ext uri="{FF2B5EF4-FFF2-40B4-BE49-F238E27FC236}">
                      <a16:creationId xmlns:a16="http://schemas.microsoft.com/office/drawing/2014/main" id="{E7B7EA92-FCBF-FF4A-B5CF-AACD07A2273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5916AC11-0DB1-794B-982C-F0061D6DD76E}"/>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151EB5-D7E6-9844-875A-73CD0DB0B3F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CB7C2698-28E3-BA4B-9C69-AEF6E1AA66AF}"/>
                  </a:ext>
                </a:extLst>
              </p:cNvPr>
              <p:cNvSpPr txBox="1"/>
              <p:nvPr/>
            </p:nvSpPr>
            <p:spPr>
              <a:xfrm>
                <a:off x="-862089" y="3491016"/>
                <a:ext cx="4055308" cy="1631216"/>
              </a:xfrm>
              <a:prstGeom prst="rect">
                <a:avLst/>
              </a:prstGeom>
              <a:noFill/>
            </p:spPr>
            <p:txBody>
              <a:bodyPr wrap="square" rtlCol="0">
                <a:spAutoFit/>
              </a:bodyPr>
              <a:lstStyle/>
              <a:p>
                <a:pPr algn="ctr"/>
                <a:r>
                  <a:rPr lang="en-US" sz="2000" dirty="0">
                    <a:latin typeface="Overpass Mono" pitchFamily="49" charset="77"/>
                  </a:rPr>
                  <a:t>“If I haven’t logged on to my gaming app in a while, the app sends me a notification to remind me to play.”</a:t>
                </a:r>
              </a:p>
            </p:txBody>
          </p:sp>
        </p:grpSp>
        <p:grpSp>
          <p:nvGrpSpPr>
            <p:cNvPr id="22" name="Group 21">
              <a:extLst>
                <a:ext uri="{FF2B5EF4-FFF2-40B4-BE49-F238E27FC236}">
                  <a16:creationId xmlns:a16="http://schemas.microsoft.com/office/drawing/2014/main" id="{AA2DC844-F71B-4A4D-8861-8E5FBA43933D}"/>
                </a:ext>
              </a:extLst>
            </p:cNvPr>
            <p:cNvGrpSpPr/>
            <p:nvPr/>
          </p:nvGrpSpPr>
          <p:grpSpPr>
            <a:xfrm>
              <a:off x="3752766" y="6553922"/>
              <a:ext cx="4968582" cy="2231000"/>
              <a:chOff x="-1164470" y="2726331"/>
              <a:chExt cx="4968582" cy="2231000"/>
            </a:xfrm>
          </p:grpSpPr>
          <p:sp>
            <p:nvSpPr>
              <p:cNvPr id="23" name="Rectangle 22">
                <a:extLst>
                  <a:ext uri="{FF2B5EF4-FFF2-40B4-BE49-F238E27FC236}">
                    <a16:creationId xmlns:a16="http://schemas.microsoft.com/office/drawing/2014/main" id="{5B64134F-653F-0845-8C90-4A2942897EEC}"/>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4" name="Group 23">
                <a:extLst>
                  <a:ext uri="{FF2B5EF4-FFF2-40B4-BE49-F238E27FC236}">
                    <a16:creationId xmlns:a16="http://schemas.microsoft.com/office/drawing/2014/main" id="{1C99DCD8-B363-0242-BA46-A9051C55CE87}"/>
                  </a:ext>
                </a:extLst>
              </p:cNvPr>
              <p:cNvGrpSpPr/>
              <p:nvPr/>
            </p:nvGrpSpPr>
            <p:grpSpPr>
              <a:xfrm>
                <a:off x="3306424" y="2726331"/>
                <a:ext cx="497688" cy="497688"/>
                <a:chOff x="11448333" y="3259976"/>
                <a:chExt cx="497688" cy="497688"/>
              </a:xfrm>
            </p:grpSpPr>
            <p:sp>
              <p:nvSpPr>
                <p:cNvPr id="26" name="Oval 25">
                  <a:extLst>
                    <a:ext uri="{FF2B5EF4-FFF2-40B4-BE49-F238E27FC236}">
                      <a16:creationId xmlns:a16="http://schemas.microsoft.com/office/drawing/2014/main" id="{99BC0F09-7BEF-CD49-8759-CEDC5F9CDE9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DD0A7C1-9DD2-3044-A55A-1D4996733A9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0A48EE-D37E-294B-944F-9573BF40060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69DBB44B-22F6-A540-9D47-8D4C51A2C3FB}"/>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“I see social media adverts telling me to vote for my local MP”</a:t>
                </a:r>
              </a:p>
            </p:txBody>
          </p:sp>
        </p:grpSp>
      </p:grpSp>
      <p:sp>
        <p:nvSpPr>
          <p:cNvPr id="2" name="Rectangle 1">
            <a:extLst>
              <a:ext uri="{FF2B5EF4-FFF2-40B4-BE49-F238E27FC236}">
                <a16:creationId xmlns:a16="http://schemas.microsoft.com/office/drawing/2014/main" id="{C88C7A76-77DC-5D45-90D5-487582B5EA6A}"/>
              </a:ext>
            </a:extLst>
          </p:cNvPr>
          <p:cNvSpPr/>
          <p:nvPr/>
        </p:nvSpPr>
        <p:spPr>
          <a:xfrm>
            <a:off x="0" y="0"/>
            <a:ext cx="16257588" cy="9144000"/>
          </a:xfrm>
          <a:prstGeom prst="rect">
            <a:avLst/>
          </a:prstGeom>
          <a:solidFill>
            <a:srgbClr val="F6E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CD7FC8BC-C9E1-7342-AEA0-E323DF63843D}"/>
              </a:ext>
            </a:extLst>
          </p:cNvPr>
          <p:cNvGrpSpPr/>
          <p:nvPr/>
        </p:nvGrpSpPr>
        <p:grpSpPr>
          <a:xfrm>
            <a:off x="2465806" y="2471814"/>
            <a:ext cx="11155513" cy="4281677"/>
            <a:chOff x="2035553" y="2593255"/>
            <a:chExt cx="11155513" cy="4281677"/>
          </a:xfrm>
        </p:grpSpPr>
        <p:sp>
          <p:nvSpPr>
            <p:cNvPr id="4" name="Rectangle 3">
              <a:extLst>
                <a:ext uri="{FF2B5EF4-FFF2-40B4-BE49-F238E27FC236}">
                  <a16:creationId xmlns:a16="http://schemas.microsoft.com/office/drawing/2014/main" id="{8BB04364-F22D-B642-975E-09AF926AB0BC}"/>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1403824-A4DE-8547-94BF-051ED55EBC6F}"/>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id="{E8D3FB69-AABB-C744-A929-7828E03C74FA}"/>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p>
          </p:txBody>
        </p:sp>
        <p:grpSp>
          <p:nvGrpSpPr>
            <p:cNvPr id="7" name="Group 6">
              <a:extLst>
                <a:ext uri="{FF2B5EF4-FFF2-40B4-BE49-F238E27FC236}">
                  <a16:creationId xmlns:a16="http://schemas.microsoft.com/office/drawing/2014/main" id="{5A2A6F57-8EAA-1043-B83F-B95B9DCC7EF9}"/>
                </a:ext>
              </a:extLst>
            </p:cNvPr>
            <p:cNvGrpSpPr/>
            <p:nvPr/>
          </p:nvGrpSpPr>
          <p:grpSpPr>
            <a:xfrm>
              <a:off x="2158072" y="2680893"/>
              <a:ext cx="366748" cy="366748"/>
              <a:chOff x="2118558" y="2663960"/>
              <a:chExt cx="366748" cy="366748"/>
            </a:xfrm>
          </p:grpSpPr>
          <p:sp>
            <p:nvSpPr>
              <p:cNvPr id="14" name="Rectangle 13">
                <a:extLst>
                  <a:ext uri="{FF2B5EF4-FFF2-40B4-BE49-F238E27FC236}">
                    <a16:creationId xmlns:a16="http://schemas.microsoft.com/office/drawing/2014/main" id="{268E3156-9404-3746-94F7-D8FDB473D7D9}"/>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359A562-892A-FD4C-B386-9CDD6E131113}"/>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E724131-E2ED-9340-83BD-F2E9149418A3}"/>
                </a:ext>
              </a:extLst>
            </p:cNvPr>
            <p:cNvGrpSpPr/>
            <p:nvPr/>
          </p:nvGrpSpPr>
          <p:grpSpPr>
            <a:xfrm>
              <a:off x="12290940" y="2686867"/>
              <a:ext cx="776902" cy="366748"/>
              <a:chOff x="10581098" y="2669934"/>
              <a:chExt cx="776902" cy="366748"/>
            </a:xfrm>
          </p:grpSpPr>
          <p:sp>
            <p:nvSpPr>
              <p:cNvPr id="10" name="Rectangle 9">
                <a:extLst>
                  <a:ext uri="{FF2B5EF4-FFF2-40B4-BE49-F238E27FC236}">
                    <a16:creationId xmlns:a16="http://schemas.microsoft.com/office/drawing/2014/main" id="{9B5F0E7C-9760-2845-A0AC-2DAF3ED6244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5E941-26BC-6741-94D3-8E110D893E79}"/>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DC26E756-1BE7-3A44-B14A-C29988FDC88D}"/>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A5B80326-C783-A04E-A8FB-5665594DD5A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12">
              <a:extLst>
                <a:ext uri="{FF2B5EF4-FFF2-40B4-BE49-F238E27FC236}">
                  <a16:creationId xmlns:a16="http://schemas.microsoft.com/office/drawing/2014/main" id="{1CD5B4E9-B870-4543-9D72-CD5C13F9DA99}"/>
                </a:ext>
              </a:extLst>
            </p:cNvPr>
            <p:cNvSpPr txBox="1">
              <a:spLocks/>
            </p:cNvSpPr>
            <p:nvPr/>
          </p:nvSpPr>
          <p:spPr>
            <a:xfrm>
              <a:off x="2653259" y="4069946"/>
              <a:ext cx="10068768" cy="257916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800" dirty="0">
                  <a:solidFill>
                    <a:srgbClr val="019967"/>
                  </a:solidFill>
                </a:rPr>
                <a:t>The Big Question</a:t>
              </a:r>
            </a:p>
            <a:p>
              <a:pPr>
                <a:lnSpc>
                  <a:spcPct val="100000"/>
                </a:lnSpc>
                <a:spcBef>
                  <a:spcPts val="0"/>
                </a:spcBef>
              </a:pPr>
              <a:endParaRPr lang="en-GB" sz="2400" b="0" dirty="0">
                <a:solidFill>
                  <a:srgbClr val="019967"/>
                </a:solidFill>
              </a:endParaRPr>
            </a:p>
            <a:p>
              <a:pPr>
                <a:lnSpc>
                  <a:spcPct val="110000"/>
                </a:lnSpc>
                <a:spcBef>
                  <a:spcPts val="0"/>
                </a:spcBef>
              </a:pPr>
              <a:r>
                <a:rPr lang="en-GB" sz="2400" b="0" dirty="0">
                  <a:solidFill>
                    <a:srgbClr val="019967"/>
                  </a:solidFill>
                </a:rPr>
                <a:t>Why is our personal data so valuable to companies and online organisations? </a:t>
              </a:r>
            </a:p>
          </p:txBody>
        </p:sp>
      </p:grpSp>
    </p:spTree>
    <p:extLst>
      <p:ext uri="{BB962C8B-B14F-4D97-AF65-F5344CB8AC3E}">
        <p14:creationId xmlns:p14="http://schemas.microsoft.com/office/powerpoint/2010/main" val="5380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DCB68-CB06-FF4E-AE1B-CD8F1D965480}"/>
              </a:ext>
            </a:extLst>
          </p:cNvPr>
          <p:cNvSpPr/>
          <p:nvPr/>
        </p:nvSpPr>
        <p:spPr>
          <a:xfrm>
            <a:off x="-179200" y="-77002"/>
            <a:ext cx="11328464" cy="487359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Content Placeholder 8">
            <a:extLst>
              <a:ext uri="{FF2B5EF4-FFF2-40B4-BE49-F238E27FC236}">
                <a16:creationId xmlns:a16="http://schemas.microsoft.com/office/drawing/2014/main" id="{59687703-8234-A14A-8608-6520E784BAFA}"/>
              </a:ext>
            </a:extLst>
          </p:cNvPr>
          <p:cNvSpPr txBox="1">
            <a:spLocks/>
          </p:cNvSpPr>
          <p:nvPr/>
        </p:nvSpPr>
        <p:spPr>
          <a:xfrm>
            <a:off x="813803" y="1025227"/>
            <a:ext cx="248895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2" name="Title 1">
            <a:extLst>
              <a:ext uri="{FF2B5EF4-FFF2-40B4-BE49-F238E27FC236}">
                <a16:creationId xmlns:a16="http://schemas.microsoft.com/office/drawing/2014/main" id="{0966DE3A-4527-8F48-AD65-5C256B46BFA6}"/>
              </a:ext>
            </a:extLst>
          </p:cNvPr>
          <p:cNvSpPr txBox="1">
            <a:spLocks/>
          </p:cNvSpPr>
          <p:nvPr/>
        </p:nvSpPr>
        <p:spPr>
          <a:xfrm>
            <a:off x="692202" y="611124"/>
            <a:ext cx="2721956"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Remember…</a:t>
            </a:r>
          </a:p>
        </p:txBody>
      </p:sp>
      <p:sp>
        <p:nvSpPr>
          <p:cNvPr id="23" name="Title 1">
            <a:extLst>
              <a:ext uri="{FF2B5EF4-FFF2-40B4-BE49-F238E27FC236}">
                <a16:creationId xmlns:a16="http://schemas.microsoft.com/office/drawing/2014/main" id="{8B6A32ED-E085-7F4C-93AF-58D0BA5ADBEE}"/>
              </a:ext>
            </a:extLst>
          </p:cNvPr>
          <p:cNvSpPr txBox="1">
            <a:spLocks/>
          </p:cNvSpPr>
          <p:nvPr/>
        </p:nvSpPr>
        <p:spPr>
          <a:xfrm>
            <a:off x="692201" y="2043652"/>
            <a:ext cx="9831420"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800" dirty="0">
                <a:solidFill>
                  <a:schemeClr val="dk1"/>
                </a:solidFill>
                <a:latin typeface="Overpass Mono" pitchFamily="49" charset="77"/>
                <a:ea typeface="Calibri"/>
                <a:cs typeface="Calibri"/>
                <a:sym typeface="Calibri"/>
              </a:rPr>
              <a:t>The Information Commissioner’s Office (ICO) is here for you.</a:t>
            </a:r>
          </a:p>
        </p:txBody>
      </p:sp>
      <p:grpSp>
        <p:nvGrpSpPr>
          <p:cNvPr id="2" name="Group 1">
            <a:extLst>
              <a:ext uri="{FF2B5EF4-FFF2-40B4-BE49-F238E27FC236}">
                <a16:creationId xmlns:a16="http://schemas.microsoft.com/office/drawing/2014/main" id="{C54790B6-2546-AB45-B7DC-4C94D9DEC920}"/>
              </a:ext>
            </a:extLst>
          </p:cNvPr>
          <p:cNvGrpSpPr/>
          <p:nvPr/>
        </p:nvGrpSpPr>
        <p:grpSpPr>
          <a:xfrm>
            <a:off x="6128084" y="3351581"/>
            <a:ext cx="7608281" cy="4172166"/>
            <a:chOff x="57895" y="5006258"/>
            <a:chExt cx="7608281" cy="4172166"/>
          </a:xfrm>
        </p:grpSpPr>
        <p:sp>
          <p:nvSpPr>
            <p:cNvPr id="26" name="Rectangle 25">
              <a:extLst>
                <a:ext uri="{FF2B5EF4-FFF2-40B4-BE49-F238E27FC236}">
                  <a16:creationId xmlns:a16="http://schemas.microsoft.com/office/drawing/2014/main" id="{7FE03137-C145-7E4C-B399-FE3B91D6129D}"/>
                </a:ext>
              </a:extLst>
            </p:cNvPr>
            <p:cNvSpPr/>
            <p:nvPr/>
          </p:nvSpPr>
          <p:spPr>
            <a:xfrm>
              <a:off x="57895" y="5255103"/>
              <a:ext cx="7359437" cy="392332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 name="Title 1">
              <a:extLst>
                <a:ext uri="{FF2B5EF4-FFF2-40B4-BE49-F238E27FC236}">
                  <a16:creationId xmlns:a16="http://schemas.microsoft.com/office/drawing/2014/main" id="{744D2E8C-5C40-F243-840A-A0CF329E3B15}"/>
                </a:ext>
              </a:extLst>
            </p:cNvPr>
            <p:cNvSpPr txBox="1">
              <a:spLocks/>
            </p:cNvSpPr>
            <p:nvPr/>
          </p:nvSpPr>
          <p:spPr>
            <a:xfrm>
              <a:off x="908996" y="6097467"/>
              <a:ext cx="5766268" cy="225904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6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600" b="1" dirty="0">
                  <a:solidFill>
                    <a:srgbClr val="019967"/>
                  </a:solidFill>
                  <a:latin typeface="Overpass Mono" pitchFamily="49" charset="77"/>
                  <a:ea typeface="Calibri"/>
                  <a:cs typeface="Calibri"/>
                  <a:sym typeface="Calibri"/>
                </a:rPr>
                <a:t>https://</a:t>
              </a:r>
              <a:r>
                <a:rPr lang="en-GB" sz="2600" b="1" dirty="0" err="1">
                  <a:solidFill>
                    <a:srgbClr val="019967"/>
                  </a:solidFill>
                  <a:latin typeface="Overpass Mono" pitchFamily="49" charset="77"/>
                  <a:ea typeface="Calibri"/>
                  <a:cs typeface="Calibri"/>
                  <a:sym typeface="Calibri"/>
                </a:rPr>
                <a:t>ico.org.uk</a:t>
              </a:r>
              <a:endParaRPr lang="en-GB" sz="2600" dirty="0">
                <a:solidFill>
                  <a:schemeClr val="dk1"/>
                </a:solidFill>
                <a:latin typeface="Overpass Mono" pitchFamily="49" charset="77"/>
                <a:ea typeface="Calibri"/>
                <a:cs typeface="Calibri"/>
                <a:sym typeface="Calibri"/>
              </a:endParaRPr>
            </a:p>
          </p:txBody>
        </p:sp>
        <p:grpSp>
          <p:nvGrpSpPr>
            <p:cNvPr id="30" name="Group 29">
              <a:extLst>
                <a:ext uri="{FF2B5EF4-FFF2-40B4-BE49-F238E27FC236}">
                  <a16:creationId xmlns:a16="http://schemas.microsoft.com/office/drawing/2014/main"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
                <a:extLst>
                  <a:ext uri="{FF2B5EF4-FFF2-40B4-BE49-F238E27FC236}">
                    <a16:creationId xmlns:a16="http://schemas.microsoft.com/office/drawing/2014/main"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9008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My Personal Data (Northern Ireland)</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1373832"/>
            <a:ext cx="11608798" cy="1908174"/>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This lesson aims to make pupils aware of what personal data is, how it is collected and how it is used.</a:t>
            </a:r>
          </a:p>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It can be used as a standalone session or with the follow-up session, </a:t>
            </a:r>
            <a:r>
              <a:rPr lang="en-GB" sz="2000" b="1" dirty="0">
                <a:solidFill>
                  <a:schemeClr val="dk1"/>
                </a:solidFill>
                <a:latin typeface="Calibri" panose="020F0502020204030204" pitchFamily="34" charset="0"/>
                <a:ea typeface="Calibri"/>
                <a:cs typeface="Calibri" panose="020F0502020204030204" pitchFamily="34" charset="0"/>
                <a:sym typeface="Calibri"/>
              </a:rPr>
              <a:t>Staying Private on Social Media. </a:t>
            </a:r>
            <a:endParaRPr lang="en-GB" sz="2000" dirty="0">
              <a:latin typeface="Calibri" panose="020F0502020204030204" pitchFamily="34" charset="0"/>
              <a:cs typeface="Calibri" panose="020F0502020204030204" pitchFamily="34" charset="0"/>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8531242" y="2679795"/>
            <a:ext cx="6858813" cy="6229870"/>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Curriculum Links:</a:t>
            </a:r>
          </a:p>
          <a:p>
            <a:r>
              <a:rPr lang="en-GB" sz="1400" b="1" dirty="0"/>
              <a:t>Personal Understanding and Health – Key Stage 2</a:t>
            </a:r>
          </a:p>
          <a:p>
            <a:endParaRPr lang="en-GB" sz="1400" dirty="0"/>
          </a:p>
          <a:p>
            <a:r>
              <a:rPr lang="en-GB" sz="1400" dirty="0"/>
              <a:t>Strand 1: Personal Understanding and Health</a:t>
            </a:r>
          </a:p>
          <a:p>
            <a:endParaRPr lang="en-GB" sz="1400" dirty="0"/>
          </a:p>
          <a:p>
            <a:r>
              <a:rPr lang="en-GB" sz="1400" dirty="0"/>
              <a:t>Keeping Safe</a:t>
            </a:r>
          </a:p>
          <a:p>
            <a:endParaRPr lang="en-GB" sz="1400" dirty="0"/>
          </a:p>
          <a:p>
            <a:pPr marL="285750" indent="-285750">
              <a:buFont typeface="Arial" panose="020B0604020202020204" pitchFamily="34" charset="0"/>
              <a:buChar char="•"/>
            </a:pPr>
            <a:r>
              <a:rPr lang="en-GB" sz="1400" dirty="0"/>
              <a:t>developing a pro-active and responsible approach to safety, for example, </a:t>
            </a:r>
            <a:r>
              <a:rPr lang="en-GB" sz="1400" i="1" dirty="0"/>
              <a:t>on the internet</a:t>
            </a:r>
          </a:p>
          <a:p>
            <a:pPr marL="285750" indent="-285750">
              <a:buFont typeface="Arial" panose="020B0604020202020204" pitchFamily="34" charset="0"/>
              <a:buChar char="•"/>
            </a:pPr>
            <a:r>
              <a:rPr lang="en-GB" sz="1400" dirty="0"/>
              <a:t>knowing where, when and how to seek help</a:t>
            </a:r>
          </a:p>
          <a:p>
            <a:pPr marL="285750" indent="-285750">
              <a:buFont typeface="Arial" panose="020B0604020202020204" pitchFamily="34" charset="0"/>
              <a:buChar char="•"/>
            </a:pPr>
            <a:endParaRPr lang="en-GB" sz="1400" dirty="0"/>
          </a:p>
          <a:p>
            <a:r>
              <a:rPr lang="en-GB" sz="1400" b="1" dirty="0"/>
              <a:t>Whole Curriculum Aims and Objectives</a:t>
            </a:r>
          </a:p>
          <a:p>
            <a:endParaRPr lang="en-GB" sz="1400" b="1" dirty="0"/>
          </a:p>
          <a:p>
            <a:r>
              <a:rPr lang="en-GB" sz="1400" dirty="0"/>
              <a:t>Citizenship</a:t>
            </a:r>
          </a:p>
          <a:p>
            <a:endParaRPr lang="en-GB" sz="1400" dirty="0"/>
          </a:p>
          <a:p>
            <a:r>
              <a:rPr lang="en-GB" sz="1400" dirty="0"/>
              <a:t>Throughout the primary stages teachers should help children to: </a:t>
            </a:r>
          </a:p>
          <a:p>
            <a:endParaRPr lang="en-GB" sz="1400" dirty="0"/>
          </a:p>
          <a:p>
            <a:pPr marL="285750" indent="-285750">
              <a:buFont typeface="Arial" panose="020B0604020202020204" pitchFamily="34" charset="0"/>
              <a:buChar char="•"/>
            </a:pPr>
            <a:r>
              <a:rPr lang="en-GB" sz="1400" dirty="0"/>
              <a:t>become aware of some of their rights and responsibilities; </a:t>
            </a:r>
          </a:p>
          <a:p>
            <a:pPr marL="285750" indent="-285750">
              <a:buFont typeface="Arial" panose="020B0604020202020204" pitchFamily="34" charset="0"/>
              <a:buChar char="•"/>
            </a:pPr>
            <a:r>
              <a:rPr lang="en-GB" sz="1400" dirty="0"/>
              <a:t>become aware of some of the issues and problems in society; </a:t>
            </a:r>
          </a:p>
          <a:p>
            <a:pPr marL="285750" indent="-285750">
              <a:buFont typeface="Arial" panose="020B0604020202020204" pitchFamily="34" charset="0"/>
              <a:buChar char="•"/>
            </a:pPr>
            <a:r>
              <a:rPr lang="en-GB" sz="1400" dirty="0"/>
              <a:t>contribute to creating a better world for those around them; </a:t>
            </a:r>
          </a:p>
          <a:p>
            <a:endParaRPr lang="en-GB" sz="1400" dirty="0"/>
          </a:p>
          <a:p>
            <a:r>
              <a:rPr lang="en-GB" sz="1400" b="1" dirty="0"/>
              <a:t>Using ICT across the curriculum</a:t>
            </a:r>
          </a:p>
          <a:p>
            <a:endParaRPr lang="en-GB" sz="1400" b="1" dirty="0"/>
          </a:p>
          <a:p>
            <a:r>
              <a:rPr lang="en-GB" sz="1400" dirty="0"/>
              <a:t>Pupils should be enabled to:</a:t>
            </a:r>
          </a:p>
          <a:p>
            <a:endParaRPr lang="en-GB" sz="1400" dirty="0"/>
          </a:p>
          <a:p>
            <a:pPr marL="285750" indent="-285750">
              <a:buFont typeface="Arial" panose="020B0604020202020204" pitchFamily="34" charset="0"/>
              <a:buChar char="•"/>
            </a:pPr>
            <a:r>
              <a:rPr lang="en-GB" sz="1400" dirty="0"/>
              <a:t>understand how to keep safe and display acceptable online behaviour. </a:t>
            </a:r>
          </a:p>
          <a:p>
            <a:endParaRPr lang="en-GB" sz="1400" dirty="0"/>
          </a:p>
          <a:p>
            <a:endParaRPr lang="en-GB" sz="1400" dirty="0"/>
          </a:p>
          <a:p>
            <a:endParaRPr lang="en-GB" sz="1400" dirty="0">
              <a:effectLst/>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868233"/>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9-11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p>
          <a:p>
            <a:pPr lvl="0">
              <a:lnSpc>
                <a:spcPts val="1500"/>
              </a:lnSpc>
              <a:spcAft>
                <a:spcPts val="1000"/>
              </a:spcAft>
              <a:buSzPct val="100000"/>
            </a:pPr>
            <a:r>
              <a:rPr lang="en-GB" sz="1400" dirty="0">
                <a:solidFill>
                  <a:schemeClr val="dk1"/>
                </a:solidFill>
                <a:ea typeface="Century Gothic"/>
                <a:cs typeface="Century Gothic"/>
                <a:sym typeface="Century Gothic"/>
              </a:rPr>
              <a:t>Students will learn:</a:t>
            </a: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what personal data is </a:t>
            </a: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examples of personal data</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how personal data can be used</a:t>
            </a:r>
            <a:endParaRPr lang="en-GB" sz="1400" dirty="0"/>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r>
              <a:rPr lang="en-GB" sz="1400" dirty="0">
                <a:solidFill>
                  <a:schemeClr val="dk1"/>
                </a:solidFill>
                <a:ea typeface="Century Gothic"/>
                <a:cs typeface="Century Gothic"/>
                <a:sym typeface="Century Gothic"/>
              </a:rPr>
              <a:t>.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334861"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420590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Personal Data - What’s it all about? </a:t>
            </a:r>
            <a:endParaRPr lang="en-US" sz="3600" b="1" dirty="0"/>
          </a:p>
        </p:txBody>
      </p:sp>
      <p:grpSp>
        <p:nvGrpSpPr>
          <p:cNvPr id="23" name="Group 22">
            <a:extLst>
              <a:ext uri="{FF2B5EF4-FFF2-40B4-BE49-F238E27FC236}">
                <a16:creationId xmlns:a16="http://schemas.microsoft.com/office/drawing/2014/main" id="{466EE173-D8ED-C74E-B39A-51D577094318}"/>
              </a:ext>
            </a:extLst>
          </p:cNvPr>
          <p:cNvGrpSpPr/>
          <p:nvPr/>
        </p:nvGrpSpPr>
        <p:grpSpPr>
          <a:xfrm>
            <a:off x="793799" y="1812005"/>
            <a:ext cx="5995407" cy="2253964"/>
            <a:chOff x="692199" y="1719560"/>
            <a:chExt cx="5995407" cy="2253964"/>
          </a:xfrm>
        </p:grpSpPr>
        <p:sp>
          <p:nvSpPr>
            <p:cNvPr id="13" name="Rectangle 12">
              <a:extLst>
                <a:ext uri="{FF2B5EF4-FFF2-40B4-BE49-F238E27FC236}">
                  <a16:creationId xmlns:a16="http://schemas.microsoft.com/office/drawing/2014/main" id="{12EA73A3-177B-B441-AD9E-7A43C8C290E8}"/>
                </a:ext>
              </a:extLst>
            </p:cNvPr>
            <p:cNvSpPr/>
            <p:nvPr/>
          </p:nvSpPr>
          <p:spPr>
            <a:xfrm>
              <a:off x="692199" y="1968404"/>
              <a:ext cx="5721345"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3">
              <a:extLst>
                <a:ext uri="{FF2B5EF4-FFF2-40B4-BE49-F238E27FC236}">
                  <a16:creationId xmlns:a16="http://schemas.microsoft.com/office/drawing/2014/main" id="{F00D9C9C-E0E3-214F-8FC8-2E85CF142113}"/>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Pupils will learn:</a:t>
              </a:r>
            </a:p>
          </p:txBody>
        </p:sp>
        <p:grpSp>
          <p:nvGrpSpPr>
            <p:cNvPr id="19" name="Group 18">
              <a:extLst>
                <a:ext uri="{FF2B5EF4-FFF2-40B4-BE49-F238E27FC236}">
                  <a16:creationId xmlns:a16="http://schemas.microsoft.com/office/drawing/2014/main" id="{A09D449A-7E82-E243-91A5-158EF9CDE0A0}"/>
                </a:ext>
              </a:extLst>
            </p:cNvPr>
            <p:cNvGrpSpPr/>
            <p:nvPr/>
          </p:nvGrpSpPr>
          <p:grpSpPr>
            <a:xfrm>
              <a:off x="6189918" y="1719560"/>
              <a:ext cx="497688" cy="572154"/>
              <a:chOff x="11686007" y="2781334"/>
              <a:chExt cx="497688" cy="572154"/>
            </a:xfrm>
          </p:grpSpPr>
          <p:sp>
            <p:nvSpPr>
              <p:cNvPr id="16" name="Oval 15">
                <a:extLst>
                  <a:ext uri="{FF2B5EF4-FFF2-40B4-BE49-F238E27FC236}">
                    <a16:creationId xmlns:a16="http://schemas.microsoft.com/office/drawing/2014/main" id="{B71E4A32-3C8C-5347-8027-893EE62E3CB9}"/>
                  </a:ext>
                </a:extLst>
              </p:cNvPr>
              <p:cNvSpPr/>
              <p:nvPr/>
            </p:nvSpPr>
            <p:spPr>
              <a:xfrm>
                <a:off x="11686007"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D747D7F0-2C27-8E44-B39B-0D99309B5309}"/>
                  </a:ext>
                </a:extLst>
              </p:cNvPr>
              <p:cNvSpPr txBox="1">
                <a:spLocks/>
              </p:cNvSpPr>
              <p:nvPr/>
            </p:nvSpPr>
            <p:spPr>
              <a:xfrm>
                <a:off x="11810579"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 name="Group 5">
            <a:extLst>
              <a:ext uri="{FF2B5EF4-FFF2-40B4-BE49-F238E27FC236}">
                <a16:creationId xmlns:a16="http://schemas.microsoft.com/office/drawing/2014/main" id="{D4AF6390-E3D4-454E-AD54-C1C97F4C00D6}"/>
              </a:ext>
            </a:extLst>
          </p:cNvPr>
          <p:cNvGrpSpPr/>
          <p:nvPr/>
        </p:nvGrpSpPr>
        <p:grpSpPr>
          <a:xfrm>
            <a:off x="1313155" y="4534091"/>
            <a:ext cx="4044850" cy="3500635"/>
            <a:chOff x="1313155" y="4534091"/>
            <a:chExt cx="4044850" cy="3500635"/>
          </a:xfrm>
        </p:grpSpPr>
        <p:sp>
          <p:nvSpPr>
            <p:cNvPr id="25" name="Rectangle 24">
              <a:extLst>
                <a:ext uri="{FF2B5EF4-FFF2-40B4-BE49-F238E27FC236}">
                  <a16:creationId xmlns:a16="http://schemas.microsoft.com/office/drawing/2014/main" id="{6A27D63E-6436-9A42-B029-7B0DC4CA31BB}"/>
                </a:ext>
              </a:extLst>
            </p:cNvPr>
            <p:cNvSpPr/>
            <p:nvPr/>
          </p:nvSpPr>
          <p:spPr>
            <a:xfrm>
              <a:off x="1313155" y="4534091"/>
              <a:ext cx="4044850" cy="350063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 name="Graphic 3">
              <a:extLst>
                <a:ext uri="{FF2B5EF4-FFF2-40B4-BE49-F238E27FC236}">
                  <a16:creationId xmlns:a16="http://schemas.microsoft.com/office/drawing/2014/main" id="{F05CCD61-7B55-B941-A9C9-C038D4C1D5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6176" y="5075412"/>
              <a:ext cx="905956" cy="1130316"/>
            </a:xfrm>
            <a:prstGeom prst="rect">
              <a:avLst/>
            </a:prstGeom>
          </p:spPr>
        </p:pic>
        <p:sp>
          <p:nvSpPr>
            <p:cNvPr id="5" name="Oval 4">
              <a:extLst>
                <a:ext uri="{FF2B5EF4-FFF2-40B4-BE49-F238E27FC236}">
                  <a16:creationId xmlns:a16="http://schemas.microsoft.com/office/drawing/2014/main" id="{7EABAA44-7CD6-264D-A03B-3BF71DA1B552}"/>
                </a:ext>
              </a:extLst>
            </p:cNvPr>
            <p:cNvSpPr/>
            <p:nvPr/>
          </p:nvSpPr>
          <p:spPr>
            <a:xfrm>
              <a:off x="3600974"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sp>
          <p:nvSpPr>
            <p:cNvPr id="21" name="Title 1">
              <a:extLst>
                <a:ext uri="{FF2B5EF4-FFF2-40B4-BE49-F238E27FC236}">
                  <a16:creationId xmlns:a16="http://schemas.microsoft.com/office/drawing/2014/main" id="{8533077C-689A-974C-9AC2-868DEA81932C}"/>
                </a:ext>
              </a:extLst>
            </p:cNvPr>
            <p:cNvSpPr txBox="1">
              <a:spLocks/>
            </p:cNvSpPr>
            <p:nvPr/>
          </p:nvSpPr>
          <p:spPr>
            <a:xfrm>
              <a:off x="1548727" y="6756143"/>
              <a:ext cx="3592900"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personal </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data is</a:t>
              </a:r>
            </a:p>
          </p:txBody>
        </p:sp>
      </p:grpSp>
      <p:grpSp>
        <p:nvGrpSpPr>
          <p:cNvPr id="7" name="Group 6">
            <a:extLst>
              <a:ext uri="{FF2B5EF4-FFF2-40B4-BE49-F238E27FC236}">
                <a16:creationId xmlns:a16="http://schemas.microsoft.com/office/drawing/2014/main" id="{858FF986-7E0A-6F48-A839-B46105AE744E}"/>
              </a:ext>
            </a:extLst>
          </p:cNvPr>
          <p:cNvGrpSpPr/>
          <p:nvPr/>
        </p:nvGrpSpPr>
        <p:grpSpPr>
          <a:xfrm>
            <a:off x="5908207" y="4534092"/>
            <a:ext cx="4044850" cy="3500636"/>
            <a:chOff x="5908207" y="4534092"/>
            <a:chExt cx="4044850" cy="3500636"/>
          </a:xfrm>
        </p:grpSpPr>
        <p:sp>
          <p:nvSpPr>
            <p:cNvPr id="49" name="Rectangle 48">
              <a:extLst>
                <a:ext uri="{FF2B5EF4-FFF2-40B4-BE49-F238E27FC236}">
                  <a16:creationId xmlns:a16="http://schemas.microsoft.com/office/drawing/2014/main" id="{1460FC96-9A13-2449-A74E-B5AE8C0EF71B}"/>
                </a:ext>
              </a:extLst>
            </p:cNvPr>
            <p:cNvSpPr/>
            <p:nvPr/>
          </p:nvSpPr>
          <p:spPr>
            <a:xfrm>
              <a:off x="5908207" y="4534092"/>
              <a:ext cx="4044850" cy="35006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Title 1">
              <a:extLst>
                <a:ext uri="{FF2B5EF4-FFF2-40B4-BE49-F238E27FC236}">
                  <a16:creationId xmlns:a16="http://schemas.microsoft.com/office/drawing/2014/main" id="{BBBFC6FB-D236-C94E-9EDB-39F93F6477FC}"/>
                </a:ext>
              </a:extLst>
            </p:cNvPr>
            <p:cNvSpPr txBox="1">
              <a:spLocks/>
            </p:cNvSpPr>
            <p:nvPr/>
          </p:nvSpPr>
          <p:spPr>
            <a:xfrm>
              <a:off x="6286752" y="6941889"/>
              <a:ext cx="3306954"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some examples of personal data</a:t>
              </a:r>
              <a:br>
                <a:rPr lang="en-US" sz="2400" spc="-150" dirty="0">
                  <a:solidFill>
                    <a:srgbClr val="791D7E"/>
                  </a:solidFill>
                  <a:latin typeface="Overpass Mono" pitchFamily="49" charset="77"/>
                </a:rPr>
              </a:br>
              <a:endParaRPr lang="en-US" sz="2400" spc="-150" dirty="0">
                <a:solidFill>
                  <a:srgbClr val="791D7E"/>
                </a:solidFill>
                <a:latin typeface="Overpass Mono" pitchFamily="49" charset="77"/>
              </a:endParaRPr>
            </a:p>
          </p:txBody>
        </p:sp>
        <p:pic>
          <p:nvPicPr>
            <p:cNvPr id="42" name="Graphic 41">
              <a:extLst>
                <a:ext uri="{FF2B5EF4-FFF2-40B4-BE49-F238E27FC236}">
                  <a16:creationId xmlns:a16="http://schemas.microsoft.com/office/drawing/2014/main" id="{BDE95F70-4B6C-2543-854E-F72BBA563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5075412"/>
              <a:ext cx="905956" cy="1130316"/>
            </a:xfrm>
            <a:prstGeom prst="rect">
              <a:avLst/>
            </a:prstGeom>
          </p:spPr>
        </p:pic>
        <p:sp>
          <p:nvSpPr>
            <p:cNvPr id="43" name="Oval 42">
              <a:extLst>
                <a:ext uri="{FF2B5EF4-FFF2-40B4-BE49-F238E27FC236}">
                  <a16:creationId xmlns:a16="http://schemas.microsoft.com/office/drawing/2014/main" id="{770EBD41-11CF-5640-812D-BAAEBF0F4BA8}"/>
                </a:ext>
              </a:extLst>
            </p:cNvPr>
            <p:cNvSpPr/>
            <p:nvPr/>
          </p:nvSpPr>
          <p:spPr>
            <a:xfrm>
              <a:off x="8124206"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8" name="Group 7">
            <a:extLst>
              <a:ext uri="{FF2B5EF4-FFF2-40B4-BE49-F238E27FC236}">
                <a16:creationId xmlns:a16="http://schemas.microsoft.com/office/drawing/2014/main" id="{CC709F45-CEB6-5C49-9912-246DDCF14379}"/>
              </a:ext>
            </a:extLst>
          </p:cNvPr>
          <p:cNvGrpSpPr/>
          <p:nvPr/>
        </p:nvGrpSpPr>
        <p:grpSpPr>
          <a:xfrm>
            <a:off x="10503259" y="4534091"/>
            <a:ext cx="4044850" cy="3500637"/>
            <a:chOff x="10503259" y="4534091"/>
            <a:chExt cx="4044850" cy="3500637"/>
          </a:xfrm>
        </p:grpSpPr>
        <p:sp>
          <p:nvSpPr>
            <p:cNvPr id="55" name="Rectangle 54">
              <a:extLst>
                <a:ext uri="{FF2B5EF4-FFF2-40B4-BE49-F238E27FC236}">
                  <a16:creationId xmlns:a16="http://schemas.microsoft.com/office/drawing/2014/main" id="{A424F1E9-08A2-2C41-8477-D2DE3C4BA367}"/>
                </a:ext>
              </a:extLst>
            </p:cNvPr>
            <p:cNvSpPr/>
            <p:nvPr/>
          </p:nvSpPr>
          <p:spPr>
            <a:xfrm>
              <a:off x="10503259" y="4534091"/>
              <a:ext cx="4044850" cy="350063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id="{5ED5579C-38D1-A74D-AFDB-ACB936F37688}"/>
                </a:ext>
              </a:extLst>
            </p:cNvPr>
            <p:cNvSpPr txBox="1">
              <a:spLocks/>
            </p:cNvSpPr>
            <p:nvPr/>
          </p:nvSpPr>
          <p:spPr>
            <a:xfrm>
              <a:off x="10814915" y="6756143"/>
              <a:ext cx="3440732" cy="79994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personal data can be used for</a:t>
              </a:r>
            </a:p>
          </p:txBody>
        </p:sp>
        <p:pic>
          <p:nvPicPr>
            <p:cNvPr id="44" name="Graphic 43">
              <a:extLst>
                <a:ext uri="{FF2B5EF4-FFF2-40B4-BE49-F238E27FC236}">
                  <a16:creationId xmlns:a16="http://schemas.microsoft.com/office/drawing/2014/main" id="{44845A2D-43E6-D344-AB44-3FF002292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7984" y="5075412"/>
              <a:ext cx="905956" cy="1130316"/>
            </a:xfrm>
            <a:prstGeom prst="rect">
              <a:avLst/>
            </a:prstGeom>
          </p:spPr>
        </p:pic>
        <p:sp>
          <p:nvSpPr>
            <p:cNvPr id="57" name="Oval 56">
              <a:extLst>
                <a:ext uri="{FF2B5EF4-FFF2-40B4-BE49-F238E27FC236}">
                  <a16:creationId xmlns:a16="http://schemas.microsoft.com/office/drawing/2014/main" id="{0A001699-6CB7-9744-AA1B-900AE0A3A169}"/>
                </a:ext>
              </a:extLst>
            </p:cNvPr>
            <p:cNvSpPr/>
            <p:nvPr/>
          </p:nvSpPr>
          <p:spPr>
            <a:xfrm>
              <a:off x="12732782"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verpass Mono" pitchFamily="49" charset="77"/>
                </a:rPr>
                <a:t>!</a:t>
              </a:r>
            </a:p>
          </p:txBody>
        </p:sp>
      </p:grpSp>
    </p:spTree>
    <p:extLst>
      <p:ext uri="{BB962C8B-B14F-4D97-AF65-F5344CB8AC3E}">
        <p14:creationId xmlns:p14="http://schemas.microsoft.com/office/powerpoint/2010/main" val="16972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50" fill="hold"/>
                                        <p:tgtEl>
                                          <p:spTgt spid="6"/>
                                        </p:tgtEl>
                                        <p:attrNameLst>
                                          <p:attrName>ppt_w</p:attrName>
                                        </p:attrNameLst>
                                      </p:cBhvr>
                                      <p:tavLst>
                                        <p:tav tm="0">
                                          <p:val>
                                            <p:fltVal val="0"/>
                                          </p:val>
                                        </p:tav>
                                        <p:tav tm="100000">
                                          <p:val>
                                            <p:strVal val="#ppt_w"/>
                                          </p:val>
                                        </p:tav>
                                      </p:tavLst>
                                    </p:anim>
                                    <p:anim calcmode="lin" valueType="num">
                                      <p:cBhvr>
                                        <p:cTn id="13" dur="350" fill="hold"/>
                                        <p:tgtEl>
                                          <p:spTgt spid="6"/>
                                        </p:tgtEl>
                                        <p:attrNameLst>
                                          <p:attrName>ppt_h</p:attrName>
                                        </p:attrNameLst>
                                      </p:cBhvr>
                                      <p:tavLst>
                                        <p:tav tm="0">
                                          <p:val>
                                            <p:fltVal val="0"/>
                                          </p:val>
                                        </p:tav>
                                        <p:tav tm="100000">
                                          <p:val>
                                            <p:strVal val="#ppt_h"/>
                                          </p:val>
                                        </p:tav>
                                      </p:tavLst>
                                    </p:anim>
                                    <p:animEffect transition="in" filter="fade">
                                      <p:cBhvr>
                                        <p:cTn id="14" dur="3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50" fill="hold"/>
                                        <p:tgtEl>
                                          <p:spTgt spid="7"/>
                                        </p:tgtEl>
                                        <p:attrNameLst>
                                          <p:attrName>ppt_w</p:attrName>
                                        </p:attrNameLst>
                                      </p:cBhvr>
                                      <p:tavLst>
                                        <p:tav tm="0">
                                          <p:val>
                                            <p:fltVal val="0"/>
                                          </p:val>
                                        </p:tav>
                                        <p:tav tm="100000">
                                          <p:val>
                                            <p:strVal val="#ppt_w"/>
                                          </p:val>
                                        </p:tav>
                                      </p:tavLst>
                                    </p:anim>
                                    <p:anim calcmode="lin" valueType="num">
                                      <p:cBhvr>
                                        <p:cTn id="20" dur="350" fill="hold"/>
                                        <p:tgtEl>
                                          <p:spTgt spid="7"/>
                                        </p:tgtEl>
                                        <p:attrNameLst>
                                          <p:attrName>ppt_h</p:attrName>
                                        </p:attrNameLst>
                                      </p:cBhvr>
                                      <p:tavLst>
                                        <p:tav tm="0">
                                          <p:val>
                                            <p:fltVal val="0"/>
                                          </p:val>
                                        </p:tav>
                                        <p:tav tm="100000">
                                          <p:val>
                                            <p:strVal val="#ppt_h"/>
                                          </p:val>
                                        </p:tav>
                                      </p:tavLst>
                                    </p:anim>
                                    <p:animEffect transition="in" filter="fade">
                                      <p:cBhvr>
                                        <p:cTn id="21" dur="3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50" fill="hold"/>
                                        <p:tgtEl>
                                          <p:spTgt spid="8"/>
                                        </p:tgtEl>
                                        <p:attrNameLst>
                                          <p:attrName>ppt_w</p:attrName>
                                        </p:attrNameLst>
                                      </p:cBhvr>
                                      <p:tavLst>
                                        <p:tav tm="0">
                                          <p:val>
                                            <p:fltVal val="0"/>
                                          </p:val>
                                        </p:tav>
                                        <p:tav tm="100000">
                                          <p:val>
                                            <p:strVal val="#ppt_w"/>
                                          </p:val>
                                        </p:tav>
                                      </p:tavLst>
                                    </p:anim>
                                    <p:anim calcmode="lin" valueType="num">
                                      <p:cBhvr>
                                        <p:cTn id="27" dur="350" fill="hold"/>
                                        <p:tgtEl>
                                          <p:spTgt spid="8"/>
                                        </p:tgtEl>
                                        <p:attrNameLst>
                                          <p:attrName>ppt_h</p:attrName>
                                        </p:attrNameLst>
                                      </p:cBhvr>
                                      <p:tavLst>
                                        <p:tav tm="0">
                                          <p:val>
                                            <p:fltVal val="0"/>
                                          </p:val>
                                        </p:tav>
                                        <p:tav tm="100000">
                                          <p:val>
                                            <p:strVal val="#ppt_h"/>
                                          </p:val>
                                        </p:tav>
                                      </p:tavLst>
                                    </p:anim>
                                    <p:animEffect transition="in" filter="fade">
                                      <p:cBhvr>
                                        <p:cTn id="28"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8">
            <a:extLst>
              <a:ext uri="{FF2B5EF4-FFF2-40B4-BE49-F238E27FC236}">
                <a16:creationId xmlns:a16="http://schemas.microsoft.com/office/drawing/2014/main" id="{FFD27DE3-A634-A740-970F-E65B7CF51828}"/>
              </a:ext>
            </a:extLst>
          </p:cNvPr>
          <p:cNvSpPr txBox="1">
            <a:spLocks/>
          </p:cNvSpPr>
          <p:nvPr/>
        </p:nvSpPr>
        <p:spPr>
          <a:xfrm>
            <a:off x="5896233" y="1038323"/>
            <a:ext cx="3552567"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4" name="Group 3">
            <a:extLst>
              <a:ext uri="{FF2B5EF4-FFF2-40B4-BE49-F238E27FC236}">
                <a16:creationId xmlns:a16="http://schemas.microsoft.com/office/drawing/2014/main" id="{C3CDD946-A5C2-0C40-A2FC-E1C55BBF0CF6}"/>
              </a:ext>
            </a:extLst>
          </p:cNvPr>
          <p:cNvGrpSpPr/>
          <p:nvPr/>
        </p:nvGrpSpPr>
        <p:grpSpPr>
          <a:xfrm>
            <a:off x="1069336" y="2887159"/>
            <a:ext cx="4548739" cy="3914693"/>
            <a:chOff x="1069336" y="2887159"/>
            <a:chExt cx="4548739" cy="3914693"/>
          </a:xfrm>
        </p:grpSpPr>
        <p:sp>
          <p:nvSpPr>
            <p:cNvPr id="35" name="Rectangle 34">
              <a:extLst>
                <a:ext uri="{FF2B5EF4-FFF2-40B4-BE49-F238E27FC236}">
                  <a16:creationId xmlns:a16="http://schemas.microsoft.com/office/drawing/2014/main" id="{AB4C03C3-CAEB-8C4E-9F3D-37347C65B56C}"/>
                </a:ext>
              </a:extLst>
            </p:cNvPr>
            <p:cNvSpPr/>
            <p:nvPr/>
          </p:nvSpPr>
          <p:spPr>
            <a:xfrm>
              <a:off x="1069337" y="3136002"/>
              <a:ext cx="4299895" cy="36658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id="{231F0D4E-D901-E74D-98D8-49E98077E0AD}"/>
                </a:ext>
              </a:extLst>
            </p:cNvPr>
            <p:cNvGrpSpPr/>
            <p:nvPr/>
          </p:nvGrpSpPr>
          <p:grpSpPr>
            <a:xfrm>
              <a:off x="5120387" y="2887159"/>
              <a:ext cx="497688" cy="497688"/>
              <a:chOff x="11448333" y="3259976"/>
              <a:chExt cx="497688" cy="497688"/>
            </a:xfrm>
          </p:grpSpPr>
          <p:sp>
            <p:nvSpPr>
              <p:cNvPr id="37" name="Oval 36">
                <a:extLst>
                  <a:ext uri="{FF2B5EF4-FFF2-40B4-BE49-F238E27FC236}">
                    <a16:creationId xmlns:a16="http://schemas.microsoft.com/office/drawing/2014/main" id="{2DC9CF13-45CE-8E4C-8E3C-3DB4CDFAB6D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CEE3DDC-4369-7C43-88AA-9E49581E1A0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4348B7-8326-4846-A3A4-731AE8EE3AC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ED7656F-CDEA-D347-8FFC-20E6E4F603E8}"/>
                </a:ext>
              </a:extLst>
            </p:cNvPr>
            <p:cNvSpPr txBox="1"/>
            <p:nvPr/>
          </p:nvSpPr>
          <p:spPr>
            <a:xfrm>
              <a:off x="1069336" y="3739381"/>
              <a:ext cx="4299895" cy="2008242"/>
            </a:xfrm>
            <a:prstGeom prst="rect">
              <a:avLst/>
            </a:prstGeom>
            <a:noFill/>
          </p:spPr>
          <p:txBody>
            <a:bodyPr wrap="square" rtlCol="0">
              <a:spAutoFit/>
            </a:bodyPr>
            <a:lstStyle/>
            <a:p>
              <a:pPr algn="ctr">
                <a:spcAft>
                  <a:spcPts val="1500"/>
                </a:spcAft>
              </a:pPr>
              <a:r>
                <a:rPr lang="en-US" sz="2800" dirty="0">
                  <a:latin typeface="Overpass Mono" pitchFamily="49" charset="77"/>
                </a:rPr>
                <a:t>A.</a:t>
              </a:r>
            </a:p>
            <a:p>
              <a:pPr algn="ctr">
                <a:spcAft>
                  <a:spcPts val="1500"/>
                </a:spcAft>
              </a:pPr>
              <a:r>
                <a:rPr lang="en-US" sz="2800" dirty="0">
                  <a:latin typeface="Overpass Mono" pitchFamily="49" charset="77"/>
                </a:rPr>
                <a:t>Personal data means your name and age</a:t>
              </a:r>
            </a:p>
          </p:txBody>
        </p:sp>
      </p:grpSp>
      <p:pic>
        <p:nvPicPr>
          <p:cNvPr id="81" name="Picture 80">
            <a:extLst>
              <a:ext uri="{FF2B5EF4-FFF2-40B4-BE49-F238E27FC236}">
                <a16:creationId xmlns:a16="http://schemas.microsoft.com/office/drawing/2014/main" id="{E5F7CA5C-D9C9-1147-A47E-D1F73AD0E3DC}"/>
              </a:ext>
            </a:extLst>
          </p:cNvPr>
          <p:cNvPicPr>
            <a:picLocks noChangeAspect="1"/>
          </p:cNvPicPr>
          <p:nvPr/>
        </p:nvPicPr>
        <p:blipFill>
          <a:blip r:embed="rId3"/>
          <a:srcRect/>
          <a:stretch/>
        </p:blipFill>
        <p:spPr>
          <a:xfrm>
            <a:off x="6283313" y="2291980"/>
            <a:ext cx="3556646" cy="5591354"/>
          </a:xfrm>
          <a:prstGeom prst="rect">
            <a:avLst/>
          </a:prstGeom>
        </p:spPr>
      </p:pic>
      <p:sp>
        <p:nvSpPr>
          <p:cNvPr id="15" name="Title 1">
            <a:extLst>
              <a:ext uri="{FF2B5EF4-FFF2-40B4-BE49-F238E27FC236}">
                <a16:creationId xmlns:a16="http://schemas.microsoft.com/office/drawing/2014/main" id="{198BCBA7-36B6-3942-8E27-AA26488C7CF0}"/>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do you think personal data is?</a:t>
            </a:r>
          </a:p>
        </p:txBody>
      </p:sp>
      <p:grpSp>
        <p:nvGrpSpPr>
          <p:cNvPr id="9" name="Group 8">
            <a:extLst>
              <a:ext uri="{FF2B5EF4-FFF2-40B4-BE49-F238E27FC236}">
                <a16:creationId xmlns:a16="http://schemas.microsoft.com/office/drawing/2014/main" id="{2E9C11DE-FB63-EF44-80D5-DB18C77B21A8}"/>
              </a:ext>
            </a:extLst>
          </p:cNvPr>
          <p:cNvGrpSpPr/>
          <p:nvPr/>
        </p:nvGrpSpPr>
        <p:grpSpPr>
          <a:xfrm>
            <a:off x="10678010" y="2887159"/>
            <a:ext cx="4548738" cy="3914693"/>
            <a:chOff x="10678010" y="2887159"/>
            <a:chExt cx="4548738" cy="3914693"/>
          </a:xfrm>
        </p:grpSpPr>
        <p:sp>
          <p:nvSpPr>
            <p:cNvPr id="75" name="Rectangle 74">
              <a:extLst>
                <a:ext uri="{FF2B5EF4-FFF2-40B4-BE49-F238E27FC236}">
                  <a16:creationId xmlns:a16="http://schemas.microsoft.com/office/drawing/2014/main" id="{00548746-B12C-CE42-A6E1-54E970887427}"/>
                </a:ext>
              </a:extLst>
            </p:cNvPr>
            <p:cNvSpPr/>
            <p:nvPr/>
          </p:nvSpPr>
          <p:spPr>
            <a:xfrm>
              <a:off x="10678010" y="3136002"/>
              <a:ext cx="4299895" cy="36658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6" name="Group 75">
              <a:extLst>
                <a:ext uri="{FF2B5EF4-FFF2-40B4-BE49-F238E27FC236}">
                  <a16:creationId xmlns:a16="http://schemas.microsoft.com/office/drawing/2014/main" id="{57DE7C1C-E8F3-D342-8EE7-2A91485F0237}"/>
                </a:ext>
              </a:extLst>
            </p:cNvPr>
            <p:cNvGrpSpPr/>
            <p:nvPr/>
          </p:nvGrpSpPr>
          <p:grpSpPr>
            <a:xfrm>
              <a:off x="14729060" y="2887159"/>
              <a:ext cx="497688" cy="497688"/>
              <a:chOff x="11448333" y="3259976"/>
              <a:chExt cx="497688" cy="497688"/>
            </a:xfrm>
          </p:grpSpPr>
          <p:sp>
            <p:nvSpPr>
              <p:cNvPr id="77" name="Oval 76">
                <a:extLst>
                  <a:ext uri="{FF2B5EF4-FFF2-40B4-BE49-F238E27FC236}">
                    <a16:creationId xmlns:a16="http://schemas.microsoft.com/office/drawing/2014/main" id="{5A58E511-6D31-434C-B997-493780C4804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B21DAB88-990B-9941-B024-C643F38F4A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A30CF29-1B9C-B44F-802B-96248BA30D4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FFFFA824-9BAE-5349-9534-E646AF618B59}"/>
                </a:ext>
              </a:extLst>
            </p:cNvPr>
            <p:cNvSpPr txBox="1"/>
            <p:nvPr/>
          </p:nvSpPr>
          <p:spPr>
            <a:xfrm>
              <a:off x="10926853" y="3739381"/>
              <a:ext cx="3802208" cy="2439129"/>
            </a:xfrm>
            <a:prstGeom prst="rect">
              <a:avLst/>
            </a:prstGeom>
            <a:noFill/>
          </p:spPr>
          <p:txBody>
            <a:bodyPr wrap="square" rtlCol="0">
              <a:spAutoFit/>
            </a:bodyPr>
            <a:lstStyle/>
            <a:p>
              <a:pPr algn="ctr">
                <a:spcAft>
                  <a:spcPts val="1500"/>
                </a:spcAft>
              </a:pPr>
              <a:r>
                <a:rPr lang="en-US" sz="2800" dirty="0">
                  <a:latin typeface="Overpass Mono" pitchFamily="49" charset="77"/>
                </a:rPr>
                <a:t>B.</a:t>
              </a:r>
            </a:p>
            <a:p>
              <a:pPr algn="ctr">
                <a:spcAft>
                  <a:spcPts val="1500"/>
                </a:spcAft>
              </a:pPr>
              <a:r>
                <a:rPr lang="en-US" sz="2800" dirty="0">
                  <a:latin typeface="Overpass Mono" pitchFamily="49" charset="77"/>
                </a:rPr>
                <a:t>Personal data means any information about you</a:t>
              </a:r>
            </a:p>
          </p:txBody>
        </p:sp>
      </p:grpSp>
      <p:grpSp>
        <p:nvGrpSpPr>
          <p:cNvPr id="82" name="Group 81">
            <a:extLst>
              <a:ext uri="{FF2B5EF4-FFF2-40B4-BE49-F238E27FC236}">
                <a16:creationId xmlns:a16="http://schemas.microsoft.com/office/drawing/2014/main" id="{34AB492D-81D5-4945-9450-A615A183AC75}"/>
              </a:ext>
            </a:extLst>
          </p:cNvPr>
          <p:cNvGrpSpPr/>
          <p:nvPr/>
        </p:nvGrpSpPr>
        <p:grpSpPr>
          <a:xfrm>
            <a:off x="10678010" y="2887159"/>
            <a:ext cx="4548738" cy="3914693"/>
            <a:chOff x="10678010" y="2887159"/>
            <a:chExt cx="4548738" cy="3914693"/>
          </a:xfrm>
        </p:grpSpPr>
        <p:sp>
          <p:nvSpPr>
            <p:cNvPr id="83" name="Rectangle 82">
              <a:extLst>
                <a:ext uri="{FF2B5EF4-FFF2-40B4-BE49-F238E27FC236}">
                  <a16:creationId xmlns:a16="http://schemas.microsoft.com/office/drawing/2014/main" id="{AC2353EA-BCFD-394B-B595-8B9FD4FE7653}"/>
                </a:ext>
              </a:extLst>
            </p:cNvPr>
            <p:cNvSpPr/>
            <p:nvPr/>
          </p:nvSpPr>
          <p:spPr>
            <a:xfrm>
              <a:off x="10678010" y="3136002"/>
              <a:ext cx="4299895" cy="3665850"/>
            </a:xfrm>
            <a:prstGeom prst="rect">
              <a:avLst/>
            </a:prstGeom>
            <a:solidFill>
              <a:srgbClr val="791D7E"/>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4" name="Oval 83">
              <a:extLst>
                <a:ext uri="{FF2B5EF4-FFF2-40B4-BE49-F238E27FC236}">
                  <a16:creationId xmlns:a16="http://schemas.microsoft.com/office/drawing/2014/main" id="{F87DC8E7-C205-6647-9CF9-9C1620C3FBE7}"/>
                </a:ext>
              </a:extLst>
            </p:cNvPr>
            <p:cNvSpPr/>
            <p:nvPr userDrawn="1"/>
          </p:nvSpPr>
          <p:spPr>
            <a:xfrm>
              <a:off x="14729060" y="2887159"/>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DFDD21D-D73B-9B4B-B989-CF0A6B843F39}"/>
                </a:ext>
              </a:extLst>
            </p:cNvPr>
            <p:cNvSpPr txBox="1"/>
            <p:nvPr/>
          </p:nvSpPr>
          <p:spPr>
            <a:xfrm>
              <a:off x="10926853" y="3739381"/>
              <a:ext cx="3802208" cy="2439129"/>
            </a:xfrm>
            <a:prstGeom prst="rect">
              <a:avLst/>
            </a:prstGeom>
            <a:noFill/>
          </p:spPr>
          <p:txBody>
            <a:bodyPr wrap="square" rtlCol="0">
              <a:spAutoFit/>
            </a:bodyPr>
            <a:lstStyle/>
            <a:p>
              <a:pPr algn="ctr">
                <a:spcAft>
                  <a:spcPts val="1500"/>
                </a:spcAft>
              </a:pPr>
              <a:r>
                <a:rPr lang="en-US" sz="2800" dirty="0">
                  <a:solidFill>
                    <a:schemeClr val="bg1"/>
                  </a:solidFill>
                  <a:latin typeface="Overpass Mono" pitchFamily="49" charset="77"/>
                </a:rPr>
                <a:t>B.</a:t>
              </a:r>
            </a:p>
            <a:p>
              <a:pPr algn="ctr">
                <a:spcAft>
                  <a:spcPts val="1500"/>
                </a:spcAft>
              </a:pPr>
              <a:r>
                <a:rPr lang="en-US" sz="2800" dirty="0">
                  <a:solidFill>
                    <a:schemeClr val="bg1"/>
                  </a:solidFill>
                  <a:latin typeface="Overpass Mono" pitchFamily="49" charset="77"/>
                </a:rPr>
                <a:t>Personal data means any information about you</a:t>
              </a:r>
            </a:p>
          </p:txBody>
        </p:sp>
        <p:pic>
          <p:nvPicPr>
            <p:cNvPr id="86" name="Graphic 85">
              <a:extLst>
                <a:ext uri="{FF2B5EF4-FFF2-40B4-BE49-F238E27FC236}">
                  <a16:creationId xmlns:a16="http://schemas.microsoft.com/office/drawing/2014/main" id="{514AF5CB-5DF2-DC47-B0A0-3CB68A5706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47040" y="2906064"/>
              <a:ext cx="461210" cy="461210"/>
            </a:xfrm>
            <a:prstGeom prst="rect">
              <a:avLst/>
            </a:prstGeom>
          </p:spPr>
        </p:pic>
      </p:grpSp>
    </p:spTree>
    <p:extLst>
      <p:ext uri="{BB962C8B-B14F-4D97-AF65-F5344CB8AC3E}">
        <p14:creationId xmlns:p14="http://schemas.microsoft.com/office/powerpoint/2010/main" val="21380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box(out)">
                                      <p:cBhvr>
                                        <p:cTn id="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B9E6E99-F7D9-2348-90AD-1FDC26B3F613}"/>
              </a:ext>
            </a:extLst>
          </p:cNvPr>
          <p:cNvGrpSpPr/>
          <p:nvPr/>
        </p:nvGrpSpPr>
        <p:grpSpPr>
          <a:xfrm>
            <a:off x="692201" y="2024604"/>
            <a:ext cx="11228866" cy="11557717"/>
            <a:chOff x="2522805" y="2024604"/>
            <a:chExt cx="11228866" cy="11557717"/>
          </a:xfrm>
        </p:grpSpPr>
        <p:sp>
          <p:nvSpPr>
            <p:cNvPr id="2" name="Rounded Rectangle 1">
              <a:extLst>
                <a:ext uri="{FF2B5EF4-FFF2-40B4-BE49-F238E27FC236}">
                  <a16:creationId xmlns:a16="http://schemas.microsoft.com/office/drawing/2014/main" id="{9FCD3E56-C47E-C343-98FB-99E53D3570AB}"/>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A71F662C-6593-8A41-96FB-FCE3A91BD91B}"/>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5E16568F-1CF8-3141-8DB6-7FB886D7F54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id="{F7BF1B81-56BD-5449-9DE8-112B20923B7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51200-956F-B640-A363-6C754309957B}"/>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B6838881-FF3B-C641-8B0D-454BA9FBB6FE}"/>
              </a:ext>
            </a:extLst>
          </p:cNvPr>
          <p:cNvSpPr/>
          <p:nvPr/>
        </p:nvSpPr>
        <p:spPr>
          <a:xfrm>
            <a:off x="2160412" y="3698620"/>
            <a:ext cx="6933657" cy="836768"/>
          </a:xfrm>
          <a:prstGeom prst="rect">
            <a:avLst/>
          </a:prstGeom>
        </p:spPr>
        <p:txBody>
          <a:bodyPr wrap="square" lIns="0" tIns="0" rIns="0" bIns="0">
            <a:spAutoFit/>
          </a:bodyPr>
          <a:lstStyle/>
          <a:p>
            <a:pPr>
              <a:lnSpc>
                <a:spcPct val="110000"/>
              </a:lnSpc>
            </a:pPr>
            <a:r>
              <a:rPr lang="en-US" sz="2500" b="1" dirty="0">
                <a:latin typeface="Overpass Mono" pitchFamily="49" charset="77"/>
              </a:rPr>
              <a:t>Personal data </a:t>
            </a:r>
            <a:r>
              <a:rPr lang="en-US" sz="2500" dirty="0">
                <a:latin typeface="Overpass Mono" pitchFamily="49" charset="77"/>
              </a:rPr>
              <a:t>is any information about who you are or what you do.</a:t>
            </a:r>
          </a:p>
        </p:txBody>
      </p:sp>
      <p:sp>
        <p:nvSpPr>
          <p:cNvPr id="26" name="Title 1">
            <a:extLst>
              <a:ext uri="{FF2B5EF4-FFF2-40B4-BE49-F238E27FC236}">
                <a16:creationId xmlns:a16="http://schemas.microsoft.com/office/drawing/2014/main" id="{45572015-EE15-7A4D-BE20-8C17AC2A6E32}"/>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p>
        </p:txBody>
      </p:sp>
      <p:sp>
        <p:nvSpPr>
          <p:cNvPr id="27" name="Rectangle 26">
            <a:extLst>
              <a:ext uri="{FF2B5EF4-FFF2-40B4-BE49-F238E27FC236}">
                <a16:creationId xmlns:a16="http://schemas.microsoft.com/office/drawing/2014/main" id="{3E155BC4-ED3E-4047-9C20-1D639A5D630E}"/>
              </a:ext>
            </a:extLst>
          </p:cNvPr>
          <p:cNvSpPr/>
          <p:nvPr/>
        </p:nvSpPr>
        <p:spPr>
          <a:xfrm>
            <a:off x="2160412" y="5018981"/>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Websites and apps can collect our personal data and use it to provide services to us. </a:t>
            </a:r>
          </a:p>
        </p:txBody>
      </p:sp>
      <p:pic>
        <p:nvPicPr>
          <p:cNvPr id="12" name="Graphic 11">
            <a:extLst>
              <a:ext uri="{FF2B5EF4-FFF2-40B4-BE49-F238E27FC236}">
                <a16:creationId xmlns:a16="http://schemas.microsoft.com/office/drawing/2014/main" id="{E4C78DB0-152B-BF49-A751-9EC3E475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spTree>
    <p:extLst>
      <p:ext uri="{BB962C8B-B14F-4D97-AF65-F5344CB8AC3E}">
        <p14:creationId xmlns:p14="http://schemas.microsoft.com/office/powerpoint/2010/main" val="32599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129607-EA9E-0545-A84A-0C4A211B80DD}"/>
              </a:ext>
            </a:extLst>
          </p:cNvPr>
          <p:cNvGrpSpPr/>
          <p:nvPr/>
        </p:nvGrpSpPr>
        <p:grpSpPr>
          <a:xfrm>
            <a:off x="692201" y="611124"/>
            <a:ext cx="14750364" cy="12971197"/>
            <a:chOff x="692201" y="611124"/>
            <a:chExt cx="14750364" cy="12971197"/>
          </a:xfrm>
        </p:grpSpPr>
        <p:grpSp>
          <p:nvGrpSpPr>
            <p:cNvPr id="4" name="Group 3">
              <a:extLst>
                <a:ext uri="{FF2B5EF4-FFF2-40B4-BE49-F238E27FC236}">
                  <a16:creationId xmlns:a16="http://schemas.microsoft.com/office/drawing/2014/main" id="{4B9E6E99-F7D9-2348-90AD-1FDC26B3F613}"/>
                </a:ext>
              </a:extLst>
            </p:cNvPr>
            <p:cNvGrpSpPr/>
            <p:nvPr/>
          </p:nvGrpSpPr>
          <p:grpSpPr>
            <a:xfrm>
              <a:off x="692201" y="2024604"/>
              <a:ext cx="11228866" cy="11557717"/>
              <a:chOff x="2522805" y="2024604"/>
              <a:chExt cx="11228866" cy="11557717"/>
            </a:xfrm>
          </p:grpSpPr>
          <p:sp>
            <p:nvSpPr>
              <p:cNvPr id="2" name="Rounded Rectangle 1">
                <a:extLst>
                  <a:ext uri="{FF2B5EF4-FFF2-40B4-BE49-F238E27FC236}">
                    <a16:creationId xmlns:a16="http://schemas.microsoft.com/office/drawing/2014/main" id="{9FCD3E56-C47E-C343-98FB-99E53D3570AB}"/>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A71F662C-6593-8A41-96FB-FCE3A91BD91B}"/>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5E16568F-1CF8-3141-8DB6-7FB886D7F54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id="{F7BF1B81-56BD-5449-9DE8-112B20923B7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51200-956F-B640-A363-6C754309957B}"/>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B6838881-FF3B-C641-8B0D-454BA9FBB6FE}"/>
                </a:ext>
              </a:extLst>
            </p:cNvPr>
            <p:cNvSpPr/>
            <p:nvPr/>
          </p:nvSpPr>
          <p:spPr>
            <a:xfrm>
              <a:off x="2160412" y="3698620"/>
              <a:ext cx="6933657" cy="836768"/>
            </a:xfrm>
            <a:prstGeom prst="rect">
              <a:avLst/>
            </a:prstGeom>
          </p:spPr>
          <p:txBody>
            <a:bodyPr wrap="square" lIns="0" tIns="0" rIns="0" bIns="0">
              <a:spAutoFit/>
            </a:bodyPr>
            <a:lstStyle/>
            <a:p>
              <a:pPr>
                <a:lnSpc>
                  <a:spcPct val="110000"/>
                </a:lnSpc>
              </a:pPr>
              <a:r>
                <a:rPr lang="en-US" sz="2500" b="1" dirty="0">
                  <a:latin typeface="Overpass Mono" pitchFamily="49" charset="77"/>
                </a:rPr>
                <a:t>Personal data </a:t>
              </a:r>
              <a:r>
                <a:rPr lang="en-US" sz="2500" dirty="0">
                  <a:latin typeface="Overpass Mono" pitchFamily="49" charset="77"/>
                </a:rPr>
                <a:t>is any information about who you are or what you do.</a:t>
              </a:r>
            </a:p>
          </p:txBody>
        </p:sp>
        <p:sp>
          <p:nvSpPr>
            <p:cNvPr id="26" name="Title 1">
              <a:extLst>
                <a:ext uri="{FF2B5EF4-FFF2-40B4-BE49-F238E27FC236}">
                  <a16:creationId xmlns:a16="http://schemas.microsoft.com/office/drawing/2014/main" id="{45572015-EE15-7A4D-BE20-8C17AC2A6E32}"/>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p>
          </p:txBody>
        </p:sp>
        <p:sp>
          <p:nvSpPr>
            <p:cNvPr id="27" name="Rectangle 26">
              <a:extLst>
                <a:ext uri="{FF2B5EF4-FFF2-40B4-BE49-F238E27FC236}">
                  <a16:creationId xmlns:a16="http://schemas.microsoft.com/office/drawing/2014/main" id="{3E155BC4-ED3E-4047-9C20-1D639A5D630E}"/>
                </a:ext>
              </a:extLst>
            </p:cNvPr>
            <p:cNvSpPr/>
            <p:nvPr/>
          </p:nvSpPr>
          <p:spPr>
            <a:xfrm>
              <a:off x="2160412" y="5018981"/>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Websites and apps can collect our personal data and use it to provide services to us. </a:t>
              </a:r>
            </a:p>
          </p:txBody>
        </p:sp>
        <p:pic>
          <p:nvPicPr>
            <p:cNvPr id="12" name="Graphic 11">
              <a:extLst>
                <a:ext uri="{FF2B5EF4-FFF2-40B4-BE49-F238E27FC236}">
                  <a16:creationId xmlns:a16="http://schemas.microsoft.com/office/drawing/2014/main" id="{E4C78DB0-152B-BF49-A751-9EC3E475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grpSp>
      <p:sp>
        <p:nvSpPr>
          <p:cNvPr id="13" name="Rectangle 12">
            <a:extLst>
              <a:ext uri="{FF2B5EF4-FFF2-40B4-BE49-F238E27FC236}">
                <a16:creationId xmlns:a16="http://schemas.microsoft.com/office/drawing/2014/main" id="{85539A73-F9D9-4146-A60C-F42F6A7EA1ED}"/>
              </a:ext>
            </a:extLst>
          </p:cNvPr>
          <p:cNvSpPr/>
          <p:nvPr/>
        </p:nvSpPr>
        <p:spPr>
          <a:xfrm>
            <a:off x="-10898"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8A9D392-5E4C-7448-8F97-959151046DA2}"/>
              </a:ext>
            </a:extLst>
          </p:cNvPr>
          <p:cNvGrpSpPr/>
          <p:nvPr/>
        </p:nvGrpSpPr>
        <p:grpSpPr>
          <a:xfrm>
            <a:off x="2465806" y="2471814"/>
            <a:ext cx="11155513" cy="4281677"/>
            <a:chOff x="2465806" y="2471814"/>
            <a:chExt cx="11155513" cy="4281677"/>
          </a:xfrm>
        </p:grpSpPr>
        <p:sp>
          <p:nvSpPr>
            <p:cNvPr id="15" name="Rectangle 14">
              <a:extLst>
                <a:ext uri="{FF2B5EF4-FFF2-40B4-BE49-F238E27FC236}">
                  <a16:creationId xmlns:a16="http://schemas.microsoft.com/office/drawing/2014/main" id="{A72E026A-4FEE-654E-8F79-E0D2BFF84ACA}"/>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FB76103-0325-6840-BA02-0A2A13ABB98B}"/>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9">
              <a:extLst>
                <a:ext uri="{FF2B5EF4-FFF2-40B4-BE49-F238E27FC236}">
                  <a16:creationId xmlns:a16="http://schemas.microsoft.com/office/drawing/2014/main" id="{FAB9AD4F-B0A0-B24A-A88D-3A380841E075}"/>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8" name="Group 17">
              <a:extLst>
                <a:ext uri="{FF2B5EF4-FFF2-40B4-BE49-F238E27FC236}">
                  <a16:creationId xmlns:a16="http://schemas.microsoft.com/office/drawing/2014/main" id="{053C15BF-2206-8F43-A25D-C0D54AB58F79}"/>
                </a:ext>
              </a:extLst>
            </p:cNvPr>
            <p:cNvGrpSpPr/>
            <p:nvPr/>
          </p:nvGrpSpPr>
          <p:grpSpPr>
            <a:xfrm>
              <a:off x="2588325" y="2559452"/>
              <a:ext cx="366748" cy="366748"/>
              <a:chOff x="2118558" y="2663960"/>
              <a:chExt cx="366748" cy="366748"/>
            </a:xfrm>
          </p:grpSpPr>
          <p:sp>
            <p:nvSpPr>
              <p:cNvPr id="25" name="Rectangle 24">
                <a:extLst>
                  <a:ext uri="{FF2B5EF4-FFF2-40B4-BE49-F238E27FC236}">
                    <a16:creationId xmlns:a16="http://schemas.microsoft.com/office/drawing/2014/main" id="{01544B24-1BA6-A04B-986D-9EAAEE406BD4}"/>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8BB1368B-4FA0-0A4C-B88E-9698DC0E3A5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3D0F683-4D2E-4A43-AD94-37417C65F88E}"/>
                </a:ext>
              </a:extLst>
            </p:cNvPr>
            <p:cNvGrpSpPr/>
            <p:nvPr/>
          </p:nvGrpSpPr>
          <p:grpSpPr>
            <a:xfrm>
              <a:off x="12721193" y="2565426"/>
              <a:ext cx="776902" cy="366748"/>
              <a:chOff x="10581098" y="2669934"/>
              <a:chExt cx="776902" cy="366748"/>
            </a:xfrm>
          </p:grpSpPr>
          <p:sp>
            <p:nvSpPr>
              <p:cNvPr id="21" name="Rectangle 20">
                <a:extLst>
                  <a:ext uri="{FF2B5EF4-FFF2-40B4-BE49-F238E27FC236}">
                    <a16:creationId xmlns:a16="http://schemas.microsoft.com/office/drawing/2014/main" id="{6E2B5D18-7E97-C840-92A7-6E0721F4563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0EDD38-D309-464B-9A84-695879525967}"/>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322A207B-DA3C-5A47-84A4-719CA6FF616E}"/>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1359D1CF-6332-CF48-962F-EE267416F0FE}"/>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2">
              <a:extLst>
                <a:ext uri="{FF2B5EF4-FFF2-40B4-BE49-F238E27FC236}">
                  <a16:creationId xmlns:a16="http://schemas.microsoft.com/office/drawing/2014/main" id="{7CB73AC9-ECC9-DC4B-BDD1-E6AC508907FC}"/>
                </a:ext>
              </a:extLst>
            </p:cNvPr>
            <p:cNvSpPr txBox="1">
              <a:spLocks/>
            </p:cNvSpPr>
            <p:nvPr/>
          </p:nvSpPr>
          <p:spPr>
            <a:xfrm>
              <a:off x="3083512" y="4423641"/>
              <a:ext cx="10068768" cy="9581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Can you think of any personal information that apps and website might collect? </a:t>
              </a:r>
            </a:p>
          </p:txBody>
        </p:sp>
      </p:grpSp>
    </p:spTree>
    <p:extLst>
      <p:ext uri="{BB962C8B-B14F-4D97-AF65-F5344CB8AC3E}">
        <p14:creationId xmlns:p14="http://schemas.microsoft.com/office/powerpoint/2010/main" val="8111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03C319-9E09-5E49-9874-8DC6CEE93639}"/>
              </a:ext>
            </a:extLst>
          </p:cNvPr>
          <p:cNvGrpSpPr/>
          <p:nvPr/>
        </p:nvGrpSpPr>
        <p:grpSpPr>
          <a:xfrm>
            <a:off x="1263049" y="254123"/>
            <a:ext cx="5553376" cy="10604928"/>
            <a:chOff x="1263049" y="254123"/>
            <a:chExt cx="5553376" cy="10604928"/>
          </a:xfrm>
        </p:grpSpPr>
        <p:sp>
          <p:nvSpPr>
            <p:cNvPr id="3" name="Rounded Rectangle 2">
              <a:extLst>
                <a:ext uri="{FF2B5EF4-FFF2-40B4-BE49-F238E27FC236}">
                  <a16:creationId xmlns:a16="http://schemas.microsoft.com/office/drawing/2014/main" id="{454E5492-5AB1-E841-BDA4-0A3526B80124}"/>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id="{6674C22C-1DE9-B842-9854-7067C1AE3FFC}"/>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132CB662-D7AD-1744-95F7-D5BE7E19CBB4}"/>
              </a:ext>
            </a:extLst>
          </p:cNvPr>
          <p:cNvGrpSpPr/>
          <p:nvPr/>
        </p:nvGrpSpPr>
        <p:grpSpPr>
          <a:xfrm>
            <a:off x="9239938" y="4859097"/>
            <a:ext cx="5608300" cy="2707258"/>
            <a:chOff x="9932427" y="350988"/>
            <a:chExt cx="5608300" cy="2707258"/>
          </a:xfrm>
        </p:grpSpPr>
        <p:sp>
          <p:nvSpPr>
            <p:cNvPr id="48" name="Rectangle 47">
              <a:extLst>
                <a:ext uri="{FF2B5EF4-FFF2-40B4-BE49-F238E27FC236}">
                  <a16:creationId xmlns:a16="http://schemas.microsoft.com/office/drawing/2014/main" id="{E3B95AB0-FE19-C64A-BF14-F8CAE50C126A}"/>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9" name="Group 48">
              <a:extLst>
                <a:ext uri="{FF2B5EF4-FFF2-40B4-BE49-F238E27FC236}">
                  <a16:creationId xmlns:a16="http://schemas.microsoft.com/office/drawing/2014/main" id="{BBEEF370-0F50-6C45-8C15-A242058E7BEA}"/>
                </a:ext>
              </a:extLst>
            </p:cNvPr>
            <p:cNvGrpSpPr/>
            <p:nvPr/>
          </p:nvGrpSpPr>
          <p:grpSpPr>
            <a:xfrm>
              <a:off x="15043039" y="350988"/>
              <a:ext cx="497688" cy="497689"/>
              <a:chOff x="15025689" y="1401052"/>
              <a:chExt cx="497688" cy="497689"/>
            </a:xfrm>
          </p:grpSpPr>
          <p:sp>
            <p:nvSpPr>
              <p:cNvPr id="51" name="Oval 50">
                <a:extLst>
                  <a:ext uri="{FF2B5EF4-FFF2-40B4-BE49-F238E27FC236}">
                    <a16:creationId xmlns:a16="http://schemas.microsoft.com/office/drawing/2014/main" id="{D9A14B2A-3B0C-FB44-8D96-C622D76E1C66}"/>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3">
                <a:extLst>
                  <a:ext uri="{FF2B5EF4-FFF2-40B4-BE49-F238E27FC236}">
                    <a16:creationId xmlns:a16="http://schemas.microsoft.com/office/drawing/2014/main" id="{0B51236E-7D9E-3D42-9F4A-4EAE6E399015}"/>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50" name="Title 1">
              <a:extLst>
                <a:ext uri="{FF2B5EF4-FFF2-40B4-BE49-F238E27FC236}">
                  <a16:creationId xmlns:a16="http://schemas.microsoft.com/office/drawing/2014/main" id="{AA9D32F8-2D4D-9E4D-B5B7-A226391F1715}"/>
                </a:ext>
              </a:extLst>
            </p:cNvPr>
            <p:cNvSpPr txBox="1">
              <a:spLocks/>
            </p:cNvSpPr>
            <p:nvPr/>
          </p:nvSpPr>
          <p:spPr>
            <a:xfrm>
              <a:off x="10473212" y="1327330"/>
              <a:ext cx="4872054"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How does the app use</a:t>
              </a:r>
              <a:br>
                <a:rPr lang="en-GB" sz="2400" dirty="0">
                  <a:solidFill>
                    <a:schemeClr val="dk1"/>
                  </a:solidFill>
                  <a:latin typeface="Overpass Mono" pitchFamily="49" charset="77"/>
                  <a:ea typeface="Calibri"/>
                  <a:cs typeface="Calibri"/>
                  <a:sym typeface="Calibri"/>
                </a:rPr>
              </a:br>
              <a:r>
                <a:rPr lang="en-GB" sz="2400" dirty="0">
                  <a:solidFill>
                    <a:schemeClr val="dk1"/>
                  </a:solidFill>
                  <a:latin typeface="Overpass Mono" pitchFamily="49" charset="77"/>
                  <a:ea typeface="Calibri"/>
                  <a:cs typeface="Calibri"/>
                  <a:sym typeface="Calibri"/>
                </a:rPr>
                <a:t>this personal data?</a:t>
              </a:r>
            </a:p>
          </p:txBody>
        </p:sp>
      </p:grpSp>
      <p:grpSp>
        <p:nvGrpSpPr>
          <p:cNvPr id="53" name="Group 52">
            <a:extLst>
              <a:ext uri="{FF2B5EF4-FFF2-40B4-BE49-F238E27FC236}">
                <a16:creationId xmlns:a16="http://schemas.microsoft.com/office/drawing/2014/main" id="{7BDCD71C-63E7-0245-AD93-BB43C1517C96}"/>
              </a:ext>
            </a:extLst>
          </p:cNvPr>
          <p:cNvGrpSpPr/>
          <p:nvPr/>
        </p:nvGrpSpPr>
        <p:grpSpPr>
          <a:xfrm>
            <a:off x="8117392" y="1527309"/>
            <a:ext cx="5802222" cy="2945584"/>
            <a:chOff x="1863954" y="5006258"/>
            <a:chExt cx="5802222" cy="2945584"/>
          </a:xfrm>
        </p:grpSpPr>
        <p:sp>
          <p:nvSpPr>
            <p:cNvPr id="54" name="Rectangle 53">
              <a:extLst>
                <a:ext uri="{FF2B5EF4-FFF2-40B4-BE49-F238E27FC236}">
                  <a16:creationId xmlns:a16="http://schemas.microsoft.com/office/drawing/2014/main" id="{8C6151E3-3664-2743-A41D-40E7303A1446}"/>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7" name="Title 1">
              <a:extLst>
                <a:ext uri="{FF2B5EF4-FFF2-40B4-BE49-F238E27FC236}">
                  <a16:creationId xmlns:a16="http://schemas.microsoft.com/office/drawing/2014/main" id="{4D13F67B-BB62-874D-8C9C-EEAB3BABED8F}"/>
                </a:ext>
              </a:extLst>
            </p:cNvPr>
            <p:cNvSpPr txBox="1">
              <a:spLocks/>
            </p:cNvSpPr>
            <p:nvPr/>
          </p:nvSpPr>
          <p:spPr>
            <a:xfrm>
              <a:off x="2555564" y="5933845"/>
              <a:ext cx="4612924"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can an </a:t>
              </a:r>
              <a:r>
                <a:rPr lang="en-GB" sz="2400" b="1" dirty="0">
                  <a:solidFill>
                    <a:schemeClr val="dk1"/>
                  </a:solidFill>
                  <a:latin typeface="Overpass Mono" pitchFamily="49" charset="77"/>
                  <a:ea typeface="Calibri"/>
                  <a:cs typeface="Calibri"/>
                  <a:sym typeface="Calibri"/>
                </a:rPr>
                <a:t>online maps </a:t>
              </a:r>
              <a:r>
                <a:rPr lang="en-GB" sz="2400" dirty="0">
                  <a:solidFill>
                    <a:schemeClr val="dk1"/>
                  </a:solidFill>
                  <a:latin typeface="Overpass Mono" pitchFamily="49" charset="77"/>
                  <a:ea typeface="Calibri"/>
                  <a:cs typeface="Calibri"/>
                  <a:sym typeface="Calibri"/>
                </a:rPr>
                <a:t>app collect? </a:t>
              </a:r>
            </a:p>
          </p:txBody>
        </p:sp>
        <p:grpSp>
          <p:nvGrpSpPr>
            <p:cNvPr id="59" name="Group 58">
              <a:extLst>
                <a:ext uri="{FF2B5EF4-FFF2-40B4-BE49-F238E27FC236}">
                  <a16:creationId xmlns:a16="http://schemas.microsoft.com/office/drawing/2014/main" id="{DB530FAA-6DC1-BD4A-8B57-0FC4F05F357F}"/>
                </a:ext>
              </a:extLst>
            </p:cNvPr>
            <p:cNvGrpSpPr/>
            <p:nvPr/>
          </p:nvGrpSpPr>
          <p:grpSpPr>
            <a:xfrm>
              <a:off x="7168488" y="5006258"/>
              <a:ext cx="497688" cy="497689"/>
              <a:chOff x="15025689" y="1401052"/>
              <a:chExt cx="497688" cy="497689"/>
            </a:xfrm>
          </p:grpSpPr>
          <p:sp>
            <p:nvSpPr>
              <p:cNvPr id="60" name="Oval 59">
                <a:extLst>
                  <a:ext uri="{FF2B5EF4-FFF2-40B4-BE49-F238E27FC236}">
                    <a16:creationId xmlns:a16="http://schemas.microsoft.com/office/drawing/2014/main" id="{135DE0D8-BAB5-ED4D-B42D-C5A5DF081E4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ontent Placeholder 3">
                <a:extLst>
                  <a:ext uri="{FF2B5EF4-FFF2-40B4-BE49-F238E27FC236}">
                    <a16:creationId xmlns:a16="http://schemas.microsoft.com/office/drawing/2014/main" id="{B2E4F3B5-7BC1-F94B-BA3D-1708200A53D7}"/>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0" name="Group 19">
            <a:extLst>
              <a:ext uri="{FF2B5EF4-FFF2-40B4-BE49-F238E27FC236}">
                <a16:creationId xmlns:a16="http://schemas.microsoft.com/office/drawing/2014/main" id="{05D1F25C-F4DF-5547-BC37-82618F5493FC}"/>
              </a:ext>
            </a:extLst>
          </p:cNvPr>
          <p:cNvGrpSpPr/>
          <p:nvPr/>
        </p:nvGrpSpPr>
        <p:grpSpPr>
          <a:xfrm>
            <a:off x="1620451" y="2511660"/>
            <a:ext cx="4838572" cy="5203012"/>
            <a:chOff x="1620451" y="2511660"/>
            <a:chExt cx="4838572" cy="5203012"/>
          </a:xfrm>
        </p:grpSpPr>
        <p:grpSp>
          <p:nvGrpSpPr>
            <p:cNvPr id="18" name="Group 17">
              <a:extLst>
                <a:ext uri="{FF2B5EF4-FFF2-40B4-BE49-F238E27FC236}">
                  <a16:creationId xmlns:a16="http://schemas.microsoft.com/office/drawing/2014/main" id="{F3214949-C578-5C4D-A299-7D0BEC3ADAB1}"/>
                </a:ext>
              </a:extLst>
            </p:cNvPr>
            <p:cNvGrpSpPr/>
            <p:nvPr/>
          </p:nvGrpSpPr>
          <p:grpSpPr>
            <a:xfrm>
              <a:off x="1620451" y="6798631"/>
              <a:ext cx="4838572" cy="916041"/>
              <a:chOff x="1620451" y="7515311"/>
              <a:chExt cx="4838572" cy="916041"/>
            </a:xfrm>
          </p:grpSpPr>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ONLINE MAPS</a:t>
                </a:r>
              </a:p>
            </p:txBody>
          </p:sp>
        </p:grpSp>
        <p:pic>
          <p:nvPicPr>
            <p:cNvPr id="63" name="Graphic 62">
              <a:extLst>
                <a:ext uri="{FF2B5EF4-FFF2-40B4-BE49-F238E27FC236}">
                  <a16:creationId xmlns:a16="http://schemas.microsoft.com/office/drawing/2014/main" id="{17BA37F6-30D1-2A41-BD48-800117F64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6119" y="2511660"/>
              <a:ext cx="3168618" cy="3296214"/>
            </a:xfrm>
            <a:prstGeom prst="rect">
              <a:avLst/>
            </a:prstGeom>
          </p:spPr>
        </p:pic>
      </p:grpSp>
    </p:spTree>
    <p:extLst>
      <p:ext uri="{BB962C8B-B14F-4D97-AF65-F5344CB8AC3E}">
        <p14:creationId xmlns:p14="http://schemas.microsoft.com/office/powerpoint/2010/main" val="6369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F54487-7989-5447-B8F9-E27CB02F8EDD}"/>
              </a:ext>
            </a:extLst>
          </p:cNvPr>
          <p:cNvGrpSpPr/>
          <p:nvPr/>
        </p:nvGrpSpPr>
        <p:grpSpPr>
          <a:xfrm>
            <a:off x="9091596" y="254123"/>
            <a:ext cx="5553376" cy="10604928"/>
            <a:chOff x="1263049" y="254123"/>
            <a:chExt cx="5553376" cy="10604928"/>
          </a:xfrm>
        </p:grpSpPr>
        <p:sp>
          <p:nvSpPr>
            <p:cNvPr id="3" name="Rounded Rectangle 2">
              <a:extLst>
                <a:ext uri="{FF2B5EF4-FFF2-40B4-BE49-F238E27FC236}">
                  <a16:creationId xmlns:a16="http://schemas.microsoft.com/office/drawing/2014/main" id="{8F1E2AA1-7CDC-8740-8180-916292704782}"/>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7E9C83-D9FB-C048-9B63-DF9DFC52C537}"/>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424E2FBB-3C07-FC4D-B7D6-C46C8A80BE25}"/>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2295BFC2-80AB-3348-AD6C-E93AD41F65EF}"/>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0A27F-7299-484F-994C-126D777C0AB9}"/>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88D4766-943D-D14E-9733-A152DDA81B99}"/>
              </a:ext>
            </a:extLst>
          </p:cNvPr>
          <p:cNvGrpSpPr/>
          <p:nvPr/>
        </p:nvGrpSpPr>
        <p:grpSpPr>
          <a:xfrm>
            <a:off x="9448998" y="3132100"/>
            <a:ext cx="4838572" cy="4582572"/>
            <a:chOff x="9448998" y="3132100"/>
            <a:chExt cx="4838572" cy="4582572"/>
          </a:xfrm>
        </p:grpSpPr>
        <p:sp>
          <p:nvSpPr>
            <p:cNvPr id="15" name="Rounded Rectangle 14">
              <a:extLst>
                <a:ext uri="{FF2B5EF4-FFF2-40B4-BE49-F238E27FC236}">
                  <a16:creationId xmlns:a16="http://schemas.microsoft.com/office/drawing/2014/main" id="{E5A0AA47-ACCD-F941-B984-9775DED1F26B}"/>
                </a:ext>
              </a:extLst>
            </p:cNvPr>
            <p:cNvSpPr/>
            <p:nvPr/>
          </p:nvSpPr>
          <p:spPr>
            <a:xfrm>
              <a:off x="9868875" y="3132100"/>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CA647079-A829-AE41-B321-1AAC9C7A2A50}"/>
                </a:ext>
              </a:extLst>
            </p:cNvPr>
            <p:cNvSpPr/>
            <p:nvPr/>
          </p:nvSpPr>
          <p:spPr>
            <a:xfrm>
              <a:off x="9868875" y="3809948"/>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EAD5CC28-CB43-6A45-B257-6928ED1404FE}"/>
                </a:ext>
              </a:extLst>
            </p:cNvPr>
            <p:cNvSpPr/>
            <p:nvPr/>
          </p:nvSpPr>
          <p:spPr>
            <a:xfrm>
              <a:off x="9868875" y="4489654"/>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2E14500-05F3-3642-BE5F-C5231886F727}"/>
                </a:ext>
              </a:extLst>
            </p:cNvPr>
            <p:cNvSpPr/>
            <p:nvPr/>
          </p:nvSpPr>
          <p:spPr>
            <a:xfrm>
              <a:off x="9868875" y="5167502"/>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B55BED1-0C1F-FD4E-B704-7BE6FDE68846}"/>
                </a:ext>
              </a:extLst>
            </p:cNvPr>
            <p:cNvGrpSpPr/>
            <p:nvPr/>
          </p:nvGrpSpPr>
          <p:grpSpPr>
            <a:xfrm>
              <a:off x="9448998" y="6798631"/>
              <a:ext cx="4838572" cy="916041"/>
              <a:chOff x="1620451" y="7515311"/>
              <a:chExt cx="4838572" cy="916041"/>
            </a:xfrm>
          </p:grpSpPr>
          <p:sp>
            <p:nvSpPr>
              <p:cNvPr id="31" name="Rounded Rectangle 30">
                <a:extLst>
                  <a:ext uri="{FF2B5EF4-FFF2-40B4-BE49-F238E27FC236}">
                    <a16:creationId xmlns:a16="http://schemas.microsoft.com/office/drawing/2014/main" id="{4B2B1D3F-66AE-3449-BC85-B652A52927FC}"/>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6E23C768-CCAF-0E47-A245-6A250B995BC7}"/>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SIGN UP</a:t>
                </a:r>
              </a:p>
            </p:txBody>
          </p:sp>
        </p:grpSp>
      </p:grpSp>
      <p:grpSp>
        <p:nvGrpSpPr>
          <p:cNvPr id="33" name="Group 32">
            <a:extLst>
              <a:ext uri="{FF2B5EF4-FFF2-40B4-BE49-F238E27FC236}">
                <a16:creationId xmlns:a16="http://schemas.microsoft.com/office/drawing/2014/main" id="{C0C5F290-8BCF-8B40-816A-5A2196DDF05C}"/>
              </a:ext>
            </a:extLst>
          </p:cNvPr>
          <p:cNvGrpSpPr/>
          <p:nvPr/>
        </p:nvGrpSpPr>
        <p:grpSpPr>
          <a:xfrm>
            <a:off x="1264164" y="4859097"/>
            <a:ext cx="5608300" cy="2945583"/>
            <a:chOff x="9932427" y="350988"/>
            <a:chExt cx="5608300" cy="2945583"/>
          </a:xfrm>
        </p:grpSpPr>
        <p:sp>
          <p:nvSpPr>
            <p:cNvPr id="34" name="Rectangle 33">
              <a:extLst>
                <a:ext uri="{FF2B5EF4-FFF2-40B4-BE49-F238E27FC236}">
                  <a16:creationId xmlns:a16="http://schemas.microsoft.com/office/drawing/2014/main" id="{04CB35F4-2263-F042-9C9E-178E847985E1}"/>
                </a:ext>
              </a:extLst>
            </p:cNvPr>
            <p:cNvSpPr/>
            <p:nvPr/>
          </p:nvSpPr>
          <p:spPr>
            <a:xfrm>
              <a:off x="9932427" y="599833"/>
              <a:ext cx="5359456"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A45099DB-AC7A-BC46-973E-542ABDE9A8D6}"/>
                </a:ext>
              </a:extLst>
            </p:cNvPr>
            <p:cNvGrpSpPr/>
            <p:nvPr/>
          </p:nvGrpSpPr>
          <p:grpSpPr>
            <a:xfrm>
              <a:off x="15043039" y="350988"/>
              <a:ext cx="497688" cy="497689"/>
              <a:chOff x="15025689" y="1401052"/>
              <a:chExt cx="497688" cy="497689"/>
            </a:xfrm>
          </p:grpSpPr>
          <p:sp>
            <p:nvSpPr>
              <p:cNvPr id="37" name="Oval 36">
                <a:extLst>
                  <a:ext uri="{FF2B5EF4-FFF2-40B4-BE49-F238E27FC236}">
                    <a16:creationId xmlns:a16="http://schemas.microsoft.com/office/drawing/2014/main" id="{F295E2E9-2933-0C49-9546-29F29FD7A510}"/>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3">
                <a:extLst>
                  <a:ext uri="{FF2B5EF4-FFF2-40B4-BE49-F238E27FC236}">
                    <a16:creationId xmlns:a16="http://schemas.microsoft.com/office/drawing/2014/main" id="{6FBF6004-467F-CB4C-9EC5-AF716E1CEA4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6" name="Title 1">
              <a:extLst>
                <a:ext uri="{FF2B5EF4-FFF2-40B4-BE49-F238E27FC236}">
                  <a16:creationId xmlns:a16="http://schemas.microsoft.com/office/drawing/2014/main" id="{2563FC56-2FC2-4642-8074-304AE8D208DC}"/>
                </a:ext>
              </a:extLst>
            </p:cNvPr>
            <p:cNvSpPr txBox="1">
              <a:spLocks/>
            </p:cNvSpPr>
            <p:nvPr/>
          </p:nvSpPr>
          <p:spPr>
            <a:xfrm>
              <a:off x="10473212" y="1327330"/>
              <a:ext cx="4569827"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is collected by the forms?</a:t>
              </a:r>
            </a:p>
          </p:txBody>
        </p:sp>
      </p:grpSp>
      <p:grpSp>
        <p:nvGrpSpPr>
          <p:cNvPr id="39" name="Group 38">
            <a:extLst>
              <a:ext uri="{FF2B5EF4-FFF2-40B4-BE49-F238E27FC236}">
                <a16:creationId xmlns:a16="http://schemas.microsoft.com/office/drawing/2014/main" id="{E0D4E2A3-A234-C04D-83C3-F922C13DC09F}"/>
              </a:ext>
            </a:extLst>
          </p:cNvPr>
          <p:cNvGrpSpPr/>
          <p:nvPr/>
        </p:nvGrpSpPr>
        <p:grpSpPr>
          <a:xfrm>
            <a:off x="2375308" y="1527309"/>
            <a:ext cx="5802222" cy="2945584"/>
            <a:chOff x="1863954" y="5006258"/>
            <a:chExt cx="5802222" cy="2945584"/>
          </a:xfrm>
        </p:grpSpPr>
        <p:sp>
          <p:nvSpPr>
            <p:cNvPr id="40" name="Rectangle 39">
              <a:extLst>
                <a:ext uri="{FF2B5EF4-FFF2-40B4-BE49-F238E27FC236}">
                  <a16:creationId xmlns:a16="http://schemas.microsoft.com/office/drawing/2014/main" id="{1750ED4C-1A4F-C14F-A19C-CD4C86C709CC}"/>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1" name="Title 1">
              <a:extLst>
                <a:ext uri="{FF2B5EF4-FFF2-40B4-BE49-F238E27FC236}">
                  <a16:creationId xmlns:a16="http://schemas.microsoft.com/office/drawing/2014/main" id="{316EB7F8-7657-894A-8E1D-CA7762001133}"/>
                </a:ext>
              </a:extLst>
            </p:cNvPr>
            <p:cNvSpPr txBox="1">
              <a:spLocks/>
            </p:cNvSpPr>
            <p:nvPr/>
          </p:nvSpPr>
          <p:spPr>
            <a:xfrm>
              <a:off x="2555564" y="5933845"/>
              <a:ext cx="4249272"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forms might people fill out online?</a:t>
              </a:r>
            </a:p>
          </p:txBody>
        </p:sp>
        <p:grpSp>
          <p:nvGrpSpPr>
            <p:cNvPr id="42" name="Group 41">
              <a:extLst>
                <a:ext uri="{FF2B5EF4-FFF2-40B4-BE49-F238E27FC236}">
                  <a16:creationId xmlns:a16="http://schemas.microsoft.com/office/drawing/2014/main" id="{61D260C6-C7E1-2941-9D47-4F43E586487F}"/>
                </a:ext>
              </a:extLst>
            </p:cNvPr>
            <p:cNvGrpSpPr/>
            <p:nvPr/>
          </p:nvGrpSpPr>
          <p:grpSpPr>
            <a:xfrm>
              <a:off x="7168488" y="5006258"/>
              <a:ext cx="497688" cy="497689"/>
              <a:chOff x="15025689" y="1401052"/>
              <a:chExt cx="497688" cy="497689"/>
            </a:xfrm>
          </p:grpSpPr>
          <p:sp>
            <p:nvSpPr>
              <p:cNvPr id="43" name="Oval 42">
                <a:extLst>
                  <a:ext uri="{FF2B5EF4-FFF2-40B4-BE49-F238E27FC236}">
                    <a16:creationId xmlns:a16="http://schemas.microsoft.com/office/drawing/2014/main" id="{29C8D368-AA3C-9D4B-86CD-C9B2DD161871}"/>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1E9C3D77-5121-CC4D-BB09-E0DF39C4499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4989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0F6924C-DE8F-0045-8FBC-93359EBB7B1C}"/>
              </a:ext>
            </a:extLst>
          </p:cNvPr>
          <p:cNvGrpSpPr/>
          <p:nvPr/>
        </p:nvGrpSpPr>
        <p:grpSpPr>
          <a:xfrm>
            <a:off x="9981129" y="1920102"/>
            <a:ext cx="5802222" cy="2945584"/>
            <a:chOff x="1863954" y="5006258"/>
            <a:chExt cx="5802222" cy="2945584"/>
          </a:xfrm>
        </p:grpSpPr>
        <p:sp>
          <p:nvSpPr>
            <p:cNvPr id="20" name="Rectangle 19">
              <a:extLst>
                <a:ext uri="{FF2B5EF4-FFF2-40B4-BE49-F238E27FC236}">
                  <a16:creationId xmlns:a16="http://schemas.microsoft.com/office/drawing/2014/main" id="{BEF69AC6-640D-0E42-827A-CF841ABC6BBB}"/>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itle 1">
              <a:extLst>
                <a:ext uri="{FF2B5EF4-FFF2-40B4-BE49-F238E27FC236}">
                  <a16:creationId xmlns:a16="http://schemas.microsoft.com/office/drawing/2014/main" id="{1F29BCD3-DC80-0C43-BCE2-B76A411ADAE2}"/>
                </a:ext>
              </a:extLst>
            </p:cNvPr>
            <p:cNvSpPr txBox="1">
              <a:spLocks/>
            </p:cNvSpPr>
            <p:nvPr/>
          </p:nvSpPr>
          <p:spPr>
            <a:xfrm>
              <a:off x="2555564" y="5933845"/>
              <a:ext cx="4612924"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can be collected by search engines?</a:t>
              </a:r>
            </a:p>
          </p:txBody>
        </p:sp>
        <p:grpSp>
          <p:nvGrpSpPr>
            <p:cNvPr id="22" name="Group 21">
              <a:extLst>
                <a:ext uri="{FF2B5EF4-FFF2-40B4-BE49-F238E27FC236}">
                  <a16:creationId xmlns:a16="http://schemas.microsoft.com/office/drawing/2014/main" id="{A87ACABE-EB33-0844-828A-C0AE87D57E60}"/>
                </a:ext>
              </a:extLst>
            </p:cNvPr>
            <p:cNvGrpSpPr/>
            <p:nvPr/>
          </p:nvGrpSpPr>
          <p:grpSpPr>
            <a:xfrm>
              <a:off x="7168488" y="5006258"/>
              <a:ext cx="497688" cy="497689"/>
              <a:chOff x="15025689" y="1401052"/>
              <a:chExt cx="497688" cy="497689"/>
            </a:xfrm>
          </p:grpSpPr>
          <p:sp>
            <p:nvSpPr>
              <p:cNvPr id="23" name="Oval 22">
                <a:extLst>
                  <a:ext uri="{FF2B5EF4-FFF2-40B4-BE49-F238E27FC236}">
                    <a16:creationId xmlns:a16="http://schemas.microsoft.com/office/drawing/2014/main" id="{6BA56365-8BA8-0048-85D1-A6F8C77E6E0D}"/>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3">
                <a:extLst>
                  <a:ext uri="{FF2B5EF4-FFF2-40B4-BE49-F238E27FC236}">
                    <a16:creationId xmlns:a16="http://schemas.microsoft.com/office/drawing/2014/main" id="{C5D334C8-D0BD-7F4F-912C-E1A67A91297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8" name="Group 7">
            <a:extLst>
              <a:ext uri="{FF2B5EF4-FFF2-40B4-BE49-F238E27FC236}">
                <a16:creationId xmlns:a16="http://schemas.microsoft.com/office/drawing/2014/main" id="{703415B7-3208-F045-AA58-5584ED265665}"/>
              </a:ext>
            </a:extLst>
          </p:cNvPr>
          <p:cNvGrpSpPr/>
          <p:nvPr/>
        </p:nvGrpSpPr>
        <p:grpSpPr>
          <a:xfrm>
            <a:off x="619448" y="1128654"/>
            <a:ext cx="8961555" cy="6048925"/>
            <a:chOff x="477369" y="833138"/>
            <a:chExt cx="8961555" cy="6048925"/>
          </a:xfrm>
        </p:grpSpPr>
        <p:sp>
          <p:nvSpPr>
            <p:cNvPr id="35" name="Rectangle 34">
              <a:extLst>
                <a:ext uri="{FF2B5EF4-FFF2-40B4-BE49-F238E27FC236}">
                  <a16:creationId xmlns:a16="http://schemas.microsoft.com/office/drawing/2014/main" id="{B92310E7-3848-B743-9D00-4F8697D9A24D}"/>
                </a:ext>
              </a:extLst>
            </p:cNvPr>
            <p:cNvSpPr/>
            <p:nvPr/>
          </p:nvSpPr>
          <p:spPr>
            <a:xfrm>
              <a:off x="477369" y="833139"/>
              <a:ext cx="8961555" cy="604892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2393007-3A88-4045-8907-20B1A9A17A94}"/>
                </a:ext>
              </a:extLst>
            </p:cNvPr>
            <p:cNvSpPr/>
            <p:nvPr/>
          </p:nvSpPr>
          <p:spPr>
            <a:xfrm>
              <a:off x="477370" y="833138"/>
              <a:ext cx="896155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CA5CA08D-23FC-5047-BC47-BF33CFA62AA7}"/>
                </a:ext>
              </a:extLst>
            </p:cNvPr>
            <p:cNvSpPr/>
            <p:nvPr/>
          </p:nvSpPr>
          <p:spPr>
            <a:xfrm>
              <a:off x="9090883" y="1581234"/>
              <a:ext cx="201578" cy="79222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58F0597-E955-C943-9CC8-BC75455B2E1E}"/>
                </a:ext>
              </a:extLst>
            </p:cNvPr>
            <p:cNvGrpSpPr/>
            <p:nvPr/>
          </p:nvGrpSpPr>
          <p:grpSpPr>
            <a:xfrm>
              <a:off x="678185" y="1044692"/>
              <a:ext cx="624634" cy="177375"/>
              <a:chOff x="2886740" y="1651000"/>
              <a:chExt cx="651096" cy="175437"/>
            </a:xfrm>
          </p:grpSpPr>
          <p:sp>
            <p:nvSpPr>
              <p:cNvPr id="41" name="Oval 40">
                <a:extLst>
                  <a:ext uri="{FF2B5EF4-FFF2-40B4-BE49-F238E27FC236}">
                    <a16:creationId xmlns:a16="http://schemas.microsoft.com/office/drawing/2014/main" id="{1521CADF-B48C-BC47-9FF1-AFCD721E5AB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AD68964-F44C-2F47-BC93-D834F8B66F7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3118672-437A-3A44-A3AD-A0BFD2D72EB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E3036DD4-E8FE-1D4A-9579-2B51EFEDCF50}"/>
                </a:ext>
              </a:extLst>
            </p:cNvPr>
            <p:cNvGrpSpPr/>
            <p:nvPr/>
          </p:nvGrpSpPr>
          <p:grpSpPr>
            <a:xfrm>
              <a:off x="3042983" y="3981343"/>
              <a:ext cx="3363582" cy="590656"/>
              <a:chOff x="1620451" y="7515311"/>
              <a:chExt cx="4838572" cy="916041"/>
            </a:xfrm>
          </p:grpSpPr>
          <p:sp>
            <p:nvSpPr>
              <p:cNvPr id="45" name="Rounded Rectangle 44">
                <a:extLst>
                  <a:ext uri="{FF2B5EF4-FFF2-40B4-BE49-F238E27FC236}">
                    <a16:creationId xmlns:a16="http://schemas.microsoft.com/office/drawing/2014/main" id="{D097856D-E437-0B4C-9E97-44D5B06D5A7A}"/>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C2324794-6E6E-DB4B-87F3-6493D45B4A92}"/>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SEARCH</a:t>
                </a:r>
              </a:p>
            </p:txBody>
          </p:sp>
        </p:grpSp>
        <p:sp>
          <p:nvSpPr>
            <p:cNvPr id="47" name="Rounded Rectangle 46">
              <a:extLst>
                <a:ext uri="{FF2B5EF4-FFF2-40B4-BE49-F238E27FC236}">
                  <a16:creationId xmlns:a16="http://schemas.microsoft.com/office/drawing/2014/main" id="{A5230130-04CC-8549-89EF-20F6F71E6185}"/>
                </a:ext>
              </a:extLst>
            </p:cNvPr>
            <p:cNvSpPr/>
            <p:nvPr/>
          </p:nvSpPr>
          <p:spPr>
            <a:xfrm>
              <a:off x="1361192" y="3159011"/>
              <a:ext cx="6727164" cy="590656"/>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55B58E5B-5A37-B948-9F65-60C7AF45C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0473" y="3292901"/>
              <a:ext cx="341122" cy="343281"/>
            </a:xfrm>
            <a:prstGeom prst="rect">
              <a:avLst/>
            </a:prstGeom>
          </p:spPr>
        </p:pic>
      </p:grpSp>
      <p:grpSp>
        <p:nvGrpSpPr>
          <p:cNvPr id="13" name="Group 12">
            <a:extLst>
              <a:ext uri="{FF2B5EF4-FFF2-40B4-BE49-F238E27FC236}">
                <a16:creationId xmlns:a16="http://schemas.microsoft.com/office/drawing/2014/main" id="{D697C983-8CF6-2446-A4EE-180D59F652E1}"/>
              </a:ext>
            </a:extLst>
          </p:cNvPr>
          <p:cNvGrpSpPr/>
          <p:nvPr/>
        </p:nvGrpSpPr>
        <p:grpSpPr>
          <a:xfrm>
            <a:off x="8571351" y="5308087"/>
            <a:ext cx="5608300" cy="2707258"/>
            <a:chOff x="9932427" y="350988"/>
            <a:chExt cx="5608300" cy="2707258"/>
          </a:xfrm>
        </p:grpSpPr>
        <p:sp>
          <p:nvSpPr>
            <p:cNvPr id="14" name="Rectangle 13">
              <a:extLst>
                <a:ext uri="{FF2B5EF4-FFF2-40B4-BE49-F238E27FC236}">
                  <a16:creationId xmlns:a16="http://schemas.microsoft.com/office/drawing/2014/main" id="{24316E31-FA21-D740-9EA0-6CAF28CD16D3}"/>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 name="Group 14">
              <a:extLst>
                <a:ext uri="{FF2B5EF4-FFF2-40B4-BE49-F238E27FC236}">
                  <a16:creationId xmlns:a16="http://schemas.microsoft.com/office/drawing/2014/main" id="{D172D1D7-8135-F842-B71A-A85C11021400}"/>
                </a:ext>
              </a:extLst>
            </p:cNvPr>
            <p:cNvGrpSpPr/>
            <p:nvPr/>
          </p:nvGrpSpPr>
          <p:grpSpPr>
            <a:xfrm>
              <a:off x="15043039" y="350988"/>
              <a:ext cx="497688" cy="497689"/>
              <a:chOff x="15025689" y="1401052"/>
              <a:chExt cx="497688" cy="497689"/>
            </a:xfrm>
          </p:grpSpPr>
          <p:sp>
            <p:nvSpPr>
              <p:cNvPr id="17" name="Oval 16">
                <a:extLst>
                  <a:ext uri="{FF2B5EF4-FFF2-40B4-BE49-F238E27FC236}">
                    <a16:creationId xmlns:a16="http://schemas.microsoft.com/office/drawing/2014/main" id="{258E4327-7573-4F44-AF92-3374C2F8DC08}"/>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a:extLst>
                  <a:ext uri="{FF2B5EF4-FFF2-40B4-BE49-F238E27FC236}">
                    <a16:creationId xmlns:a16="http://schemas.microsoft.com/office/drawing/2014/main" id="{7E3EC654-A1EC-0846-849E-56E61688435B}"/>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6" name="Title 1">
              <a:extLst>
                <a:ext uri="{FF2B5EF4-FFF2-40B4-BE49-F238E27FC236}">
                  <a16:creationId xmlns:a16="http://schemas.microsoft.com/office/drawing/2014/main" id="{9E6F126E-2E50-8543-81F6-C4E645E9DA72}"/>
                </a:ext>
              </a:extLst>
            </p:cNvPr>
            <p:cNvSpPr txBox="1">
              <a:spLocks/>
            </p:cNvSpPr>
            <p:nvPr/>
          </p:nvSpPr>
          <p:spPr>
            <a:xfrm>
              <a:off x="10487500" y="1563788"/>
              <a:ext cx="4872054" cy="112340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How can it be used?</a:t>
              </a:r>
            </a:p>
          </p:txBody>
        </p:sp>
      </p:grpSp>
    </p:spTree>
    <p:extLst>
      <p:ext uri="{BB962C8B-B14F-4D97-AF65-F5344CB8AC3E}">
        <p14:creationId xmlns:p14="http://schemas.microsoft.com/office/powerpoint/2010/main" val="315562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bfc18c49-0394-481a-ba4a-a4ceacd0e392" ContentTypeId="0x01010020270C6529EA0544B2EFE190A98965FDE8" PreviousValue="false"/>
</file>

<file path=customXml/item3.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CORP-1839991324-2034</_dlc_DocId>
    <_dlc_DocIdUrl xmlns="6495cd43-30b7-45da-972d-05dc6321e6bd">
      <Url>https://edrm/sites/corp/Comms/ExtComms/_layouts/15/DocIdRedir.aspx?ID=CORP-1839991324-2034</Url>
      <Description>CORP-1839991324-2034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737DA-A09E-4782-845A-6047D10761FD}">
  <ds:schemaRefs>
    <ds:schemaRef ds:uri="http://schemas.microsoft.com/sharepoint/events"/>
  </ds:schemaRefs>
</ds:datastoreItem>
</file>

<file path=customXml/itemProps2.xml><?xml version="1.0" encoding="utf-8"?>
<ds:datastoreItem xmlns:ds="http://schemas.openxmlformats.org/officeDocument/2006/customXml" ds:itemID="{79DCCA12-3CAA-4907-A3A7-0F4ABE098256}">
  <ds:schemaRefs>
    <ds:schemaRef ds:uri="Microsoft.SharePoint.Taxonomy.ContentTypeSync"/>
  </ds:schemaRefs>
</ds:datastoreItem>
</file>

<file path=customXml/itemProps3.xml><?xml version="1.0" encoding="utf-8"?>
<ds:datastoreItem xmlns:ds="http://schemas.openxmlformats.org/officeDocument/2006/customXml" ds:itemID="{DDD0352A-EFF4-4308-B6CF-952DBD44C19A}">
  <ds:schemaRefs>
    <ds:schemaRef ds:uri="http://purl.org/dc/dcmitype/"/>
    <ds:schemaRef ds:uri="http://purl.org/dc/elements/1.1/"/>
    <ds:schemaRef ds:uri="6495cd43-30b7-45da-972d-05dc6321e6bd"/>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E599FAD0-5F44-43F6-9F42-A8C13E783416}"/>
</file>

<file path=customXml/itemProps5.xml><?xml version="1.0" encoding="utf-8"?>
<ds:datastoreItem xmlns:ds="http://schemas.openxmlformats.org/officeDocument/2006/customXml" ds:itemID="{48C114D2-3524-402D-9CCD-3E868A46A7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2033</Words>
  <Application>Microsoft Office PowerPoint</Application>
  <PresentationFormat>Custom</PresentationFormat>
  <Paragraphs>217</Paragraphs>
  <Slides>16</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Verdana</vt:lpstr>
      <vt:lpstr>Overpass Mono</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390</cp:revision>
  <dcterms:created xsi:type="dcterms:W3CDTF">2019-10-24T14:49:16Z</dcterms:created>
  <dcterms:modified xsi:type="dcterms:W3CDTF">2021-07-05T14:36:28Z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e4fadbc6-b7ec-49dd-abbc-6fb72dfa64eb</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