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3"/>
  </p:notesMasterIdLst>
  <p:handoutMasterIdLst>
    <p:handoutMasterId r:id="rId24"/>
  </p:handoutMasterIdLst>
  <p:sldIdLst>
    <p:sldId id="281" r:id="rId7"/>
    <p:sldId id="369" r:id="rId8"/>
    <p:sldId id="283" r:id="rId9"/>
    <p:sldId id="315" r:id="rId10"/>
    <p:sldId id="320" r:id="rId11"/>
    <p:sldId id="322" r:id="rId12"/>
    <p:sldId id="354" r:id="rId13"/>
    <p:sldId id="316" r:id="rId14"/>
    <p:sldId id="355" r:id="rId15"/>
    <p:sldId id="317" r:id="rId16"/>
    <p:sldId id="362" r:id="rId17"/>
    <p:sldId id="292" r:id="rId18"/>
    <p:sldId id="358" r:id="rId19"/>
    <p:sldId id="366" r:id="rId20"/>
    <p:sldId id="363" r:id="rId21"/>
    <p:sldId id="367" r:id="rId22"/>
  </p:sldIdLst>
  <p:sldSz cx="16257588" cy="9144000"/>
  <p:notesSz cx="6858000" cy="9947275"/>
  <p:embeddedFontLst>
    <p:embeddedFont>
      <p:font typeface="Calibri" panose="020F0502020204030204" pitchFamily="34" charset="0"/>
      <p:regular r:id="rId25"/>
      <p:bold r:id="rId26"/>
      <p:italic r:id="rId27"/>
      <p:boldItalic r:id="rId28"/>
    </p:embeddedFont>
    <p:embeddedFont>
      <p:font typeface="Overpass Mono" panose="00000509000000000000" pitchFamily="50"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5" clrIdx="1">
    <p:extLst>
      <p:ext uri="{19B8F6BF-5375-455C-9EA6-DF929625EA0E}">
        <p15:presenceInfo xmlns:p15="http://schemas.microsoft.com/office/powerpoint/2012/main" userId="S::ger.graus@ico.org.uk::2c3eda81-664f-45aa-9130-b5e7537e5789" providerId="AD"/>
      </p:ext>
    </p:extLst>
  </p:cmAuthor>
  <p:cmAuthor id="3" name="Sarah Nietopski" initials="SN [2]" lastIdx="4"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791D7E"/>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49E74-891D-4E24-92EA-BD465BE1E633}" v="1" dt="2022-06-15T14:07:05.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95013" autoAdjust="0"/>
  </p:normalViewPr>
  <p:slideViewPr>
    <p:cSldViewPr snapToGrid="0" snapToObjects="1">
      <p:cViewPr varScale="1">
        <p:scale>
          <a:sx n="71" d="100"/>
          <a:sy n="71" d="100"/>
        </p:scale>
        <p:origin x="57" y="189"/>
      </p:cViewPr>
      <p:guideLst/>
    </p:cSldViewPr>
  </p:slideViewPr>
  <p:outlineViewPr>
    <p:cViewPr>
      <p:scale>
        <a:sx n="33" d="100"/>
        <a:sy n="33" d="100"/>
      </p:scale>
      <p:origin x="0" y="0"/>
    </p:cViewPr>
  </p:outlineViewPr>
  <p:notesTextViewPr>
    <p:cViewPr>
      <p:scale>
        <a:sx n="70" d="100"/>
        <a:sy n="70" d="100"/>
      </p:scale>
      <p:origin x="0" y="0"/>
    </p:cViewPr>
  </p:notesTextViewPr>
  <p:sorterViewPr>
    <p:cViewPr>
      <p:scale>
        <a:sx n="100" d="100"/>
        <a:sy n="100" d="100"/>
      </p:scale>
      <p:origin x="0" y="0"/>
    </p:cViewPr>
  </p:sorterViewPr>
  <p:notesViewPr>
    <p:cSldViewPr snapToGrid="0" snapToObjects="1">
      <p:cViewPr varScale="1">
        <p:scale>
          <a:sx n="62" d="100"/>
          <a:sy n="62" d="100"/>
        </p:scale>
        <p:origin x="3226"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10.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dams" userId="a5b7f413-a736-4e62-b11d-93f1dfffa54a" providerId="ADAL" clId="{00349E74-891D-4E24-92EA-BD465BE1E633}"/>
    <pc:docChg chg="modSld">
      <pc:chgData name="Rachel Adams" userId="a5b7f413-a736-4e62-b11d-93f1dfffa54a" providerId="ADAL" clId="{00349E74-891D-4E24-92EA-BD465BE1E633}" dt="2022-06-15T14:08:12.547" v="29" actId="114"/>
      <pc:docMkLst>
        <pc:docMk/>
      </pc:docMkLst>
      <pc:sldChg chg="modSp mod">
        <pc:chgData name="Rachel Adams" userId="a5b7f413-a736-4e62-b11d-93f1dfffa54a" providerId="ADAL" clId="{00349E74-891D-4E24-92EA-BD465BE1E633}" dt="2022-06-15T14:08:12.547" v="29" actId="114"/>
        <pc:sldMkLst>
          <pc:docMk/>
          <pc:sldMk cId="2803369531" sldId="369"/>
        </pc:sldMkLst>
        <pc:spChg chg="mod">
          <ac:chgData name="Rachel Adams" userId="a5b7f413-a736-4e62-b11d-93f1dfffa54a" providerId="ADAL" clId="{00349E74-891D-4E24-92EA-BD465BE1E633}" dt="2022-06-15T14:08:12.547" v="29" actId="114"/>
          <ac:spMkLst>
            <pc:docMk/>
            <pc:sldMk cId="2803369531" sldId="369"/>
            <ac:spMk id="6" creationId="{ED953ADB-1455-3F41-9833-72831C65ED5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616BB3CD-2BA3-8C4D-8C72-759861E11A75}" type="datetimeFigureOut">
              <a:rPr lang="en-US" smtClean="0"/>
              <a:t>6/15/2022</a:t>
            </a:fld>
            <a:endParaRPr lang="en-US" dirty="0"/>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dirty="0"/>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D59F94F-F3DB-7940-8B35-082588D94EBE}" type="datetimeFigureOut">
              <a:rPr lang="en-US" smtClean="0"/>
              <a:t>6/15/2022</a:t>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dirty="0"/>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dirty="0"/>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Gweithgaredd 2 (10 munud) </a:t>
            </a:r>
          </a:p>
          <a:p>
            <a:pPr marL="285750" lvl="0" indent="-285750" algn="l" rtl="0">
              <a:lnSpc>
                <a:spcPct val="117999"/>
              </a:lnSpc>
              <a:spcBef>
                <a:spcPts val="0"/>
              </a:spcBef>
              <a:spcAft>
                <a:spcPts val="0"/>
              </a:spcAft>
              <a:buFont typeface="Calibri" panose="020B0604020202020204" pitchFamily="34" charset="0"/>
              <a:buChar char="•"/>
            </a:pPr>
            <a:r>
              <a:rPr lang="en-GB" sz="1600" dirty="0">
                <a:latin typeface="+mn-lt"/>
                <a:ea typeface="Calibri"/>
                <a:cs typeface="Calibri"/>
                <a:sym typeface="Calibri"/>
              </a:rPr>
              <a:t>Darllenwch drwy'r stori neu rhannwch </a:t>
            </a:r>
            <a:r>
              <a:rPr lang="en-GB" sz="1600" b="1" dirty="0">
                <a:latin typeface="+mn-lt"/>
                <a:ea typeface="Calibri"/>
                <a:cs typeface="Calibri"/>
                <a:sym typeface="Calibri"/>
              </a:rPr>
              <a:t>daflen waith Data Personol Jay </a:t>
            </a:r>
            <a:r>
              <a:rPr lang="en-GB" sz="1600" dirty="0">
                <a:latin typeface="+mn-lt"/>
                <a:ea typeface="Calibri"/>
                <a:cs typeface="Calibri"/>
                <a:sym typeface="Calibri"/>
              </a:rPr>
              <a:t>i grwpiau o ddisgyblion. Mae o leiaf bedwar darn o ddata personol yn y stori y gellid eu dysgu am Jay. All y disgyblion eu gweld nhw i gyd?</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dirty="0"/>
          </a:p>
        </p:txBody>
      </p:sp>
    </p:spTree>
    <p:extLst>
      <p:ext uri="{BB962C8B-B14F-4D97-AF65-F5344CB8AC3E}">
        <p14:creationId xmlns:p14="http://schemas.microsoft.com/office/powerpoint/2010/main" val="26389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Gweithgaredd 2 (10 munud) </a:t>
            </a:r>
          </a:p>
          <a:p>
            <a:pPr marL="285750" marR="0" lvl="0" indent="-285750" algn="l" defTabSz="1219261" rtl="0" eaLnBrk="1" fontAlgn="auto" latinLnBrk="0" hangingPunct="1">
              <a:lnSpc>
                <a:spcPct val="117999"/>
              </a:lnSpc>
              <a:spcBef>
                <a:spcPts val="0"/>
              </a:spcBef>
              <a:spcAft>
                <a:spcPts val="0"/>
              </a:spcAft>
              <a:buClrTx/>
              <a:buSzTx/>
              <a:buFont typeface="Calibri" panose="020B0604020202020204" pitchFamily="34" charset="0"/>
              <a:buChar char="•"/>
              <a:tabLst/>
              <a:defRPr/>
            </a:pPr>
            <a:r>
              <a:rPr lang="en-GB" sz="1600" dirty="0">
                <a:latin typeface="+mn-lt"/>
                <a:ea typeface="Calibri"/>
                <a:cs typeface="Calibri"/>
                <a:sym typeface="Calibri"/>
              </a:rPr>
              <a:t>Datgelwch y pedwar darn o ddata personol y mae Jay wedi'u rhannu.
Mae'n bosibl y bydd rhai disgyblion yn nodi mathau eraill o ddata personol fel cyfeiriadau IP neu gwcis. Dylid cydnabod hyn os caiff ei godi, ond nid dyma ddeilliant dysgu allweddol yr ymarfer hwn.</a:t>
            </a: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dirty="0"/>
          </a:p>
        </p:txBody>
      </p:sp>
    </p:spTree>
    <p:extLst>
      <p:ext uri="{BB962C8B-B14F-4D97-AF65-F5344CB8AC3E}">
        <p14:creationId xmlns:p14="http://schemas.microsoft.com/office/powerpoint/2010/main" val="349075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Gweithgaredd 3 (10 munud)</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Gall cwmnïau gasglu’n data personol i bersonoli gwasanaethau a gwneud ein bywydau'n fwy cyfleus. Gofynnwch i'r disgyblion am enghreifftiau, a dangoswch y tair enghraifft ar y sleid.</a:t>
            </a: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dirty="0"/>
          </a:p>
        </p:txBody>
      </p:sp>
    </p:spTree>
    <p:extLst>
      <p:ext uri="{BB962C8B-B14F-4D97-AF65-F5344CB8AC3E}">
        <p14:creationId xmlns:p14="http://schemas.microsoft.com/office/powerpoint/2010/main" val="26509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Gweithgaredd 3 </a:t>
            </a:r>
            <a:endParaRPr lang="en-GB" sz="1600" b="1"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solidFill>
                  <a:schemeClr val="dk1"/>
                </a:solidFill>
                <a:latin typeface="+mn-lt"/>
                <a:ea typeface="Calibri"/>
                <a:cs typeface="Calibri"/>
                <a:sym typeface="Calibri"/>
              </a:rPr>
              <a:t>Mae cwmnïau'n casglu’n data personol er mwyn deall ein diddordebau a sut rydyn ni’n byw. Maen nhw’n defnyddio’n 'proffiliau data' i ddangos hysbysebion wedi'u targedu i ni er mwyn dylanwadu ar ein barn a'n hymddygiad. 
Mae rhai gwefannau ac apiau yn rhannu’ch data personol gyda chwmnïau eraill. Mae hyn yn golygu nad yw eich gwybodaeth bersonol yn cael ei chadw'n breifat ac nad ydych yn gwybod pwy fydd yn cael mynediad iddi. </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dirty="0"/>
          </a:p>
        </p:txBody>
      </p:sp>
    </p:spTree>
    <p:extLst>
      <p:ext uri="{BB962C8B-B14F-4D97-AF65-F5344CB8AC3E}">
        <p14:creationId xmlns:p14="http://schemas.microsoft.com/office/powerpoint/2010/main" val="35076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cy-GB" sz="1600" b="1" u="sng" noProof="0" dirty="0">
                <a:latin typeface="+mn-lt"/>
                <a:ea typeface="Calibri"/>
                <a:cs typeface="Calibri"/>
                <a:sym typeface="Calibri"/>
              </a:rPr>
              <a:t>Gweithgaredd 3 </a:t>
            </a:r>
          </a:p>
          <a:p>
            <a:pPr marL="457200" lvl="0" indent="-311150" algn="l" rtl="0">
              <a:lnSpc>
                <a:spcPct val="117999"/>
              </a:lnSpc>
              <a:spcBef>
                <a:spcPts val="0"/>
              </a:spcBef>
              <a:spcAft>
                <a:spcPts val="0"/>
              </a:spcAft>
              <a:buSzPts val="1300"/>
              <a:buFont typeface="Calibri"/>
              <a:buChar char="●"/>
            </a:pPr>
            <a:r>
              <a:rPr lang="cy-GB" sz="1600" noProof="0" dirty="0">
                <a:latin typeface="+mn-lt"/>
                <a:ea typeface="Calibri"/>
                <a:cs typeface="Calibri"/>
                <a:sym typeface="Calibri"/>
              </a:rPr>
              <a:t>Rhannwch y daflen waith </a:t>
            </a:r>
            <a:r>
              <a:rPr lang="cy-GB" sz="1600" b="1" noProof="0" dirty="0">
                <a:latin typeface="+mn-lt"/>
                <a:ea typeface="Calibri"/>
                <a:cs typeface="Calibri"/>
                <a:sym typeface="Calibri"/>
              </a:rPr>
              <a:t>Data Personol - Cadarnhaol ynteu Negyddol? </a:t>
            </a:r>
            <a:r>
              <a:rPr lang="cy-GB" sz="1600" noProof="0" dirty="0">
                <a:latin typeface="+mn-lt"/>
                <a:ea typeface="Calibri"/>
                <a:cs typeface="Calibri"/>
                <a:sym typeface="Calibri"/>
              </a:rPr>
              <a:t>i grwpiau bach neu gwblhau’r ymarfer fel dosbarth gan ddefnyddio'r sleid.
Gofynnwch i'r disgyblion ddweud a ydyn nhw’n credu bod yr enghreifftiau hyn yn ffyrdd cadarnhaol ynteu negyddol o ddefnyddio data personol. A fyddai pobl yn gweld y rhain yn ddefnyddiol ynteu’n boen? Dylen nhw gyfiawnhau eu barn ond atgoffwch nhw nad oes un ateb cywir. 
Mae cwmnïau'n casglu’n data personol er mwyn deall ein diddordebau a sut rydyn ni'n byw. Maen nhw'n adeiladu llun – neu broffil – ohonon ni. Maen nhw’n defnyddio'r 'proffiliau data' hyn i ddangos hysbysebion a hysbysiadau wedi'u targedu i ni i ddylanwadu ar ein barn a'n hymddygiad.</a:t>
            </a:r>
          </a:p>
          <a:p>
            <a:pPr marL="0" lvl="0" indent="0" algn="l" rtl="0">
              <a:lnSpc>
                <a:spcPct val="117999"/>
              </a:lnSpc>
              <a:spcBef>
                <a:spcPts val="0"/>
              </a:spcBef>
              <a:spcAft>
                <a:spcPts val="0"/>
              </a:spcAft>
              <a:buNone/>
            </a:pPr>
            <a:endParaRPr lang="cy-GB" sz="1600" noProof="0" dirty="0">
              <a:latin typeface="+mn-lt"/>
              <a:ea typeface="Calibri"/>
              <a:cs typeface="Calibri"/>
              <a:sym typeface="Calibri"/>
            </a:endParaRPr>
          </a:p>
          <a:p>
            <a:endParaRPr lang="cy-GB" noProof="0"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dirty="0"/>
          </a:p>
        </p:txBody>
      </p:sp>
    </p:spTree>
    <p:extLst>
      <p:ext uri="{BB962C8B-B14F-4D97-AF65-F5344CB8AC3E}">
        <p14:creationId xmlns:p14="http://schemas.microsoft.com/office/powerpoint/2010/main" val="28618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Crynhoi (5 munud)</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Ar sail yr hyn maen nhw wedi'i ddysgu, pam mae’r disgyblion yn credu bod data personol mor werthfawr i gwmnïau? </a:t>
            </a:r>
          </a:p>
          <a:p>
            <a:pPr marL="0" lvl="0" indent="0" algn="l" rtl="0">
              <a:lnSpc>
                <a:spcPct val="117999"/>
              </a:lnSpc>
              <a:spcBef>
                <a:spcPts val="0"/>
              </a:spcBef>
              <a:spcAft>
                <a:spcPts val="0"/>
              </a:spcAft>
              <a:buNone/>
            </a:pPr>
            <a:endParaRPr lang="en-GB" sz="14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dirty="0"/>
          </a:p>
        </p:txBody>
      </p:sp>
    </p:spTree>
    <p:extLst>
      <p:ext uri="{BB962C8B-B14F-4D97-AF65-F5344CB8AC3E}">
        <p14:creationId xmlns:p14="http://schemas.microsoft.com/office/powerpoint/2010/main" val="246529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dirty="0"/>
          </a:p>
        </p:txBody>
      </p:sp>
    </p:spTree>
    <p:extLst>
      <p:ext uri="{BB962C8B-B14F-4D97-AF65-F5344CB8AC3E}">
        <p14:creationId xmlns:p14="http://schemas.microsoft.com/office/powerpoint/2010/main" val="23430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(Athro/athrawes yn unig)</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dirty="0"/>
          </a:p>
        </p:txBody>
      </p:sp>
    </p:spTree>
    <p:extLst>
      <p:ext uri="{BB962C8B-B14F-4D97-AF65-F5344CB8AC3E}">
        <p14:creationId xmlns:p14="http://schemas.microsoft.com/office/powerpoint/2010/main" val="33372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Deilliannau dysgu (5 munud)</a:t>
            </a:r>
            <a:endParaRPr lang="en-GB" sz="1600" dirty="0">
              <a:latin typeface="+mn-lt"/>
              <a:ea typeface="Calibri"/>
              <a:cs typeface="Calibri"/>
              <a:sym typeface="Calibri"/>
            </a:endParaRPr>
          </a:p>
          <a:p>
            <a:pPr marL="285750" lvl="0" indent="-285750">
              <a:lnSpc>
                <a:spcPct val="117999"/>
              </a:lnSpc>
              <a:buFont typeface="Calibri" panose="020B0604020202020204" pitchFamily="34" charset="0"/>
              <a:buChar char="•"/>
            </a:pPr>
            <a:r>
              <a:rPr lang="en-GB" sz="1600" dirty="0">
                <a:latin typeface="+mn-lt"/>
                <a:ea typeface="Calibri"/>
                <a:cs typeface="Calibri"/>
                <a:sym typeface="Calibri"/>
              </a:rPr>
              <a:t>Nod y wers hon yw sicrhau bod y disgyblion yn ymwybodol o beth yw data personol, sut y caiff ei gasglu a sut y caiff ei ddefnyddio.</a:t>
            </a:r>
            <a:endParaRPr lang="en-GB" sz="1600"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dirty="0"/>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SzPts val="2200"/>
              <a:buFont typeface="Calibri"/>
              <a:buNone/>
            </a:pPr>
            <a:r>
              <a:rPr lang="en-GB" sz="1600" b="1" u="sng" dirty="0">
                <a:latin typeface="+mn-lt"/>
                <a:ea typeface="Calibri"/>
                <a:cs typeface="Calibri"/>
                <a:sym typeface="Calibri"/>
              </a:rPr>
              <a:t>Gweithgaredd dechreuol (5 munud)</a:t>
            </a:r>
            <a:endParaRPr lang="en-GB" sz="1600" u="sng"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Gofynnwch i'r disgyblion ddweud beth yw data personol yn eu barn nhw. Casglwch rai atebion, e.e. ar fap meddwl dosbarth ar y bwrdd, neu drwy ddefnyddio nodiadau gludiog. 
Yna dewch â'r ddau ddiffiniad ar y sgrin a chynnal pleidlais dosbarth. </a:t>
            </a:r>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dirty="0"/>
          </a:p>
        </p:txBody>
      </p:sp>
    </p:spTree>
    <p:extLst>
      <p:ext uri="{BB962C8B-B14F-4D97-AF65-F5344CB8AC3E}">
        <p14:creationId xmlns:p14="http://schemas.microsoft.com/office/powerpoint/2010/main" val="211750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Calibri"/>
              <a:buNone/>
            </a:pPr>
            <a:r>
              <a:rPr lang="en-GB" sz="1600" b="1" u="sng" dirty="0">
                <a:solidFill>
                  <a:schemeClr val="dk1"/>
                </a:solidFill>
                <a:latin typeface="+mn-lt"/>
                <a:ea typeface="Calibri"/>
                <a:cs typeface="Calibri"/>
                <a:sym typeface="Calibri"/>
              </a:rPr>
              <a:t>Gweithgaredd dechreuol</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Eglurwch fod data personol yn cynnwys eich enw a'ch oedran, ond hefyd unrhyw wybodaeth arall amdanoch chi neu'r pethau rydych chi'n eu gwneud.
Nawr bod y disgyblion yn gwybod y diffiniad cywir, allan nhw feddwl am unrhyw enghreifftiau o ddata personol?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dirty="0"/>
          </a:p>
        </p:txBody>
      </p:sp>
    </p:spTree>
    <p:extLst>
      <p:ext uri="{BB962C8B-B14F-4D97-AF65-F5344CB8AC3E}">
        <p14:creationId xmlns:p14="http://schemas.microsoft.com/office/powerpoint/2010/main" val="33267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Calibri"/>
              <a:buNone/>
            </a:pPr>
            <a:r>
              <a:rPr lang="en-GB" sz="1600" b="1" u="sng" dirty="0">
                <a:solidFill>
                  <a:schemeClr val="dk1"/>
                </a:solidFill>
                <a:latin typeface="+mn-lt"/>
                <a:ea typeface="Calibri"/>
                <a:cs typeface="Calibri"/>
                <a:sym typeface="Calibri"/>
              </a:rPr>
              <a:t>Gweithgaredd dechreuol</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Eglurwch fod data personol yn cynnwys eich enw a'ch oedran, ond hefyd unrhyw wybodaeth arall amdanoch chi neu'r pethau rydych chi'n eu gwneud.
Nawr bod y disgyblion yn gwybod y diffiniad cywir, allan nhw feddwl am unrhyw enghreifftiau o ddata personol?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dirty="0"/>
          </a:p>
        </p:txBody>
      </p:sp>
    </p:spTree>
    <p:extLst>
      <p:ext uri="{BB962C8B-B14F-4D97-AF65-F5344CB8AC3E}">
        <p14:creationId xmlns:p14="http://schemas.microsoft.com/office/powerpoint/2010/main" val="12060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Gweithgaredd 1 (10 munud)</a:t>
            </a:r>
          </a:p>
          <a:p>
            <a:pPr marL="285750" indent="-285750">
              <a:buFont typeface="Calibri" panose="020B0604020202020204" pitchFamily="34" charset="0"/>
              <a:buChar char="•"/>
            </a:pPr>
            <a:r>
              <a:rPr lang="en-US" dirty="0"/>
              <a:t>Gofynnwch i'r disgyblion ddweud pa fath o ddata personol y gall mapiau ar-lein ei gasglu. (Ateb: eich </a:t>
            </a:r>
            <a:r>
              <a:rPr lang="en-US" b="1" dirty="0"/>
              <a:t>lleoliad</a:t>
            </a:r>
            <a:r>
              <a:rPr lang="en-US" dirty="0"/>
              <a:t> presennol.)  Efallai y bydd rhai disgyblion yn gwybod, os byddwch yn rhoi eich gosodiadau lleoliad ar waith, y gallwch ddod o hyd i'ch lleoliad ar y map. Mae hyn yn helpu'r map i roi cyfarwyddiadau i chi, a dangos llwybr i chi. 
Data personol yw eich </a:t>
            </a:r>
            <a:r>
              <a:rPr lang="en-US" b="1" dirty="0"/>
              <a:t>lleoliad</a:t>
            </a:r>
            <a:r>
              <a:rPr lang="en-US" dirty="0"/>
              <a:t>, am mai gwybodaeth amdanoch chi yw hyn.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dirty="0"/>
          </a:p>
        </p:txBody>
      </p:sp>
    </p:spTree>
    <p:extLst>
      <p:ext uri="{BB962C8B-B14F-4D97-AF65-F5344CB8AC3E}">
        <p14:creationId xmlns:p14="http://schemas.microsoft.com/office/powerpoint/2010/main" val="282752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Gweithgaredd 1</a:t>
            </a:r>
          </a:p>
          <a:p>
            <a:pPr marL="285750" indent="-285750">
              <a:buFont typeface="Calibri" panose="020B0604020202020204" pitchFamily="34" charset="0"/>
              <a:buChar char="•"/>
            </a:pPr>
            <a:r>
              <a:rPr lang="en-US" dirty="0"/>
              <a:t>Gofynnwch i'r disgyblion a allan nhw feddwl am ffurflenni mae pobl yn eu llenwi ar-lein.  Mae llawer o wahanol fathau, megis cofrestru ar gyfer safle gemau, prynu tocynnau i ddigwyddiad, cofrestru ar gyfer cyfryngau cymdeithasol neu brynu eitem ar-lein. 
Mae ffurflenni ar-lein yn casglu </a:t>
            </a:r>
            <a:r>
              <a:rPr lang="en-US" b="1" dirty="0"/>
              <a:t>data personol</a:t>
            </a:r>
            <a:r>
              <a:rPr lang="en-US" dirty="0"/>
              <a:t>, fel enw, cyfeiriad, oedran, ebost, rhywedd, manylion banc, rhif ffôn, dewisiadau. </a:t>
            </a:r>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dirty="0"/>
          </a:p>
        </p:txBody>
      </p:sp>
    </p:spTree>
    <p:extLst>
      <p:ext uri="{BB962C8B-B14F-4D97-AF65-F5344CB8AC3E}">
        <p14:creationId xmlns:p14="http://schemas.microsoft.com/office/powerpoint/2010/main" val="15600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Gweithgaredd 1 </a:t>
            </a:r>
          </a:p>
          <a:p>
            <a:pPr marL="285750" lvl="0" indent="-285750" algn="l" rtl="0">
              <a:lnSpc>
                <a:spcPct val="117999"/>
              </a:lnSpc>
              <a:spcBef>
                <a:spcPts val="0"/>
              </a:spcBef>
              <a:spcAft>
                <a:spcPts val="0"/>
              </a:spcAft>
              <a:buClr>
                <a:schemeClr val="dk1"/>
              </a:buClr>
              <a:buSzPts val="1300"/>
              <a:buFont typeface="Calibri" panose="020B0604020202020204" pitchFamily="34" charset="0"/>
              <a:buChar char="•"/>
            </a:pPr>
            <a:r>
              <a:rPr lang="en-GB" sz="1600" b="1" dirty="0">
                <a:latin typeface="+mn-lt"/>
                <a:ea typeface="Calibri"/>
                <a:cs typeface="Calibri"/>
                <a:sym typeface="Calibri"/>
              </a:rPr>
              <a:t>Data personol </a:t>
            </a:r>
            <a:r>
              <a:rPr lang="en-GB" sz="1600" dirty="0">
                <a:latin typeface="+mn-lt"/>
                <a:ea typeface="Calibri"/>
                <a:cs typeface="Calibri"/>
                <a:sym typeface="Calibri"/>
              </a:rPr>
              <a:t>yw chwiliadau ar-lein eu hunain am eu bod nhw’n gallu dweud pethau wrthon ni am berson, fel yr hyn mae ganddyn nhw ddiddordeb ynddo, ble maen nhw’n byw, neu pa mor hen ydyn nhw - gan ddibynnu ar yr hyn maen nhw’n chwilio amdano. 
Prociwch y disgyblion drwy ofyn a ydyn nhw erioed wedi sylwi ar beiriant chwilio yn </a:t>
            </a:r>
            <a:r>
              <a:rPr lang="en-GB" sz="1600" b="1" dirty="0">
                <a:latin typeface="+mn-lt"/>
                <a:ea typeface="Calibri"/>
                <a:cs typeface="Calibri"/>
                <a:sym typeface="Calibri"/>
              </a:rPr>
              <a:t>'cofio' chwiliad blaenorol </a:t>
            </a:r>
            <a:r>
              <a:rPr lang="en-GB" sz="1600" dirty="0">
                <a:latin typeface="+mn-lt"/>
                <a:ea typeface="Calibri"/>
                <a:cs typeface="Calibri"/>
                <a:sym typeface="Calibri"/>
              </a:rPr>
              <a:t>ac yn ei awgrymu? Mae hyn yn dangos bod peiriannau chwilio yn gallu cadw cofnod o'n hanes chwilio.</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dirty="0"/>
          </a:p>
        </p:txBody>
      </p:sp>
    </p:spTree>
    <p:extLst>
      <p:ext uri="{BB962C8B-B14F-4D97-AF65-F5344CB8AC3E}">
        <p14:creationId xmlns:p14="http://schemas.microsoft.com/office/powerpoint/2010/main" val="568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CE6816-30A2-F344-B62E-729E6E3FD8AC}"/>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4BD5CAF8-E4B2-BA4E-B4CF-12C93478C2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1" name="Straight Connector 10">
            <a:extLst>
              <a:ext uri="{FF2B5EF4-FFF2-40B4-BE49-F238E27FC236}">
                <a16:creationId xmlns:a16="http://schemas.microsoft.com/office/drawing/2014/main" id="{7D3694D5-0D6C-DC46-BC43-1461E30D7715}"/>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1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gov.wales/keeping-learners-safe" TargetMode="External"/><Relationship Id="rId3" Type="http://schemas.openxmlformats.org/officeDocument/2006/relationships/hyperlink" Target="https://hwb.gov.wales/api/storage/e2c158b7-41d2-4c0e-a4aa-865c15551eb5/fframwaith-addysg-bersonol-a-chymdeithasol.pdf" TargetMode="External"/><Relationship Id="rId7" Type="http://schemas.openxmlformats.org/officeDocument/2006/relationships/hyperlink" Target="https://eur01.safelinks.protection.outlook.com/?url=https%3A%2F%2Fwww.safeguarding.wales%2F&amp;data=04%7C01%7CJulie.McFenton%40gov.wales%7Ce9919ade0251479d4f8b08d90650b72b%7Ca2cc36c592804ae78887d06dab89216b%7C0%7C0%7C637547765995202721%7CUnknown%7CTWFpbGZsb3d8eyJWIjoiMC4wLjAwMDAiLCJQIjoiV2luMzIiLCJBTiI6Ik1haWwiLCJXVCI6Mn0%3D%7C1000&amp;sdata=rt%2Fbvmv%2BzR0xwx4gchrIa7D3MFRstLADF5w%2FQW3i41s%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hwb.gov.wales/cwricwlwm-i-gymru/fframweithiau-sgiliau-trawsgwricwlaidd/fframwaith-cymhwysedd-digidol" TargetMode="External"/><Relationship Id="rId5" Type="http://schemas.openxmlformats.org/officeDocument/2006/relationships/hyperlink" Target="https://hwb.gov.wales/cwricwlwm-i-gymru/iechyd-a-lles" TargetMode="External"/><Relationship Id="rId4" Type="http://schemas.openxmlformats.org/officeDocument/2006/relationships/hyperlink" Target="https://hwb.gov.wales/api/storage/84f561c2-83b4-4bac-b365-d992718aea24/dcfw4062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Fy Nata Personol</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Deall beth yw data personol a pham mae’n werthfawr</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Calibri"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Calibri"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Calibri"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Grŵp oed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US" sz="3600" b="1" dirty="0">
                <a:solidFill>
                  <a:schemeClr val="dk1"/>
                </a:solidFill>
                <a:ea typeface="Calibri"/>
                <a:cs typeface="Calibri"/>
                <a:sym typeface="Calibri"/>
              </a:rPr>
              <a:t>Allwch chi weld pedwar darn o ddata personol am </a:t>
            </a:r>
            <a:r>
              <a:rPr lang="en-GB" sz="3600" b="1" dirty="0">
                <a:solidFill>
                  <a:schemeClr val="dk1"/>
                </a:solidFill>
                <a:ea typeface="Calibri"/>
                <a:cs typeface="Calibri"/>
                <a:sym typeface="Calibri"/>
              </a:rPr>
              <a:t>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GB" sz="2000" dirty="0" err="1">
                <a:latin typeface="Overpass Mono" pitchFamily="49" charset="77"/>
              </a:rPr>
              <a:t>Ar</a:t>
            </a:r>
            <a:r>
              <a:rPr lang="en-GB" sz="2000" dirty="0">
                <a:latin typeface="Overpass Mono" pitchFamily="49" charset="77"/>
              </a:rPr>
              <a:t> </a:t>
            </a:r>
            <a:r>
              <a:rPr lang="en-GB" sz="2000" dirty="0" err="1">
                <a:latin typeface="Overpass Mono" pitchFamily="49" charset="77"/>
              </a:rPr>
              <a:t>brynhawn</a:t>
            </a:r>
            <a:r>
              <a:rPr lang="en-GB" sz="2000" dirty="0">
                <a:latin typeface="Overpass Mono" pitchFamily="49" charset="77"/>
              </a:rPr>
              <a:t> </a:t>
            </a:r>
            <a:r>
              <a:rPr lang="en-GB" sz="2000" dirty="0" err="1">
                <a:latin typeface="Overpass Mono" pitchFamily="49" charset="77"/>
              </a:rPr>
              <a:t>dydd</a:t>
            </a:r>
            <a:r>
              <a:rPr lang="en-GB" sz="2000" dirty="0">
                <a:latin typeface="Overpass Mono" pitchFamily="49" charset="77"/>
              </a:rPr>
              <a:t> </a:t>
            </a:r>
            <a:r>
              <a:rPr lang="en-GB" sz="2000" dirty="0" err="1">
                <a:latin typeface="Overpass Mono" pitchFamily="49" charset="77"/>
              </a:rPr>
              <a:t>Sadwrn</a:t>
            </a:r>
            <a:r>
              <a:rPr lang="en-GB" sz="2000" dirty="0">
                <a:latin typeface="Overpass Mono" pitchFamily="49" charset="77"/>
              </a:rPr>
              <a:t> </a:t>
            </a:r>
            <a:r>
              <a:rPr lang="en-GB" sz="2000" dirty="0" err="1">
                <a:latin typeface="Overpass Mono" pitchFamily="49" charset="77"/>
              </a:rPr>
              <a:t>gwlyb</a:t>
            </a:r>
            <a:r>
              <a:rPr lang="en-GB" sz="2000" dirty="0">
                <a:latin typeface="Overpass Mono" pitchFamily="49" charset="77"/>
              </a:rPr>
              <a:t>, </a:t>
            </a:r>
            <a:r>
              <a:rPr lang="en-GB" sz="2000" dirty="0" err="1">
                <a:latin typeface="Overpass Mono" pitchFamily="49" charset="77"/>
              </a:rPr>
              <a:t>dyma</a:t>
            </a:r>
            <a:r>
              <a:rPr lang="en-GB" sz="2000" dirty="0">
                <a:latin typeface="Overpass Mono" pitchFamily="49" charset="77"/>
              </a:rPr>
              <a:t> Jay </a:t>
            </a:r>
            <a:r>
              <a:rPr lang="en-GB" sz="2000" dirty="0" err="1">
                <a:latin typeface="Overpass Mono" pitchFamily="49" charset="77"/>
              </a:rPr>
              <a:t>yn</a:t>
            </a:r>
            <a:r>
              <a:rPr lang="en-GB" sz="2000" dirty="0">
                <a:latin typeface="Overpass Mono" pitchFamily="49" charset="77"/>
              </a:rPr>
              <a:t> </a:t>
            </a:r>
            <a:r>
              <a:rPr lang="en-GB" sz="2000" dirty="0" err="1">
                <a:latin typeface="Overpass Mono" pitchFamily="49" charset="77"/>
              </a:rPr>
              <a:t>gofyn</a:t>
            </a:r>
            <a:r>
              <a:rPr lang="en-GB" sz="2000" dirty="0">
                <a:latin typeface="Overpass Mono" pitchFamily="49" charset="77"/>
              </a:rPr>
              <a:t> </a:t>
            </a:r>
            <a:r>
              <a:rPr lang="en-GB" sz="2000" dirty="0" err="1">
                <a:latin typeface="Overpass Mono" pitchFamily="49" charset="77"/>
              </a:rPr>
              <a:t>i’w</a:t>
            </a:r>
            <a:r>
              <a:rPr lang="en-GB" sz="2000" dirty="0">
                <a:latin typeface="Overpass Mono" pitchFamily="49" charset="77"/>
              </a:rPr>
              <a:t> mam a </a:t>
            </a:r>
            <a:r>
              <a:rPr lang="en-GB" sz="2000" dirty="0" err="1">
                <a:latin typeface="Overpass Mono" pitchFamily="49" charset="77"/>
              </a:rPr>
              <a:t>allai</a:t>
            </a:r>
            <a:r>
              <a:rPr lang="en-GB" sz="2000" dirty="0">
                <a:latin typeface="Overpass Mono" pitchFamily="49" charset="77"/>
              </a:rPr>
              <a:t> hi </a:t>
            </a:r>
            <a:r>
              <a:rPr lang="en-GB" sz="2000" dirty="0" err="1">
                <a:latin typeface="Overpass Mono" pitchFamily="49" charset="77"/>
              </a:rPr>
              <a:t>fynd</a:t>
            </a:r>
            <a:r>
              <a:rPr lang="en-GB" sz="2000" dirty="0">
                <a:latin typeface="Overpass Mono" pitchFamily="49" charset="77"/>
              </a:rPr>
              <a:t> </a:t>
            </a:r>
            <a:r>
              <a:rPr lang="en-GB" sz="2000" dirty="0" err="1">
                <a:latin typeface="Overpass Mono" pitchFamily="49" charset="77"/>
              </a:rPr>
              <a:t>ar-lein</a:t>
            </a:r>
            <a:r>
              <a:rPr lang="en-GB" sz="2000" dirty="0">
                <a:latin typeface="Overpass Mono" pitchFamily="49" charset="77"/>
              </a:rPr>
              <a:t> </a:t>
            </a:r>
            <a:r>
              <a:rPr lang="en-GB" sz="2000" dirty="0" err="1">
                <a:latin typeface="Overpass Mono" pitchFamily="49" charset="77"/>
              </a:rPr>
              <a:t>i</a:t>
            </a:r>
            <a:r>
              <a:rPr lang="en-GB" sz="2000" dirty="0">
                <a:latin typeface="Overpass Mono" pitchFamily="49" charset="77"/>
              </a:rPr>
              <a:t> </a:t>
            </a:r>
            <a:r>
              <a:rPr lang="en-GB" sz="2000" dirty="0" err="1">
                <a:latin typeface="Overpass Mono" pitchFamily="49" charset="77"/>
              </a:rPr>
              <a:t>wneud</a:t>
            </a:r>
            <a:r>
              <a:rPr lang="en-GB" sz="2000" dirty="0">
                <a:latin typeface="Overpass Mono" pitchFamily="49" charset="77"/>
              </a:rPr>
              <a:t> </a:t>
            </a:r>
            <a:r>
              <a:rPr lang="en-GB" sz="2000" dirty="0" err="1">
                <a:latin typeface="Overpass Mono" pitchFamily="49" charset="77"/>
              </a:rPr>
              <a:t>ymchwil</a:t>
            </a:r>
            <a:r>
              <a:rPr lang="en-GB" sz="2000" dirty="0">
                <a:latin typeface="Overpass Mono" pitchFamily="49" charset="77"/>
              </a:rPr>
              <a:t> </a:t>
            </a:r>
            <a:r>
              <a:rPr lang="en-GB" sz="2000" dirty="0" err="1">
                <a:latin typeface="Overpass Mono" pitchFamily="49" charset="77"/>
              </a:rPr>
              <a:t>ar</a:t>
            </a:r>
            <a:r>
              <a:rPr lang="en-GB" sz="2000" dirty="0">
                <a:latin typeface="Overpass Mono" pitchFamily="49" charset="77"/>
              </a:rPr>
              <a:t> </a:t>
            </a:r>
            <a:r>
              <a:rPr lang="en-GB" sz="2000" dirty="0" err="1">
                <a:latin typeface="Overpass Mono" pitchFamily="49" charset="77"/>
              </a:rPr>
              <a:t>gyfer</a:t>
            </a:r>
            <a:r>
              <a:rPr lang="en-GB" sz="2000" dirty="0">
                <a:latin typeface="Overpass Mono" pitchFamily="49" charset="77"/>
              </a:rPr>
              <a:t> </a:t>
            </a:r>
            <a:r>
              <a:rPr lang="en-GB" sz="2000" dirty="0" err="1">
                <a:latin typeface="Overpass Mono" pitchFamily="49" charset="77"/>
              </a:rPr>
              <a:t>prosiect</a:t>
            </a:r>
            <a:r>
              <a:rPr lang="en-GB" sz="2000" dirty="0">
                <a:latin typeface="Overpass Mono" pitchFamily="49" charset="77"/>
              </a:rPr>
              <a:t> </a:t>
            </a:r>
            <a:r>
              <a:rPr lang="en-GB" sz="2000" dirty="0" err="1">
                <a:latin typeface="Overpass Mono" pitchFamily="49" charset="77"/>
              </a:rPr>
              <a:t>ysgol</a:t>
            </a:r>
            <a:r>
              <a:rPr lang="en-GB" sz="2000" dirty="0">
                <a:latin typeface="Overpass Mono" pitchFamily="49" charset="77"/>
              </a:rPr>
              <a:t> am </a:t>
            </a:r>
            <a:r>
              <a:rPr lang="en-GB" sz="2000" dirty="0" err="1">
                <a:latin typeface="Overpass Mono" pitchFamily="49" charset="77"/>
              </a:rPr>
              <a:t>chwaraeon</a:t>
            </a:r>
            <a:r>
              <a:rPr lang="en-US" sz="2000" dirty="0">
                <a:latin typeface="Overpass Mono" pitchFamily="49" charset="77"/>
              </a:rPr>
              <a:t>. </a:t>
            </a:r>
            <a:r>
              <a:rPr lang="en-GB" sz="2000" dirty="0" err="1">
                <a:latin typeface="Overpass Mono" pitchFamily="49" charset="77"/>
              </a:rPr>
              <a:t>Cytunodd</a:t>
            </a:r>
            <a:r>
              <a:rPr lang="en-GB" sz="2000" dirty="0">
                <a:latin typeface="Overpass Mono" pitchFamily="49" charset="77"/>
              </a:rPr>
              <a:t> </a:t>
            </a:r>
            <a:r>
              <a:rPr lang="en-GB" sz="2000" dirty="0" err="1">
                <a:latin typeface="Overpass Mono" pitchFamily="49" charset="77"/>
              </a:rPr>
              <a:t>ei</a:t>
            </a:r>
            <a:r>
              <a:rPr lang="en-GB" sz="2000" dirty="0">
                <a:latin typeface="Overpass Mono" pitchFamily="49" charset="77"/>
              </a:rPr>
              <a:t> mam, ac </a:t>
            </a:r>
            <a:r>
              <a:rPr lang="en-GB" sz="2000" dirty="0" err="1">
                <a:latin typeface="Overpass Mono" pitchFamily="49" charset="77"/>
              </a:rPr>
              <a:t>estynnodd</a:t>
            </a:r>
            <a:r>
              <a:rPr lang="en-GB" sz="2000" dirty="0">
                <a:latin typeface="Overpass Mono" pitchFamily="49" charset="77"/>
              </a:rPr>
              <a:t> y </a:t>
            </a:r>
            <a:r>
              <a:rPr lang="en-GB" sz="2000" dirty="0" err="1">
                <a:latin typeface="Overpass Mono" pitchFamily="49" charset="77"/>
              </a:rPr>
              <a:t>gliniadur</a:t>
            </a:r>
            <a:r>
              <a:rPr lang="en-GB" sz="2000" dirty="0">
                <a:latin typeface="Overpass Mono" pitchFamily="49" charset="77"/>
              </a:rPr>
              <a:t>. </a:t>
            </a:r>
            <a:r>
              <a:rPr lang="en-GB" sz="2000" dirty="0" err="1">
                <a:latin typeface="Overpass Mono" pitchFamily="49" charset="77"/>
              </a:rPr>
              <a:t>Cyn</a:t>
            </a:r>
            <a:r>
              <a:rPr lang="en-GB" sz="2000" dirty="0">
                <a:latin typeface="Overpass Mono" pitchFamily="49" charset="77"/>
              </a:rPr>
              <a:t> </a:t>
            </a:r>
            <a:r>
              <a:rPr lang="en-GB" sz="2000" dirty="0" err="1">
                <a:solidFill>
                  <a:srgbClr val="FF0000"/>
                </a:solidFill>
                <a:latin typeface="Overpass Mono" pitchFamily="49" charset="77"/>
              </a:rPr>
              <a:t>dechrau</a:t>
            </a:r>
            <a:r>
              <a:rPr lang="en-GB" sz="2000" dirty="0">
                <a:solidFill>
                  <a:srgbClr val="FF0000"/>
                </a:solidFill>
                <a:latin typeface="Overpass Mono" pitchFamily="49" charset="77"/>
              </a:rPr>
              <a:t>, </a:t>
            </a:r>
            <a:r>
              <a:rPr lang="en-GB" sz="2000" dirty="0" err="1">
                <a:latin typeface="Overpass Mono" pitchFamily="49" charset="77"/>
              </a:rPr>
              <a:t>gosododd</a:t>
            </a:r>
            <a:r>
              <a:rPr lang="en-GB" sz="2000" dirty="0">
                <a:latin typeface="Overpass Mono" pitchFamily="49" charset="77"/>
              </a:rPr>
              <a:t> </a:t>
            </a:r>
            <a:r>
              <a:rPr lang="en-GB" sz="2000" dirty="0" err="1">
                <a:latin typeface="Overpass Mono" pitchFamily="49" charset="77"/>
              </a:rPr>
              <a:t>ei</a:t>
            </a:r>
            <a:r>
              <a:rPr lang="en-GB" sz="2000" dirty="0">
                <a:latin typeface="Overpass Mono" pitchFamily="49" charset="77"/>
              </a:rPr>
              <a:t> </a:t>
            </a:r>
            <a:r>
              <a:rPr lang="en-GB" sz="2000" dirty="0" err="1">
                <a:latin typeface="Overpass Mono" pitchFamily="49" charset="77"/>
              </a:rPr>
              <a:t>statws</a:t>
            </a:r>
            <a:r>
              <a:rPr lang="en-GB" sz="2000" dirty="0">
                <a:latin typeface="Overpass Mono" pitchFamily="49" charset="77"/>
              </a:rPr>
              <a:t> </a:t>
            </a:r>
            <a:r>
              <a:rPr lang="en-GB" sz="2000" dirty="0" err="1">
                <a:latin typeface="Overpass Mono" pitchFamily="49" charset="77"/>
              </a:rPr>
              <a:t>cyfryngau</a:t>
            </a:r>
            <a:r>
              <a:rPr lang="en-GB" sz="2000" dirty="0">
                <a:latin typeface="Overpass Mono" pitchFamily="49" charset="77"/>
              </a:rPr>
              <a:t> </a:t>
            </a:r>
            <a:r>
              <a:rPr lang="en-GB" sz="2000" dirty="0" err="1">
                <a:latin typeface="Overpass Mono" pitchFamily="49" charset="77"/>
              </a:rPr>
              <a:t>cymdeithasol</a:t>
            </a:r>
            <a:r>
              <a:rPr lang="en-GB" sz="2000" dirty="0">
                <a:latin typeface="Overpass Mono" pitchFamily="49" charset="77"/>
              </a:rPr>
              <a:t> </a:t>
            </a:r>
            <a:r>
              <a:rPr lang="en-GB" sz="2000" dirty="0" err="1">
                <a:latin typeface="Overpass Mono" pitchFamily="49" charset="77"/>
              </a:rPr>
              <a:t>ar</a:t>
            </a:r>
            <a:r>
              <a:rPr lang="en-GB" sz="2000" dirty="0">
                <a:latin typeface="Overpass Mono" pitchFamily="49" charset="77"/>
              </a:rPr>
              <a:t> ‘</a:t>
            </a:r>
            <a:r>
              <a:rPr lang="en-GB" sz="2000" dirty="0" err="1">
                <a:latin typeface="Overpass Mono" pitchFamily="49" charset="77"/>
              </a:rPr>
              <a:t>Prysur</a:t>
            </a:r>
            <a:r>
              <a:rPr lang="en-GB" sz="2000" dirty="0">
                <a:latin typeface="Overpass Mono" pitchFamily="49" charset="77"/>
              </a:rPr>
              <a:t>’.</a:t>
            </a:r>
          </a:p>
          <a:p>
            <a:pPr>
              <a:spcAft>
                <a:spcPts val="2000"/>
              </a:spcAft>
            </a:pPr>
            <a:r>
              <a:rPr lang="en-GB" sz="2000" dirty="0" err="1">
                <a:latin typeface="Overpass Mono" pitchFamily="49" charset="77"/>
              </a:rPr>
              <a:t>Roedd</a:t>
            </a:r>
            <a:r>
              <a:rPr lang="en-GB" sz="2000" dirty="0">
                <a:latin typeface="Overpass Mono" pitchFamily="49" charset="77"/>
              </a:rPr>
              <a:t> Jay </a:t>
            </a:r>
            <a:r>
              <a:rPr lang="en-GB" sz="2000" dirty="0" err="1">
                <a:latin typeface="Overpass Mono" pitchFamily="49" charset="77"/>
              </a:rPr>
              <a:t>eisiau</a:t>
            </a:r>
            <a:r>
              <a:rPr lang="en-GB" sz="2000" dirty="0">
                <a:latin typeface="Overpass Mono" pitchFamily="49" charset="77"/>
              </a:rPr>
              <a:t> </a:t>
            </a:r>
            <a:r>
              <a:rPr lang="en-GB" sz="2000" dirty="0" err="1">
                <a:latin typeface="Overpass Mono" pitchFamily="49" charset="77"/>
              </a:rPr>
              <a:t>gwneud</a:t>
            </a:r>
            <a:r>
              <a:rPr lang="en-GB" sz="2000" dirty="0">
                <a:latin typeface="Overpass Mono" pitchFamily="49" charset="77"/>
              </a:rPr>
              <a:t> </a:t>
            </a:r>
            <a:r>
              <a:rPr lang="en-GB" sz="2000" dirty="0" err="1">
                <a:latin typeface="Overpass Mono" pitchFamily="49" charset="77"/>
              </a:rPr>
              <a:t>prosiect</a:t>
            </a:r>
            <a:r>
              <a:rPr lang="en-GB" sz="2000" dirty="0">
                <a:latin typeface="Overpass Mono" pitchFamily="49" charset="77"/>
              </a:rPr>
              <a:t> am </a:t>
            </a:r>
            <a:r>
              <a:rPr lang="en-GB" sz="2000" dirty="0" err="1">
                <a:latin typeface="Overpass Mono" pitchFamily="49" charset="77"/>
              </a:rPr>
              <a:t>bêl-droed</a:t>
            </a:r>
            <a:r>
              <a:rPr lang="en-GB" sz="2000" dirty="0">
                <a:latin typeface="Overpass Mono" pitchFamily="49" charset="77"/>
              </a:rPr>
              <a:t> </a:t>
            </a:r>
            <a:r>
              <a:rPr lang="en-GB" sz="2000" dirty="0" err="1">
                <a:solidFill>
                  <a:srgbClr val="FF0000"/>
                </a:solidFill>
                <a:latin typeface="Overpass Mono" pitchFamily="49" charset="77"/>
              </a:rPr>
              <a:t>merched</a:t>
            </a:r>
            <a:r>
              <a:rPr lang="en-GB" sz="2000" dirty="0">
                <a:latin typeface="Overpass Mono" pitchFamily="49" charset="77"/>
              </a:rPr>
              <a:t> ac </a:t>
            </a:r>
            <a:r>
              <a:rPr lang="en-GB" sz="2000" dirty="0" err="1">
                <a:latin typeface="Overpass Mono" pitchFamily="49" charset="77"/>
              </a:rPr>
              <a:t>roedd</a:t>
            </a:r>
            <a:r>
              <a:rPr lang="en-GB" sz="2000" dirty="0">
                <a:latin typeface="Overpass Mono" pitchFamily="49" charset="77"/>
              </a:rPr>
              <a:t> </a:t>
            </a:r>
            <a:r>
              <a:rPr lang="en-GB" sz="2000" dirty="0" err="1">
                <a:latin typeface="Overpass Mono" pitchFamily="49" charset="77"/>
              </a:rPr>
              <a:t>eisiau</a:t>
            </a:r>
            <a:r>
              <a:rPr lang="en-GB" sz="2000" dirty="0">
                <a:latin typeface="Overpass Mono" pitchFamily="49" charset="77"/>
              </a:rPr>
              <a:t> </a:t>
            </a:r>
            <a:r>
              <a:rPr lang="en-GB" sz="2000" dirty="0" err="1">
                <a:latin typeface="Overpass Mono" pitchFamily="49" charset="77"/>
              </a:rPr>
              <a:t>gwybod</a:t>
            </a:r>
            <a:r>
              <a:rPr lang="en-GB" sz="2000" dirty="0">
                <a:latin typeface="Overpass Mono" pitchFamily="49" charset="77"/>
              </a:rPr>
              <a:t> a </a:t>
            </a:r>
            <a:r>
              <a:rPr lang="en-GB" sz="2000" dirty="0" err="1">
                <a:latin typeface="Overpass Mono" pitchFamily="49" charset="77"/>
              </a:rPr>
              <a:t>oedd</a:t>
            </a:r>
            <a:r>
              <a:rPr lang="en-GB" sz="2000" dirty="0">
                <a:latin typeface="Overpass Mono" pitchFamily="49" charset="77"/>
              </a:rPr>
              <a:t> </a:t>
            </a:r>
            <a:r>
              <a:rPr lang="en-GB" sz="2000" dirty="0" err="1">
                <a:latin typeface="Overpass Mono" pitchFamily="49" charset="77"/>
              </a:rPr>
              <a:t>clybiau</a:t>
            </a:r>
            <a:r>
              <a:rPr lang="en-GB" sz="2000" dirty="0">
                <a:latin typeface="Overpass Mono" pitchFamily="49" charset="77"/>
              </a:rPr>
              <a:t> </a:t>
            </a:r>
            <a:r>
              <a:rPr lang="en-GB" sz="2000" dirty="0" err="1">
                <a:latin typeface="Overpass Mono" pitchFamily="49" charset="77"/>
              </a:rPr>
              <a:t>yn</a:t>
            </a:r>
            <a:r>
              <a:rPr lang="en-GB" sz="2000" dirty="0">
                <a:latin typeface="Overpass Mono" pitchFamily="49" charset="77"/>
              </a:rPr>
              <a:t> </a:t>
            </a:r>
            <a:r>
              <a:rPr lang="en-GB" sz="2000" dirty="0" err="1">
                <a:latin typeface="Overpass Mono" pitchFamily="49" charset="77"/>
              </a:rPr>
              <a:t>yr</a:t>
            </a:r>
            <a:r>
              <a:rPr lang="en-GB" sz="2000" dirty="0">
                <a:latin typeface="Overpass Mono" pitchFamily="49" charset="77"/>
              </a:rPr>
              <a:t> </a:t>
            </a:r>
            <a:r>
              <a:rPr lang="en-GB" sz="2000" dirty="0" err="1">
                <a:latin typeface="Overpass Mono" pitchFamily="49" charset="77"/>
              </a:rPr>
              <a:t>ardal</a:t>
            </a:r>
            <a:r>
              <a:rPr lang="en-GB" sz="2000" dirty="0">
                <a:latin typeface="Overpass Mono" pitchFamily="49" charset="77"/>
              </a:rPr>
              <a:t>. </a:t>
            </a:r>
            <a:r>
              <a:rPr lang="en-GB" sz="2000" dirty="0" err="1">
                <a:latin typeface="Overpass Mono" pitchFamily="49" charset="77"/>
              </a:rPr>
              <a:t>Aeth</a:t>
            </a:r>
            <a:r>
              <a:rPr lang="en-GB" sz="2000" dirty="0">
                <a:latin typeface="Overpass Mono" pitchFamily="49" charset="77"/>
              </a:rPr>
              <a:t> </a:t>
            </a:r>
            <a:r>
              <a:rPr lang="en-GB" sz="2000" dirty="0" err="1">
                <a:latin typeface="Overpass Mono" pitchFamily="49" charset="77"/>
              </a:rPr>
              <a:t>ar</a:t>
            </a:r>
            <a:r>
              <a:rPr lang="en-GB" sz="2000" dirty="0">
                <a:latin typeface="Overpass Mono" pitchFamily="49" charset="77"/>
              </a:rPr>
              <a:t> </a:t>
            </a:r>
            <a:r>
              <a:rPr lang="en-GB" sz="2000" dirty="0" err="1">
                <a:latin typeface="Overpass Mono" pitchFamily="49" charset="77"/>
              </a:rPr>
              <a:t>injan</a:t>
            </a:r>
            <a:r>
              <a:rPr lang="en-GB" sz="2000" dirty="0">
                <a:latin typeface="Overpass Mono" pitchFamily="49" charset="77"/>
              </a:rPr>
              <a:t> </a:t>
            </a:r>
            <a:r>
              <a:rPr lang="en-GB" sz="2000" dirty="0" err="1">
                <a:latin typeface="Overpass Mono" pitchFamily="49" charset="77"/>
              </a:rPr>
              <a:t>chwilio</a:t>
            </a:r>
            <a:r>
              <a:rPr lang="en-GB" sz="2000" dirty="0">
                <a:latin typeface="Overpass Mono" pitchFamily="49" charset="77"/>
              </a:rPr>
              <a:t> a </a:t>
            </a:r>
            <a:r>
              <a:rPr lang="en-GB" sz="2000" dirty="0" err="1">
                <a:latin typeface="Overpass Mono" pitchFamily="49" charset="77"/>
              </a:rPr>
              <a:t>theipio</a:t>
            </a:r>
            <a:r>
              <a:rPr lang="en-GB" sz="2000" dirty="0">
                <a:latin typeface="Overpass Mono" pitchFamily="49" charset="77"/>
              </a:rPr>
              <a:t>  ‘</a:t>
            </a:r>
            <a:r>
              <a:rPr lang="en-GB" sz="2000" dirty="0" err="1">
                <a:latin typeface="Overpass Mono" pitchFamily="49" charset="77"/>
              </a:rPr>
              <a:t>clwb</a:t>
            </a:r>
            <a:r>
              <a:rPr lang="en-GB" sz="2000" dirty="0">
                <a:latin typeface="Overpass Mono" pitchFamily="49" charset="77"/>
              </a:rPr>
              <a:t> </a:t>
            </a:r>
            <a:r>
              <a:rPr lang="en-GB" sz="2000" dirty="0" err="1">
                <a:latin typeface="Overpass Mono" pitchFamily="49" charset="77"/>
              </a:rPr>
              <a:t>pêl-droed</a:t>
            </a:r>
            <a:r>
              <a:rPr lang="en-GB" sz="2000" dirty="0">
                <a:latin typeface="Overpass Mono" pitchFamily="49" charset="77"/>
              </a:rPr>
              <a:t> </a:t>
            </a:r>
            <a:r>
              <a:rPr lang="en-GB" sz="2000" dirty="0" err="1">
                <a:solidFill>
                  <a:srgbClr val="FF0000"/>
                </a:solidFill>
                <a:latin typeface="Overpass Mono" pitchFamily="49" charset="77"/>
              </a:rPr>
              <a:t>merched</a:t>
            </a:r>
            <a:r>
              <a:rPr lang="en-GB" sz="2000" dirty="0">
                <a:latin typeface="Overpass Mono" pitchFamily="49" charset="77"/>
              </a:rPr>
              <a:t> </a:t>
            </a:r>
            <a:r>
              <a:rPr lang="en-GB" sz="2000" dirty="0" err="1">
                <a:latin typeface="Overpass Mono" pitchFamily="49" charset="77"/>
              </a:rPr>
              <a:t>lleol</a:t>
            </a:r>
            <a:r>
              <a:rPr lang="en-GB" sz="2000" dirty="0">
                <a:latin typeface="Overpass Mono" pitchFamily="49" charset="77"/>
              </a:rPr>
              <a:t>’.</a:t>
            </a:r>
            <a:r>
              <a:rPr lang="en-GB" sz="2000" dirty="0"/>
              <a:t> </a:t>
            </a:r>
            <a:r>
              <a:rPr lang="en-GB" sz="2000" dirty="0" err="1">
                <a:latin typeface="Overpass Mono" pitchFamily="49" charset="77"/>
              </a:rPr>
              <a:t>Daeth</a:t>
            </a:r>
            <a:r>
              <a:rPr lang="en-GB" sz="2000" dirty="0">
                <a:latin typeface="Overpass Mono" pitchFamily="49" charset="77"/>
              </a:rPr>
              <a:t> hi o </a:t>
            </a:r>
            <a:r>
              <a:rPr lang="en-GB" sz="2000" dirty="0" err="1">
                <a:latin typeface="Overpass Mono" pitchFamily="49" charset="77"/>
              </a:rPr>
              <a:t>hyd</a:t>
            </a:r>
            <a:r>
              <a:rPr lang="en-GB" sz="2000" dirty="0">
                <a:latin typeface="Overpass Mono" pitchFamily="49" charset="77"/>
              </a:rPr>
              <a:t> </a:t>
            </a:r>
            <a:r>
              <a:rPr lang="en-GB" sz="2000" dirty="0" err="1">
                <a:latin typeface="Overpass Mono" pitchFamily="49" charset="77"/>
              </a:rPr>
              <a:t>i</a:t>
            </a:r>
            <a:r>
              <a:rPr lang="en-GB" sz="2000" dirty="0">
                <a:latin typeface="Overpass Mono" pitchFamily="49" charset="77"/>
              </a:rPr>
              <a:t> </a:t>
            </a:r>
            <a:r>
              <a:rPr lang="en-GB" sz="2000" dirty="0" err="1">
                <a:latin typeface="Overpass Mono" pitchFamily="49" charset="77"/>
              </a:rPr>
              <a:t>wefan</a:t>
            </a:r>
            <a:r>
              <a:rPr lang="en-GB" sz="2000" dirty="0">
                <a:latin typeface="Overpass Mono" pitchFamily="49" charset="77"/>
              </a:rPr>
              <a:t> y </a:t>
            </a:r>
            <a:r>
              <a:rPr lang="en-GB" sz="2000" dirty="0" err="1">
                <a:latin typeface="Overpass Mono" pitchFamily="49" charset="77"/>
              </a:rPr>
              <a:t>tîm</a:t>
            </a:r>
            <a:r>
              <a:rPr lang="en-GB" sz="2000" dirty="0">
                <a:latin typeface="Overpass Mono" pitchFamily="49" charset="77"/>
              </a:rPr>
              <a:t> </a:t>
            </a:r>
            <a:r>
              <a:rPr lang="en-GB" sz="2000" dirty="0" err="1">
                <a:latin typeface="Overpass Mono" pitchFamily="49" charset="77"/>
              </a:rPr>
              <a:t>ieuenctid</a:t>
            </a:r>
            <a:r>
              <a:rPr lang="en-GB" sz="2000" dirty="0">
                <a:latin typeface="Overpass Mono" pitchFamily="49" charset="77"/>
              </a:rPr>
              <a:t> </a:t>
            </a:r>
            <a:r>
              <a:rPr lang="en-GB" sz="2000" dirty="0" err="1">
                <a:latin typeface="Overpass Mono" pitchFamily="49" charset="77"/>
              </a:rPr>
              <a:t>lleol</a:t>
            </a:r>
            <a:r>
              <a:rPr lang="en-GB" sz="2000" dirty="0">
                <a:latin typeface="Overpass Mono" pitchFamily="49" charset="77"/>
              </a:rPr>
              <a:t>. </a:t>
            </a:r>
            <a:r>
              <a:rPr lang="en-GB" sz="2000" dirty="0" err="1">
                <a:latin typeface="Overpass Mono" pitchFamily="49" charset="77"/>
              </a:rPr>
              <a:t>Cofrestrodd</a:t>
            </a:r>
            <a:r>
              <a:rPr lang="en-GB" sz="2000" dirty="0">
                <a:latin typeface="Overpass Mono" pitchFamily="49" charset="77"/>
              </a:rPr>
              <a:t> </a:t>
            </a:r>
            <a:r>
              <a:rPr lang="en-GB" sz="2000" dirty="0" err="1">
                <a:latin typeface="Overpass Mono" pitchFamily="49" charset="77"/>
              </a:rPr>
              <a:t>i</a:t>
            </a:r>
            <a:r>
              <a:rPr lang="en-GB" sz="2000" dirty="0">
                <a:latin typeface="Overpass Mono" pitchFamily="49" charset="77"/>
              </a:rPr>
              <a:t> </a:t>
            </a:r>
            <a:r>
              <a:rPr lang="en-GB" sz="2000" dirty="0" err="1">
                <a:latin typeface="Overpass Mono" pitchFamily="49" charset="77"/>
              </a:rPr>
              <a:t>gael</a:t>
            </a:r>
            <a:r>
              <a:rPr lang="en-GB" sz="2000" dirty="0">
                <a:latin typeface="Overpass Mono" pitchFamily="49" charset="77"/>
              </a:rPr>
              <a:t> </a:t>
            </a:r>
            <a:r>
              <a:rPr lang="en-GB" sz="2000" dirty="0" err="1">
                <a:latin typeface="Overpass Mono" pitchFamily="49" charset="77"/>
              </a:rPr>
              <a:t>negeseuon</a:t>
            </a:r>
            <a:r>
              <a:rPr lang="en-GB" sz="2000" dirty="0">
                <a:latin typeface="Overpass Mono" pitchFamily="49" charset="77"/>
              </a:rPr>
              <a:t> </a:t>
            </a:r>
            <a:r>
              <a:rPr lang="en-GB" sz="2000" dirty="0" err="1">
                <a:latin typeface="Overpass Mono" pitchFamily="49" charset="77"/>
              </a:rPr>
              <a:t>ebost</a:t>
            </a:r>
            <a:r>
              <a:rPr lang="en-GB" sz="2000" dirty="0">
                <a:latin typeface="Overpass Mono" pitchFamily="49" charset="77"/>
              </a:rPr>
              <a:t>, </a:t>
            </a:r>
            <a:r>
              <a:rPr lang="en-GB" sz="2000" dirty="0" err="1">
                <a:latin typeface="Overpass Mono" pitchFamily="49" charset="77"/>
              </a:rPr>
              <a:t>drwy</a:t>
            </a:r>
            <a:r>
              <a:rPr lang="en-GB" sz="2000" dirty="0">
                <a:latin typeface="Overpass Mono" pitchFamily="49" charset="77"/>
              </a:rPr>
              <a:t> </a:t>
            </a:r>
            <a:r>
              <a:rPr lang="en-GB" sz="2000" dirty="0" err="1">
                <a:latin typeface="Overpass Mono" pitchFamily="49" charset="77"/>
              </a:rPr>
              <a:t>lenwi</a:t>
            </a:r>
            <a:r>
              <a:rPr lang="en-GB" sz="2000" dirty="0">
                <a:latin typeface="Overpass Mono" pitchFamily="49" charset="77"/>
              </a:rPr>
              <a:t> </a:t>
            </a:r>
            <a:r>
              <a:rPr lang="en-GB" sz="2000" dirty="0" err="1">
                <a:latin typeface="Overpass Mono" pitchFamily="49" charset="77"/>
              </a:rPr>
              <a:t>ffurflen</a:t>
            </a:r>
            <a:r>
              <a:rPr lang="en-GB" sz="2000" dirty="0">
                <a:latin typeface="Overpass Mono" pitchFamily="49" charset="77"/>
              </a:rPr>
              <a:t> </a:t>
            </a:r>
            <a:r>
              <a:rPr lang="en-GB" sz="2000" dirty="0" err="1">
                <a:latin typeface="Overpass Mono" pitchFamily="49" charset="77"/>
              </a:rPr>
              <a:t>oedd</a:t>
            </a:r>
            <a:r>
              <a:rPr lang="en-GB" sz="2000" dirty="0">
                <a:latin typeface="Overpass Mono" pitchFamily="49" charset="77"/>
              </a:rPr>
              <a:t> </a:t>
            </a:r>
            <a:r>
              <a:rPr lang="en-GB" sz="2000" dirty="0" err="1">
                <a:latin typeface="Overpass Mono" pitchFamily="49" charset="77"/>
              </a:rPr>
              <a:t>yn</a:t>
            </a:r>
            <a:r>
              <a:rPr lang="en-GB" sz="2000" dirty="0">
                <a:latin typeface="Overpass Mono" pitchFamily="49" charset="77"/>
              </a:rPr>
              <a:t> </a:t>
            </a:r>
            <a:r>
              <a:rPr lang="en-GB" sz="2000" dirty="0" err="1">
                <a:latin typeface="Overpass Mono" pitchFamily="49" charset="77"/>
              </a:rPr>
              <a:t>gofyn</a:t>
            </a:r>
            <a:r>
              <a:rPr lang="en-GB" sz="2000" dirty="0">
                <a:latin typeface="Overpass Mono" pitchFamily="49" charset="77"/>
              </a:rPr>
              <a:t> am </a:t>
            </a:r>
            <a:r>
              <a:rPr lang="en-GB" sz="2000" dirty="0" err="1">
                <a:latin typeface="Overpass Mono" pitchFamily="49" charset="77"/>
              </a:rPr>
              <a:t>ei</a:t>
            </a:r>
            <a:r>
              <a:rPr lang="en-GB" sz="2000" dirty="0">
                <a:latin typeface="Overpass Mono" pitchFamily="49" charset="77"/>
              </a:rPr>
              <a:t> </a:t>
            </a:r>
            <a:r>
              <a:rPr lang="en-GB" sz="2000" dirty="0" err="1">
                <a:latin typeface="Overpass Mono" pitchFamily="49" charset="77"/>
              </a:rPr>
              <a:t>henw</a:t>
            </a:r>
            <a:r>
              <a:rPr lang="en-GB" sz="2000" dirty="0">
                <a:latin typeface="Overpass Mono" pitchFamily="49" charset="77"/>
              </a:rPr>
              <a:t>, </a:t>
            </a:r>
            <a:r>
              <a:rPr lang="en-GB" sz="2000" dirty="0" err="1">
                <a:latin typeface="Overpass Mono" pitchFamily="49" charset="77"/>
              </a:rPr>
              <a:t>ei</a:t>
            </a:r>
            <a:r>
              <a:rPr lang="en-GB" sz="2000" dirty="0">
                <a:latin typeface="Overpass Mono" pitchFamily="49" charset="77"/>
              </a:rPr>
              <a:t> </a:t>
            </a:r>
            <a:r>
              <a:rPr lang="en-GB" sz="2000" dirty="0" err="1">
                <a:latin typeface="Overpass Mono" pitchFamily="49" charset="77"/>
              </a:rPr>
              <a:t>dyddiad</a:t>
            </a:r>
            <a:r>
              <a:rPr lang="en-GB" sz="2000" dirty="0">
                <a:latin typeface="Overpass Mono" pitchFamily="49" charset="77"/>
              </a:rPr>
              <a:t> </a:t>
            </a:r>
            <a:r>
              <a:rPr lang="en-GB" sz="2000" dirty="0" err="1">
                <a:latin typeface="Overpass Mono" pitchFamily="49" charset="77"/>
              </a:rPr>
              <a:t>geni</a:t>
            </a:r>
            <a:r>
              <a:rPr lang="en-GB" sz="2000" dirty="0">
                <a:latin typeface="Overpass Mono" pitchFamily="49" charset="77"/>
              </a:rPr>
              <a:t> </a:t>
            </a:r>
            <a:r>
              <a:rPr lang="en-GB" sz="2000" dirty="0" err="1">
                <a:latin typeface="Overpass Mono" pitchFamily="49" charset="77"/>
              </a:rPr>
              <a:t>a’i</a:t>
            </a:r>
            <a:r>
              <a:rPr lang="en-GB" sz="2000" dirty="0">
                <a:latin typeface="Overpass Mono" pitchFamily="49" charset="77"/>
              </a:rPr>
              <a:t> </a:t>
            </a:r>
            <a:r>
              <a:rPr lang="en-GB" sz="2000" dirty="0" err="1">
                <a:latin typeface="Overpass Mono" pitchFamily="49" charset="77"/>
              </a:rPr>
              <a:t>chyfeiriad</a:t>
            </a:r>
            <a:r>
              <a:rPr lang="en-GB" sz="2000" dirty="0">
                <a:latin typeface="Overpass Mono" pitchFamily="49" charset="77"/>
              </a:rPr>
              <a:t> </a:t>
            </a:r>
            <a:r>
              <a:rPr lang="en-GB" sz="2000" dirty="0" err="1">
                <a:latin typeface="Overpass Mono" pitchFamily="49" charset="77"/>
              </a:rPr>
              <a:t>ebost</a:t>
            </a:r>
            <a:r>
              <a:rPr lang="en-GB" sz="2000" dirty="0">
                <a:latin typeface="Overpass Mono" pitchFamily="49" charset="77"/>
              </a:rPr>
              <a:t>.</a:t>
            </a:r>
          </a:p>
          <a:p>
            <a:pPr>
              <a:spcAft>
                <a:spcPts val="2000"/>
              </a:spcAft>
            </a:pPr>
            <a:r>
              <a:rPr lang="en-GB" sz="2000" dirty="0" err="1">
                <a:latin typeface="Overpass Mono" pitchFamily="49" charset="77"/>
              </a:rPr>
              <a:t>Roedd</a:t>
            </a:r>
            <a:r>
              <a:rPr lang="en-GB" sz="2000" dirty="0">
                <a:latin typeface="Overpass Mono" pitchFamily="49" charset="77"/>
              </a:rPr>
              <a:t> Jay am weld </a:t>
            </a:r>
            <a:r>
              <a:rPr lang="en-GB" sz="2000" dirty="0" err="1">
                <a:latin typeface="Overpass Mono" pitchFamily="49" charset="77"/>
              </a:rPr>
              <a:t>ble</a:t>
            </a:r>
            <a:r>
              <a:rPr lang="en-GB" sz="2000" dirty="0">
                <a:latin typeface="Overpass Mono" pitchFamily="49" charset="77"/>
              </a:rPr>
              <a:t> </a:t>
            </a:r>
            <a:r>
              <a:rPr lang="en-GB" sz="2000" dirty="0" err="1">
                <a:latin typeface="Overpass Mono" pitchFamily="49" charset="77"/>
              </a:rPr>
              <a:t>yn</a:t>
            </a:r>
            <a:r>
              <a:rPr lang="en-GB" sz="2000" dirty="0">
                <a:latin typeface="Overpass Mono" pitchFamily="49" charset="77"/>
              </a:rPr>
              <a:t> union </a:t>
            </a:r>
            <a:r>
              <a:rPr lang="en-GB" sz="2000" dirty="0" err="1">
                <a:latin typeface="Overpass Mono" pitchFamily="49" charset="77"/>
              </a:rPr>
              <a:t>roedd</a:t>
            </a:r>
            <a:r>
              <a:rPr lang="en-GB" sz="2000" dirty="0">
                <a:latin typeface="Overpass Mono" pitchFamily="49" charset="77"/>
              </a:rPr>
              <a:t> </a:t>
            </a:r>
            <a:r>
              <a:rPr lang="en-GB" sz="2000" dirty="0" err="1">
                <a:latin typeface="Overpass Mono" pitchFamily="49" charset="77"/>
              </a:rPr>
              <a:t>eu</a:t>
            </a:r>
            <a:r>
              <a:rPr lang="en-GB" sz="2000" dirty="0">
                <a:latin typeface="Overpass Mono" pitchFamily="49" charset="77"/>
              </a:rPr>
              <a:t> </a:t>
            </a:r>
            <a:r>
              <a:rPr lang="en-GB" sz="2000" dirty="0" err="1">
                <a:latin typeface="Overpass Mono" pitchFamily="49" charset="77"/>
              </a:rPr>
              <a:t>cae</a:t>
            </a:r>
            <a:r>
              <a:rPr lang="en-GB" sz="2000" dirty="0">
                <a:latin typeface="Overpass Mono" pitchFamily="49" charset="77"/>
              </a:rPr>
              <a:t>, felly </a:t>
            </a:r>
            <a:r>
              <a:rPr lang="en-GB" sz="2000" dirty="0" err="1">
                <a:latin typeface="Overpass Mono" pitchFamily="49" charset="77"/>
              </a:rPr>
              <a:t>chwiliodd</a:t>
            </a:r>
            <a:r>
              <a:rPr lang="en-GB" sz="2000" dirty="0">
                <a:latin typeface="Overpass Mono" pitchFamily="49" charset="77"/>
              </a:rPr>
              <a:t> am y </a:t>
            </a:r>
            <a:r>
              <a:rPr lang="en-GB" sz="2000" dirty="0" err="1">
                <a:latin typeface="Overpass Mono" pitchFamily="49" charset="77"/>
              </a:rPr>
              <a:t>cyfeiriad</a:t>
            </a:r>
            <a:r>
              <a:rPr lang="en-GB" sz="2000" dirty="0">
                <a:latin typeface="Overpass Mono" pitchFamily="49" charset="77"/>
              </a:rPr>
              <a:t> </a:t>
            </a:r>
            <a:r>
              <a:rPr lang="en-GB" sz="2000" dirty="0" err="1">
                <a:latin typeface="Overpass Mono" pitchFamily="49" charset="77"/>
              </a:rPr>
              <a:t>ar-lein</a:t>
            </a:r>
            <a:r>
              <a:rPr lang="en-GB" sz="2000" dirty="0">
                <a:latin typeface="Overpass Mono" pitchFamily="49" charset="77"/>
              </a:rPr>
              <a:t> </a:t>
            </a:r>
            <a:r>
              <a:rPr lang="en-GB" sz="2000" dirty="0" err="1">
                <a:latin typeface="Overpass Mono" pitchFamily="49" charset="77"/>
              </a:rPr>
              <a:t>i</a:t>
            </a:r>
            <a:r>
              <a:rPr lang="en-GB" sz="2000" dirty="0">
                <a:latin typeface="Overpass Mono" pitchFamily="49" charset="77"/>
              </a:rPr>
              <a:t> weld a </a:t>
            </a:r>
            <a:r>
              <a:rPr lang="en-GB" sz="2000" dirty="0" err="1">
                <a:latin typeface="Overpass Mono" pitchFamily="49" charset="77"/>
              </a:rPr>
              <a:t>allai</a:t>
            </a:r>
            <a:r>
              <a:rPr lang="en-GB" sz="2000" dirty="0">
                <a:latin typeface="Overpass Mono" pitchFamily="49" charset="77"/>
              </a:rPr>
              <a:t> hi </a:t>
            </a:r>
            <a:r>
              <a:rPr lang="en-GB" sz="2000" dirty="0" err="1">
                <a:latin typeface="Overpass Mono" pitchFamily="49" charset="77"/>
              </a:rPr>
              <a:t>gerdded</a:t>
            </a:r>
            <a:r>
              <a:rPr lang="en-GB" sz="2000" dirty="0">
                <a:latin typeface="Overpass Mono" pitchFamily="49" charset="77"/>
              </a:rPr>
              <a:t> </a:t>
            </a:r>
            <a:r>
              <a:rPr lang="en-GB" sz="2000" dirty="0" err="1">
                <a:latin typeface="Overpass Mono" pitchFamily="49" charset="77"/>
              </a:rPr>
              <a:t>yno</a:t>
            </a:r>
            <a:r>
              <a:rPr lang="en-GB" sz="2000" dirty="0">
                <a:latin typeface="Overpass Mono" pitchFamily="49" charset="77"/>
              </a:rPr>
              <a:t> </a:t>
            </a:r>
            <a:r>
              <a:rPr lang="en-GB" sz="2000" dirty="0" err="1">
                <a:latin typeface="Overpass Mono" pitchFamily="49" charset="77"/>
              </a:rPr>
              <a:t>o’r</a:t>
            </a:r>
            <a:r>
              <a:rPr lang="en-GB" sz="2000" dirty="0">
                <a:latin typeface="Overpass Mono" pitchFamily="49" charset="77"/>
              </a:rPr>
              <a:t> </a:t>
            </a:r>
            <a:r>
              <a:rPr lang="en-GB" sz="2000" dirty="0" err="1">
                <a:latin typeface="Overpass Mono" pitchFamily="49" charset="77"/>
              </a:rPr>
              <a:t>tŷ</a:t>
            </a:r>
            <a:r>
              <a:rPr lang="en-GB" sz="2000" dirty="0">
                <a:latin typeface="Overpass Mono" pitchFamily="49" charset="77"/>
              </a:rPr>
              <a:t> </a:t>
            </a:r>
            <a:r>
              <a:rPr lang="en-GB" sz="2000" dirty="0" err="1">
                <a:latin typeface="Overpass Mono" pitchFamily="49" charset="77"/>
              </a:rPr>
              <a:t>gyda’i</a:t>
            </a:r>
            <a:r>
              <a:rPr lang="en-GB" sz="2000" dirty="0">
                <a:latin typeface="Overpass Mono" pitchFamily="49" charset="77"/>
              </a:rPr>
              <a:t> mam</a:t>
            </a:r>
            <a:r>
              <a:rPr lang="en-US" sz="2000" dirty="0">
                <a:latin typeface="Overpass Mono" pitchFamily="49" charset="77"/>
              </a:rPr>
              <a:t>.</a:t>
            </a:r>
          </a:p>
        </p:txBody>
      </p:sp>
    </p:spTree>
    <p:extLst>
      <p:ext uri="{BB962C8B-B14F-4D97-AF65-F5344CB8AC3E}">
        <p14:creationId xmlns:p14="http://schemas.microsoft.com/office/powerpoint/2010/main" val="28595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750"/>
                                        <p:tgtEl>
                                          <p:spTgt spid="9">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US" sz="3600" b="1" dirty="0">
                <a:solidFill>
                  <a:schemeClr val="dk1"/>
                </a:solidFill>
                <a:ea typeface="Calibri"/>
                <a:cs typeface="Calibri"/>
                <a:sym typeface="Calibri"/>
              </a:rPr>
              <a:t>Allwch chi weld pedwar darn o ddata personol am </a:t>
            </a:r>
            <a:r>
              <a:rPr lang="en-GB" sz="3600" b="1" dirty="0">
                <a:solidFill>
                  <a:schemeClr val="dk1"/>
                </a:solidFill>
                <a:ea typeface="Calibri"/>
                <a:cs typeface="Calibri"/>
                <a:sym typeface="Calibri"/>
              </a:rPr>
              <a:t>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GB" sz="2000" dirty="0">
                <a:latin typeface="Overpass Mono" pitchFamily="49" charset="77"/>
              </a:rPr>
              <a:t>Ar brynhawn dydd Sadwrn gwlyb, dyma Jay yn gofyn i’w mam a allai hi fynd ar-lein i wneud ymchwil ar gyfer prosiect ysgol am chwaraeon</a:t>
            </a:r>
            <a:r>
              <a:rPr lang="en-US" sz="2000" dirty="0">
                <a:latin typeface="Overpass Mono" pitchFamily="49" charset="77"/>
              </a:rPr>
              <a:t>. </a:t>
            </a:r>
            <a:r>
              <a:rPr lang="en-GB" sz="2000" dirty="0">
                <a:latin typeface="Overpass Mono" pitchFamily="49" charset="77"/>
              </a:rPr>
              <a:t>Cytunodd ei mam, ac estynnodd y gliniadur. Cyn </a:t>
            </a:r>
            <a:r>
              <a:rPr lang="en-GB" sz="2000" dirty="0">
                <a:solidFill>
                  <a:srgbClr val="FF0000"/>
                </a:solidFill>
                <a:latin typeface="Overpass Mono" pitchFamily="49" charset="77"/>
              </a:rPr>
              <a:t>dechrau, </a:t>
            </a:r>
            <a:r>
              <a:rPr lang="en-GB" sz="2000" dirty="0">
                <a:highlight>
                  <a:srgbClr val="FFFF00"/>
                </a:highlight>
                <a:latin typeface="Overpass Mono" pitchFamily="49" charset="77"/>
              </a:rPr>
              <a:t>gosododd ei statws cyfryngau cymdeithasol ar ‘Prysur’</a:t>
            </a:r>
            <a:r>
              <a:rPr lang="en-GB" sz="2000" dirty="0">
                <a:latin typeface="Overpass Mono" pitchFamily="49" charset="77"/>
              </a:rPr>
              <a:t>.</a:t>
            </a:r>
          </a:p>
          <a:p>
            <a:pPr>
              <a:spcAft>
                <a:spcPts val="2000"/>
              </a:spcAft>
            </a:pPr>
            <a:r>
              <a:rPr lang="en-GB" sz="2000" dirty="0">
                <a:latin typeface="Overpass Mono" pitchFamily="49" charset="77"/>
              </a:rPr>
              <a:t>Roedd Jay eisiau gwneud prosiect am bêl-droed </a:t>
            </a:r>
            <a:r>
              <a:rPr lang="en-GB" sz="2000" dirty="0">
                <a:solidFill>
                  <a:srgbClr val="FF0000"/>
                </a:solidFill>
                <a:latin typeface="Overpass Mono" pitchFamily="49" charset="77"/>
              </a:rPr>
              <a:t>merched</a:t>
            </a:r>
            <a:r>
              <a:rPr lang="en-GB" sz="2000" dirty="0">
                <a:latin typeface="Overpass Mono" pitchFamily="49" charset="77"/>
              </a:rPr>
              <a:t> ac roedd eisiau gwybod a oedd clybiau yn yr ardal. Aeth ar injan chwilio a </a:t>
            </a:r>
            <a:r>
              <a:rPr lang="en-GB" sz="2000" dirty="0">
                <a:highlight>
                  <a:srgbClr val="FFFF00"/>
                </a:highlight>
                <a:latin typeface="Overpass Mono" pitchFamily="49" charset="77"/>
              </a:rPr>
              <a:t>theipio  ‘clwb pêl-droed </a:t>
            </a:r>
            <a:r>
              <a:rPr lang="en-GB" sz="2000" dirty="0">
                <a:solidFill>
                  <a:srgbClr val="FF0000"/>
                </a:solidFill>
                <a:highlight>
                  <a:srgbClr val="FFFF00"/>
                </a:highlight>
                <a:latin typeface="Overpass Mono" pitchFamily="49" charset="77"/>
              </a:rPr>
              <a:t>merched</a:t>
            </a:r>
            <a:r>
              <a:rPr lang="en-GB" sz="2000" dirty="0">
                <a:highlight>
                  <a:srgbClr val="FFFF00"/>
                </a:highlight>
                <a:latin typeface="Overpass Mono" pitchFamily="49" charset="77"/>
              </a:rPr>
              <a:t> lleol’</a:t>
            </a:r>
            <a:r>
              <a:rPr lang="en-GB" sz="2000" dirty="0">
                <a:latin typeface="Overpass Mono" pitchFamily="49" charset="77"/>
              </a:rPr>
              <a:t>.</a:t>
            </a:r>
            <a:r>
              <a:rPr lang="en-GB" sz="2000" dirty="0"/>
              <a:t> </a:t>
            </a:r>
            <a:r>
              <a:rPr lang="en-GB" sz="2000" dirty="0">
                <a:latin typeface="Overpass Mono" pitchFamily="49" charset="77"/>
              </a:rPr>
              <a:t>Daeth hi o hyd i wefan y tîm ieuenctid lleol. Cofrestrodd i gael negeseuon ebost, drwy lenwi ffurflen oedd yn gofyn am </a:t>
            </a:r>
            <a:r>
              <a:rPr lang="en-GB" sz="2000" dirty="0">
                <a:highlight>
                  <a:srgbClr val="FFFF00"/>
                </a:highlight>
                <a:latin typeface="Overpass Mono" pitchFamily="49" charset="77"/>
              </a:rPr>
              <a:t>ei henw, ei dyddiad geni a’i chyfeiriad </a:t>
            </a:r>
            <a:r>
              <a:rPr lang="en-GB" sz="2000" dirty="0" err="1">
                <a:highlight>
                  <a:srgbClr val="FFFF00"/>
                </a:highlight>
                <a:latin typeface="Overpass Mono" pitchFamily="49" charset="77"/>
              </a:rPr>
              <a:t>ebost</a:t>
            </a:r>
            <a:r>
              <a:rPr lang="en-GB" sz="2000" dirty="0">
                <a:latin typeface="Overpass Mono" pitchFamily="49" charset="77"/>
              </a:rPr>
              <a:t>.</a:t>
            </a:r>
          </a:p>
          <a:p>
            <a:pPr>
              <a:spcAft>
                <a:spcPts val="2000"/>
              </a:spcAft>
            </a:pPr>
            <a:r>
              <a:rPr lang="en-GB" sz="2000" dirty="0" err="1">
                <a:latin typeface="Overpass Mono" pitchFamily="49" charset="77"/>
              </a:rPr>
              <a:t>Roedd</a:t>
            </a:r>
            <a:r>
              <a:rPr lang="en-GB" sz="2000" dirty="0">
                <a:latin typeface="Overpass Mono" pitchFamily="49" charset="77"/>
              </a:rPr>
              <a:t> Jay am weld ble yn union roedd eu cae, felly chwiliodd am y cyfeiriad ar-lein i weld a allai hi gerdded yno </a:t>
            </a:r>
            <a:r>
              <a:rPr lang="en-GB" sz="2000" dirty="0">
                <a:highlight>
                  <a:srgbClr val="FFFF00"/>
                </a:highlight>
                <a:latin typeface="Overpass Mono" pitchFamily="49" charset="77"/>
              </a:rPr>
              <a:t>o’r tŷ </a:t>
            </a:r>
            <a:r>
              <a:rPr lang="en-GB" sz="2000" dirty="0">
                <a:latin typeface="Overpass Mono" pitchFamily="49" charset="77"/>
              </a:rPr>
              <a:t>gyda’i mam</a:t>
            </a:r>
            <a:r>
              <a:rPr lang="en-US" sz="2000" dirty="0">
                <a:latin typeface="Overpass Mono" pitchFamily="49" charset="77"/>
              </a:rPr>
              <a:t>.</a:t>
            </a:r>
          </a:p>
        </p:txBody>
      </p:sp>
    </p:spTree>
    <p:extLst>
      <p:ext uri="{BB962C8B-B14F-4D97-AF65-F5344CB8AC3E}">
        <p14:creationId xmlns:p14="http://schemas.microsoft.com/office/powerpoint/2010/main" val="32387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Sut mae cwmnïau'n defnyddio’n data personol?</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Mae cwmnïau'n defnyddio’n data personol i bersonoli gwasanaethau ar ein rhan.</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Er enghraifft:</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5C8DAA3B-197B-0048-9096-E53691DF031B}"/>
              </a:ext>
            </a:extLst>
          </p:cNvPr>
          <p:cNvGrpSpPr/>
          <p:nvPr/>
        </p:nvGrpSpPr>
        <p:grpSpPr>
          <a:xfrm>
            <a:off x="1270024" y="3917709"/>
            <a:ext cx="4389482" cy="4068427"/>
            <a:chOff x="1270024" y="3917709"/>
            <a:chExt cx="4389482" cy="4068427"/>
          </a:xfrm>
        </p:grpSpPr>
        <p:sp>
          <p:nvSpPr>
            <p:cNvPr id="35" name="Rectangle 34">
              <a:extLst>
                <a:ext uri="{FF2B5EF4-FFF2-40B4-BE49-F238E27FC236}">
                  <a16:creationId xmlns:a16="http://schemas.microsoft.com/office/drawing/2014/main" id="{113866E8-ED16-844C-B9BA-87D4CC905F95}"/>
                </a:ext>
              </a:extLst>
            </p:cNvPr>
            <p:cNvSpPr/>
            <p:nvPr/>
          </p:nvSpPr>
          <p:spPr>
            <a:xfrm>
              <a:off x="1270024"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1381282"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mae siopau ar-lein yn defnyddio’n </a:t>
              </a:r>
              <a:r>
                <a:rPr lang="en-US" sz="2400" b="1" spc="-150" dirty="0">
                  <a:solidFill>
                    <a:srgbClr val="019967"/>
                  </a:solidFill>
                  <a:latin typeface="Overpass Mono" pitchFamily="49" charset="77"/>
                </a:rPr>
                <a:t>lleoliad</a:t>
              </a:r>
              <a:r>
                <a:rPr lang="en-US" sz="2400" spc="-150" dirty="0">
                  <a:solidFill>
                    <a:srgbClr val="019967"/>
                  </a:solidFill>
                  <a:latin typeface="Overpass Mono" pitchFamily="49" charset="77"/>
                </a:rPr>
                <a:t> i anfon ein nwyddau 
</a:t>
              </a:r>
            </a:p>
          </p:txBody>
        </p:sp>
        <p:pic>
          <p:nvPicPr>
            <p:cNvPr id="46" name="Graphic 45">
              <a:extLst>
                <a:ext uri="{FF2B5EF4-FFF2-40B4-BE49-F238E27FC236}">
                  <a16:creationId xmlns:a16="http://schemas.microsoft.com/office/drawing/2014/main" id="{BC4DEBE4-D28B-594E-A5D7-9C80275FA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5147" y="4570442"/>
              <a:ext cx="1714500" cy="1828800"/>
            </a:xfrm>
            <a:prstGeom prst="rect">
              <a:avLst/>
            </a:prstGeom>
          </p:spPr>
        </p:pic>
      </p:grpSp>
      <p:grpSp>
        <p:nvGrpSpPr>
          <p:cNvPr id="12" name="Group 11">
            <a:extLst>
              <a:ext uri="{FF2B5EF4-FFF2-40B4-BE49-F238E27FC236}">
                <a16:creationId xmlns:a16="http://schemas.microsoft.com/office/drawing/2014/main" id="{B871B4D0-BEA8-C645-BE79-467254A9F159}"/>
              </a:ext>
            </a:extLst>
          </p:cNvPr>
          <p:cNvGrpSpPr/>
          <p:nvPr/>
        </p:nvGrpSpPr>
        <p:grpSpPr>
          <a:xfrm>
            <a:off x="10785498" y="3917709"/>
            <a:ext cx="4389482" cy="4068426"/>
            <a:chOff x="10785498" y="3917709"/>
            <a:chExt cx="4389482" cy="4068426"/>
          </a:xfrm>
        </p:grpSpPr>
        <p:sp>
          <p:nvSpPr>
            <p:cNvPr id="81" name="Rectangle 80">
              <a:extLst>
                <a:ext uri="{FF2B5EF4-FFF2-40B4-BE49-F238E27FC236}">
                  <a16:creationId xmlns:a16="http://schemas.microsoft.com/office/drawing/2014/main" id="{43DA6EF3-3070-4E48-A7C4-C71B6E677837}"/>
                </a:ext>
              </a:extLst>
            </p:cNvPr>
            <p:cNvSpPr/>
            <p:nvPr/>
          </p:nvSpPr>
          <p:spPr>
            <a:xfrm>
              <a:off x="10785498"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17464AD1-A536-794C-9C60-12C1C6318A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65512" y="3917709"/>
              <a:ext cx="609468" cy="609468"/>
            </a:xfrm>
            <a:prstGeom prst="rect">
              <a:avLst/>
            </a:prstGeom>
          </p:spPr>
        </p:pic>
        <p:sp>
          <p:nvSpPr>
            <p:cNvPr id="83" name="Title 1">
              <a:extLst>
                <a:ext uri="{FF2B5EF4-FFF2-40B4-BE49-F238E27FC236}">
                  <a16:creationId xmlns:a16="http://schemas.microsoft.com/office/drawing/2014/main" id="{65AC957A-B841-1446-802B-DC613B4AFB3A}"/>
                </a:ext>
              </a:extLst>
            </p:cNvPr>
            <p:cNvSpPr txBox="1">
              <a:spLocks/>
            </p:cNvSpPr>
            <p:nvPr/>
          </p:nvSpPr>
          <p:spPr>
            <a:xfrm>
              <a:off x="10896756" y="6130841"/>
              <a:ext cx="3862232" cy="1600438"/>
            </a:xfrm>
            <a:prstGeom prst="rect">
              <a:avLst/>
            </a:prstGeom>
          </p:spPr>
          <p:txBody>
            <a:bodyPr vert="horz" lIns="121920" tIns="60960" rIns="121920" bIns="60960" rtlCol="0" anchor="ctr">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mae llwyfannau ffrydio’n </a:t>
              </a:r>
              <a:r>
                <a:rPr lang="en-US" sz="2400" b="1" spc="-150" dirty="0">
                  <a:solidFill>
                    <a:srgbClr val="019967"/>
                  </a:solidFill>
                  <a:latin typeface="Overpass Mono" pitchFamily="49" charset="77"/>
                </a:rPr>
                <a:t>cofio pa bennod rydyn ni wedi’i chyrraedd</a:t>
              </a:r>
            </a:p>
          </p:txBody>
        </p:sp>
        <p:pic>
          <p:nvPicPr>
            <p:cNvPr id="45" name="Graphic 44">
              <a:extLst>
                <a:ext uri="{FF2B5EF4-FFF2-40B4-BE49-F238E27FC236}">
                  <a16:creationId xmlns:a16="http://schemas.microsoft.com/office/drawing/2014/main" id="{0F9910D5-7BAE-1B42-B364-28F7CB58E6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1097" y="4596758"/>
              <a:ext cx="1733550" cy="1657350"/>
            </a:xfrm>
            <a:prstGeom prst="rect">
              <a:avLst/>
            </a:prstGeom>
          </p:spPr>
        </p:pic>
      </p:grpSp>
      <p:grpSp>
        <p:nvGrpSpPr>
          <p:cNvPr id="11" name="Group 10">
            <a:extLst>
              <a:ext uri="{FF2B5EF4-FFF2-40B4-BE49-F238E27FC236}">
                <a16:creationId xmlns:a16="http://schemas.microsoft.com/office/drawing/2014/main" id="{8002603E-8FA2-AA47-BB7D-100AA7C2F651}"/>
              </a:ext>
            </a:extLst>
          </p:cNvPr>
          <p:cNvGrpSpPr/>
          <p:nvPr/>
        </p:nvGrpSpPr>
        <p:grpSpPr>
          <a:xfrm>
            <a:off x="6027761" y="3917709"/>
            <a:ext cx="4389482" cy="4068427"/>
            <a:chOff x="6027761" y="3917709"/>
            <a:chExt cx="4389482" cy="4068427"/>
          </a:xfrm>
        </p:grpSpPr>
        <p:sp>
          <p:nvSpPr>
            <p:cNvPr id="76" name="Rectangle 75">
              <a:extLst>
                <a:ext uri="{FF2B5EF4-FFF2-40B4-BE49-F238E27FC236}">
                  <a16:creationId xmlns:a16="http://schemas.microsoft.com/office/drawing/2014/main" id="{C15088ED-B4AB-7E4C-8CF8-E4624839D6F6}"/>
                </a:ext>
              </a:extLst>
            </p:cNvPr>
            <p:cNvSpPr/>
            <p:nvPr/>
          </p:nvSpPr>
          <p:spPr>
            <a:xfrm>
              <a:off x="6027761"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7" name="Picture 76">
              <a:extLst>
                <a:ext uri="{FF2B5EF4-FFF2-40B4-BE49-F238E27FC236}">
                  <a16:creationId xmlns:a16="http://schemas.microsoft.com/office/drawing/2014/main" id="{67AE9812-B56D-C24D-BF4B-4256FA4D50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07775" y="3917709"/>
              <a:ext cx="609468" cy="609468"/>
            </a:xfrm>
            <a:prstGeom prst="rect">
              <a:avLst/>
            </a:prstGeom>
          </p:spPr>
        </p:pic>
        <p:sp>
          <p:nvSpPr>
            <p:cNvPr id="78" name="Title 1">
              <a:extLst>
                <a:ext uri="{FF2B5EF4-FFF2-40B4-BE49-F238E27FC236}">
                  <a16:creationId xmlns:a16="http://schemas.microsoft.com/office/drawing/2014/main" id="{9E5A2B26-DD5E-E448-8988-2A46BE67824B}"/>
                </a:ext>
              </a:extLst>
            </p:cNvPr>
            <p:cNvSpPr txBox="1">
              <a:spLocks/>
            </p:cNvSpPr>
            <p:nvPr/>
          </p:nvSpPr>
          <p:spPr>
            <a:xfrm>
              <a:off x="6255622" y="6157336"/>
              <a:ext cx="3629026"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mae gwefannau’n cofio’n </a:t>
              </a:r>
              <a:r>
                <a:rPr lang="en-US" sz="2400" b="1" spc="-150" dirty="0">
                  <a:solidFill>
                    <a:srgbClr val="019967"/>
                  </a:solidFill>
                  <a:latin typeface="Overpass Mono" pitchFamily="49" charset="77"/>
                </a:rPr>
                <a:t>cyfrinair</a:t>
              </a:r>
              <a:r>
                <a:rPr lang="en-US" sz="2400" spc="-150" dirty="0">
                  <a:solidFill>
                    <a:srgbClr val="019967"/>
                  </a:solidFill>
                  <a:latin typeface="Overpass Mono" pitchFamily="49" charset="77"/>
                </a:rPr>
                <a:t> fel y gallwn aros wedi mewngofnodi
</a:t>
              </a:r>
            </a:p>
          </p:txBody>
        </p:sp>
        <p:pic>
          <p:nvPicPr>
            <p:cNvPr id="9" name="Graphic 8">
              <a:extLst>
                <a:ext uri="{FF2B5EF4-FFF2-40B4-BE49-F238E27FC236}">
                  <a16:creationId xmlns:a16="http://schemas.microsoft.com/office/drawing/2014/main" id="{148AF1AC-8B5C-F24F-AA2A-50B5D11DE9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9122" y="4836704"/>
              <a:ext cx="962025" cy="1133475"/>
            </a:xfrm>
            <a:prstGeom prst="rect">
              <a:avLst/>
            </a:prstGeom>
          </p:spPr>
        </p:pic>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3C71A1-1ECC-D34D-B58B-06F7DE8C102E}"/>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Title 1">
            <a:extLst>
              <a:ext uri="{FF2B5EF4-FFF2-40B4-BE49-F238E27FC236}">
                <a16:creationId xmlns:a16="http://schemas.microsoft.com/office/drawing/2014/main" id="{B8504B3A-CF97-FF4D-99F6-B5B23FFC39BE}"/>
              </a:ext>
            </a:extLst>
          </p:cNvPr>
          <p:cNvSpPr txBox="1">
            <a:spLocks/>
          </p:cNvSpPr>
          <p:nvPr/>
        </p:nvSpPr>
        <p:spPr>
          <a:xfrm>
            <a:off x="692201" y="611125"/>
            <a:ext cx="8194624"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Sut mae cwmnïau'n defnyddio’n data personol?</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Weithiau bydd gwefan neu ap yn defnyddio’n  data mewn ffyrdd annisgwyl neu ffyrdd nad ydyn ni’n gysurus ynglŷn â nhw.</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Er enghraifft:</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85B1E1BA-149C-A341-B3C2-DECA5B1DC57A}"/>
              </a:ext>
            </a:extLst>
          </p:cNvPr>
          <p:cNvGrpSpPr/>
          <p:nvPr/>
        </p:nvGrpSpPr>
        <p:grpSpPr>
          <a:xfrm>
            <a:off x="10637532" y="2941456"/>
            <a:ext cx="4783675" cy="3798339"/>
            <a:chOff x="3169770" y="4990838"/>
            <a:chExt cx="4783675" cy="3798339"/>
          </a:xfrm>
        </p:grpSpPr>
        <p:sp>
          <p:nvSpPr>
            <p:cNvPr id="11" name="Rectangle 10">
              <a:extLst>
                <a:ext uri="{FF2B5EF4-FFF2-40B4-BE49-F238E27FC236}">
                  <a16:creationId xmlns:a16="http://schemas.microsoft.com/office/drawing/2014/main" id="{774D0ECA-3526-8245-BB18-B4CC65D67FDB}"/>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 name="Picture 11">
              <a:extLst>
                <a:ext uri="{FF2B5EF4-FFF2-40B4-BE49-F238E27FC236}">
                  <a16:creationId xmlns:a16="http://schemas.microsoft.com/office/drawing/2014/main" id="{2C825DD6-FF85-944A-B077-FF0A69ACC3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 name="Title 1">
              <a:extLst>
                <a:ext uri="{FF2B5EF4-FFF2-40B4-BE49-F238E27FC236}">
                  <a16:creationId xmlns:a16="http://schemas.microsoft.com/office/drawing/2014/main" id="{912ACB76-BAB5-2F4C-BE8D-32F7E524AB46}"/>
                </a:ext>
              </a:extLst>
            </p:cNvPr>
            <p:cNvSpPr txBox="1">
              <a:spLocks/>
            </p:cNvSpPr>
            <p:nvPr/>
          </p:nvSpPr>
          <p:spPr>
            <a:xfrm>
              <a:off x="3570409" y="5295572"/>
              <a:ext cx="3638034"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dylanwadu </a:t>
              </a:r>
              <a:r>
                <a:rPr lang="en-US" sz="2400" spc="-150" dirty="0">
                  <a:solidFill>
                    <a:srgbClr val="791D7E"/>
                  </a:solidFill>
                  <a:latin typeface="Overpass Mono" pitchFamily="49" charset="77"/>
                </a:rPr>
                <a:t>ar ein barn wleidyddol </a:t>
              </a:r>
              <a:r>
                <a:rPr lang="en-US" sz="2400" b="1" spc="-150" dirty="0">
                  <a:solidFill>
                    <a:srgbClr val="791D7E"/>
                  </a:solidFill>
                  <a:latin typeface="Overpass Mono" pitchFamily="49" charset="77"/>
                </a:rPr>
                <a:t>
</a:t>
              </a:r>
              <a:endParaRPr lang="en-US" sz="2400" spc="-150" dirty="0">
                <a:solidFill>
                  <a:srgbClr val="791D7E"/>
                </a:solidFill>
                <a:latin typeface="Overpass Mono" pitchFamily="49" charset="77"/>
              </a:endParaRPr>
            </a:p>
          </p:txBody>
        </p:sp>
      </p:grpSp>
      <p:grpSp>
        <p:nvGrpSpPr>
          <p:cNvPr id="6" name="Group 5">
            <a:extLst>
              <a:ext uri="{FF2B5EF4-FFF2-40B4-BE49-F238E27FC236}">
                <a16:creationId xmlns:a16="http://schemas.microsoft.com/office/drawing/2014/main" id="{5800B471-AEAA-F844-8093-46C5FF774213}"/>
              </a:ext>
            </a:extLst>
          </p:cNvPr>
          <p:cNvGrpSpPr/>
          <p:nvPr/>
        </p:nvGrpSpPr>
        <p:grpSpPr>
          <a:xfrm>
            <a:off x="5736956" y="3550924"/>
            <a:ext cx="4783675" cy="3798339"/>
            <a:chOff x="3169770" y="4990838"/>
            <a:chExt cx="4783675" cy="3798339"/>
          </a:xfrm>
        </p:grpSpPr>
        <p:sp>
          <p:nvSpPr>
            <p:cNvPr id="7" name="Rectangle 6">
              <a:extLst>
                <a:ext uri="{FF2B5EF4-FFF2-40B4-BE49-F238E27FC236}">
                  <a16:creationId xmlns:a16="http://schemas.microsoft.com/office/drawing/2014/main" id="{AC64043D-6A0C-4349-A88E-68F3E9B3BBA8}"/>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8" name="Picture 7">
              <a:extLst>
                <a:ext uri="{FF2B5EF4-FFF2-40B4-BE49-F238E27FC236}">
                  <a16:creationId xmlns:a16="http://schemas.microsoft.com/office/drawing/2014/main" id="{F6F78AA2-2CDD-CB4A-BF98-621D1767CC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9" name="Title 1">
              <a:extLst>
                <a:ext uri="{FF2B5EF4-FFF2-40B4-BE49-F238E27FC236}">
                  <a16:creationId xmlns:a16="http://schemas.microsoft.com/office/drawing/2014/main" id="{DEDB0621-1DC1-0A4D-B691-85E9D2829601}"/>
                </a:ext>
              </a:extLst>
            </p:cNvPr>
            <p:cNvSpPr txBox="1">
              <a:spLocks/>
            </p:cNvSpPr>
            <p:nvPr/>
          </p:nvSpPr>
          <p:spPr>
            <a:xfrm>
              <a:off x="3581532" y="5295572"/>
              <a:ext cx="3615788"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rhannu </a:t>
              </a:r>
              <a:r>
                <a:rPr lang="en-US" sz="2400" spc="-150" dirty="0">
                  <a:solidFill>
                    <a:srgbClr val="791D7E"/>
                  </a:solidFill>
                  <a:latin typeface="Overpass Mono" pitchFamily="49" charset="77"/>
                </a:rPr>
                <a:t>ein data gyda chwmnïau eraill</a:t>
              </a:r>
              <a:r>
                <a:rPr lang="en-US" sz="2400" b="1" spc="-150" dirty="0">
                  <a:solidFill>
                    <a:srgbClr val="791D7E"/>
                  </a:solidFill>
                  <a:latin typeface="Overpass Mono" pitchFamily="49" charset="77"/>
                </a:rPr>
                <a:t>
</a:t>
              </a:r>
              <a:endParaRPr lang="en-US" sz="2400" spc="-150" dirty="0">
                <a:solidFill>
                  <a:srgbClr val="791D7E"/>
                </a:solidFill>
                <a:latin typeface="Overpass Mono" pitchFamily="49" charset="77"/>
              </a:endParaRPr>
            </a:p>
          </p:txBody>
        </p:sp>
      </p:grpSp>
      <p:grpSp>
        <p:nvGrpSpPr>
          <p:cNvPr id="2" name="Group 1">
            <a:extLst>
              <a:ext uri="{FF2B5EF4-FFF2-40B4-BE49-F238E27FC236}">
                <a16:creationId xmlns:a16="http://schemas.microsoft.com/office/drawing/2014/main" id="{DF24D083-79FB-7E45-91A4-4EAF8CB09324}"/>
              </a:ext>
            </a:extLst>
          </p:cNvPr>
          <p:cNvGrpSpPr/>
          <p:nvPr/>
        </p:nvGrpSpPr>
        <p:grpSpPr>
          <a:xfrm>
            <a:off x="756594" y="4316172"/>
            <a:ext cx="4783675" cy="3798339"/>
            <a:chOff x="3169770" y="4990838"/>
            <a:chExt cx="4783675" cy="3798339"/>
          </a:xfrm>
        </p:grpSpPr>
        <p:sp>
          <p:nvSpPr>
            <p:cNvPr id="3" name="Rectangle 2">
              <a:extLst>
                <a:ext uri="{FF2B5EF4-FFF2-40B4-BE49-F238E27FC236}">
                  <a16:creationId xmlns:a16="http://schemas.microsoft.com/office/drawing/2014/main" id="{F6B0E282-16D4-6044-8B98-ADEBCE51CBEF}"/>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 name="Picture 3">
              <a:extLst>
                <a:ext uri="{FF2B5EF4-FFF2-40B4-BE49-F238E27FC236}">
                  <a16:creationId xmlns:a16="http://schemas.microsoft.com/office/drawing/2014/main" id="{526DD311-2AB9-AE44-BB05-F5D8D15460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5" name="Title 1">
              <a:extLst>
                <a:ext uri="{FF2B5EF4-FFF2-40B4-BE49-F238E27FC236}">
                  <a16:creationId xmlns:a16="http://schemas.microsoft.com/office/drawing/2014/main" id="{EA4542C8-9DFC-5649-9C24-FD9DD68D8D20}"/>
                </a:ext>
              </a:extLst>
            </p:cNvPr>
            <p:cNvSpPr txBox="1">
              <a:spLocks/>
            </p:cNvSpPr>
            <p:nvPr/>
          </p:nvSpPr>
          <p:spPr>
            <a:xfrm>
              <a:off x="3601586" y="5295572"/>
              <a:ext cx="3575680"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dangos hysbysebion</a:t>
              </a:r>
              <a:r>
                <a:rPr lang="en-US" sz="2400" spc="-150" dirty="0">
                  <a:solidFill>
                    <a:srgbClr val="791D7E"/>
                  </a:solidFill>
                  <a:latin typeface="Overpass Mono" pitchFamily="49" charset="77"/>
                </a:rPr>
                <a:t> inni yn seiliedig ar ein hymddygiad</a:t>
              </a:r>
              <a:r>
                <a:rPr lang="en-US" sz="2400" b="1" spc="-150" dirty="0">
                  <a:solidFill>
                    <a:srgbClr val="791D7E"/>
                  </a:solidFill>
                  <a:latin typeface="Overpass Mono" pitchFamily="49" charset="77"/>
                </a:rPr>
                <a:t>
</a:t>
              </a:r>
              <a:endParaRPr lang="en-US" sz="2400" spc="-150" dirty="0">
                <a:solidFill>
                  <a:srgbClr val="791D7E"/>
                </a:solidFill>
                <a:latin typeface="Overpass Mono" pitchFamily="49" charset="77"/>
              </a:endParaRPr>
            </a:p>
          </p:txBody>
        </p:sp>
      </p:grpSp>
    </p:spTree>
    <p:extLst>
      <p:ext uri="{BB962C8B-B14F-4D97-AF65-F5344CB8AC3E}">
        <p14:creationId xmlns:p14="http://schemas.microsoft.com/office/powerpoint/2010/main" val="26212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846CC27-C9B0-2F4F-A1C6-469EFFF6E12A}"/>
              </a:ext>
            </a:extLst>
          </p:cNvPr>
          <p:cNvGrpSpPr/>
          <p:nvPr/>
        </p:nvGrpSpPr>
        <p:grpSpPr>
          <a:xfrm>
            <a:off x="9648793" y="4999365"/>
            <a:ext cx="4968582" cy="2515674"/>
            <a:chOff x="-1164470" y="2726331"/>
            <a:chExt cx="4968582" cy="2515674"/>
          </a:xfrm>
        </p:grpSpPr>
        <p:sp>
          <p:nvSpPr>
            <p:cNvPr id="41" name="Rectangle 40">
              <a:extLst>
                <a:ext uri="{FF2B5EF4-FFF2-40B4-BE49-F238E27FC236}">
                  <a16:creationId xmlns:a16="http://schemas.microsoft.com/office/drawing/2014/main" id="{FBF04AF3-2AF7-AE46-B92D-B3FAE9144299}"/>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F871953A-05F9-5C44-BF3D-EC904D5B20A4}"/>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6AB70A0B-7276-9149-85CA-106E6BF73E53}"/>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D0903D1C-1B00-EC43-86A1-B403BCC288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1CE6FE-FCF1-0543-B342-3929A10122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7F003D0-2256-5940-B5BB-2971F8C60DBB}"/>
                </a:ext>
              </a:extLst>
            </p:cNvPr>
            <p:cNvSpPr txBox="1"/>
            <p:nvPr/>
          </p:nvSpPr>
          <p:spPr>
            <a:xfrm>
              <a:off x="-832256" y="3446871"/>
              <a:ext cx="4055308" cy="1323439"/>
            </a:xfrm>
            <a:prstGeom prst="rect">
              <a:avLst/>
            </a:prstGeom>
            <a:noFill/>
          </p:spPr>
          <p:txBody>
            <a:bodyPr wrap="square" rtlCol="0">
              <a:spAutoFit/>
            </a:bodyPr>
            <a:lstStyle/>
            <a:p>
              <a:pPr marL="179705" marR="454660" algn="ctr">
                <a:spcAft>
                  <a:spcPts val="0"/>
                </a:spcAft>
              </a:pPr>
              <a:r>
                <a:rPr lang="en-GB" sz="2000" dirty="0">
                  <a:latin typeface="Overpass Mono" pitchFamily="49" charset="77"/>
                </a:rPr>
                <a:t>“Ar ôl edrych ar eitem ar-lein, dwi’n gweld hysbysebion amdani ym mhobman.”</a:t>
              </a:r>
              <a:endParaRPr lang="cy-GB" sz="2000" dirty="0">
                <a:latin typeface="Overpass Mono" pitchFamily="49" charset="77"/>
              </a:endParaRPr>
            </a:p>
          </p:txBody>
        </p:sp>
      </p:grpSp>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377815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Sut mae cwmnïau'n defnyddio data personol pobl?</a:t>
            </a:r>
          </a:p>
        </p:txBody>
      </p:sp>
      <p:grpSp>
        <p:nvGrpSpPr>
          <p:cNvPr id="12" name="Group 11">
            <a:extLst>
              <a:ext uri="{FF2B5EF4-FFF2-40B4-BE49-F238E27FC236}">
                <a16:creationId xmlns:a16="http://schemas.microsoft.com/office/drawing/2014/main" id="{304FDCEE-6B56-134F-9B61-CE734351D6BF}"/>
              </a:ext>
            </a:extLst>
          </p:cNvPr>
          <p:cNvGrpSpPr/>
          <p:nvPr/>
        </p:nvGrpSpPr>
        <p:grpSpPr>
          <a:xfrm>
            <a:off x="1025587" y="1678640"/>
            <a:ext cx="4968582" cy="2589164"/>
            <a:chOff x="-1164470" y="2726331"/>
            <a:chExt cx="4968582" cy="2589164"/>
          </a:xfrm>
        </p:grpSpPr>
        <p:sp>
          <p:nvSpPr>
            <p:cNvPr id="13" name="Rectangle 12">
              <a:extLst>
                <a:ext uri="{FF2B5EF4-FFF2-40B4-BE49-F238E27FC236}">
                  <a16:creationId xmlns:a16="http://schemas.microsoft.com/office/drawing/2014/main" id="{7A214949-0A4C-EB41-A0AA-D0F3E02EC32C}"/>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 name="Group 13">
              <a:extLst>
                <a:ext uri="{FF2B5EF4-FFF2-40B4-BE49-F238E27FC236}">
                  <a16:creationId xmlns:a16="http://schemas.microsoft.com/office/drawing/2014/main" id="{4E9F7FA8-7913-6544-AF78-246A81B849A2}"/>
                </a:ext>
              </a:extLst>
            </p:cNvPr>
            <p:cNvGrpSpPr/>
            <p:nvPr/>
          </p:nvGrpSpPr>
          <p:grpSpPr>
            <a:xfrm>
              <a:off x="3306424" y="2726331"/>
              <a:ext cx="497688" cy="497688"/>
              <a:chOff x="11448333" y="3259976"/>
              <a:chExt cx="497688" cy="497688"/>
            </a:xfrm>
          </p:grpSpPr>
          <p:sp>
            <p:nvSpPr>
              <p:cNvPr id="16" name="Oval 15">
                <a:extLst>
                  <a:ext uri="{FF2B5EF4-FFF2-40B4-BE49-F238E27FC236}">
                    <a16:creationId xmlns:a16="http://schemas.microsoft.com/office/drawing/2014/main" id="{E0DA6320-7D48-6245-87C1-A66E312BAC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64693CA1-0210-BC40-B93B-256DC65221E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F3D6FE-2989-4E43-8460-BA62A5F794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1C1F832-3DAB-FE43-BF14-32D84D8F4E48}"/>
                </a:ext>
              </a:extLst>
            </p:cNvPr>
            <p:cNvSpPr txBox="1"/>
            <p:nvPr/>
          </p:nvSpPr>
          <p:spPr>
            <a:xfrm>
              <a:off x="-832256" y="3329726"/>
              <a:ext cx="4055308" cy="1631216"/>
            </a:xfrm>
            <a:prstGeom prst="rect">
              <a:avLst/>
            </a:prstGeom>
            <a:noFill/>
          </p:spPr>
          <p:txBody>
            <a:bodyPr wrap="square" rtlCol="0">
              <a:spAutoFit/>
            </a:bodyPr>
            <a:lstStyle/>
            <a:p>
              <a:pPr marL="143510" marR="144145" algn="ctr">
                <a:spcBef>
                  <a:spcPts val="5"/>
                </a:spcBef>
                <a:spcAft>
                  <a:spcPts val="0"/>
                </a:spcAft>
              </a:pPr>
              <a:r>
                <a:rPr lang="en-GB" sz="2000" dirty="0">
                  <a:latin typeface="Overpass Mono" pitchFamily="49" charset="77"/>
                </a:rPr>
                <a:t>“Mae fy ap llywio’n defnyddio fy lleoliad i a data am y traffig i ddangos y ffordd gyflymaf adre.”</a:t>
              </a:r>
              <a:endParaRPr lang="cy-GB" sz="2000" dirty="0">
                <a:latin typeface="Overpass Mono" pitchFamily="49" charset="77"/>
              </a:endParaRPr>
            </a:p>
          </p:txBody>
        </p:sp>
      </p:grpSp>
      <p:grpSp>
        <p:nvGrpSpPr>
          <p:cNvPr id="19" name="Group 18">
            <a:extLst>
              <a:ext uri="{FF2B5EF4-FFF2-40B4-BE49-F238E27FC236}">
                <a16:creationId xmlns:a16="http://schemas.microsoft.com/office/drawing/2014/main" id="{0D41BFAA-9314-8046-BEA9-B29A3F5C6A21}"/>
              </a:ext>
            </a:extLst>
          </p:cNvPr>
          <p:cNvGrpSpPr/>
          <p:nvPr/>
        </p:nvGrpSpPr>
        <p:grpSpPr>
          <a:xfrm>
            <a:off x="2356050" y="4296893"/>
            <a:ext cx="4968582" cy="2231000"/>
            <a:chOff x="-1164470" y="2726331"/>
            <a:chExt cx="4968582" cy="2231000"/>
          </a:xfrm>
        </p:grpSpPr>
        <p:sp>
          <p:nvSpPr>
            <p:cNvPr id="20" name="Rectangle 19">
              <a:extLst>
                <a:ext uri="{FF2B5EF4-FFF2-40B4-BE49-F238E27FC236}">
                  <a16:creationId xmlns:a16="http://schemas.microsoft.com/office/drawing/2014/main" id="{381FBAED-83AE-294E-AFD1-F71D4C8DE6C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6A46E991-E92F-CA48-8505-255C654DD45C}"/>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3CDEF4B8-F65B-CA4A-93E1-66C65FC92CF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7037D7EE-D9C7-5A47-8C4D-C35B9065A3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3D51D1-334B-5848-B309-87B5FD015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5F5FD48-4A1C-5D4A-B166-080E4A82C1D4}"/>
                </a:ext>
              </a:extLst>
            </p:cNvPr>
            <p:cNvSpPr txBox="1"/>
            <p:nvPr/>
          </p:nvSpPr>
          <p:spPr>
            <a:xfrm>
              <a:off x="-862089" y="3326894"/>
              <a:ext cx="4055308" cy="1323439"/>
            </a:xfrm>
            <a:prstGeom prst="rect">
              <a:avLst/>
            </a:prstGeom>
            <a:noFill/>
          </p:spPr>
          <p:txBody>
            <a:bodyPr wrap="square" rtlCol="0">
              <a:spAutoFit/>
            </a:bodyPr>
            <a:lstStyle/>
            <a:p>
              <a:pPr marL="179705" marR="180340" algn="ctr">
                <a:spcBef>
                  <a:spcPts val="5"/>
                </a:spcBef>
                <a:spcAft>
                  <a:spcPts val="0"/>
                </a:spcAft>
              </a:pPr>
              <a:r>
                <a:rPr lang="en-GB" sz="2000" dirty="0">
                  <a:latin typeface="Overpass Mono" pitchFamily="49" charset="77"/>
                </a:rPr>
                <a:t>“Mae siopau’n anfon negeseuon ebost o hyd am bethau newydd y gallwn i eu prynu.”</a:t>
              </a:r>
              <a:endParaRPr lang="cy-GB" sz="2000" dirty="0">
                <a:latin typeface="Overpass Mono" pitchFamily="49" charset="77"/>
              </a:endParaRPr>
            </a:p>
          </p:txBody>
        </p:sp>
      </p:grpSp>
      <p:grpSp>
        <p:nvGrpSpPr>
          <p:cNvPr id="33" name="Group 32">
            <a:extLst>
              <a:ext uri="{FF2B5EF4-FFF2-40B4-BE49-F238E27FC236}">
                <a16:creationId xmlns:a16="http://schemas.microsoft.com/office/drawing/2014/main" id="{9DB6CF95-0CD1-AB40-B12A-EA6CCEDCE78A}"/>
              </a:ext>
            </a:extLst>
          </p:cNvPr>
          <p:cNvGrpSpPr/>
          <p:nvPr/>
        </p:nvGrpSpPr>
        <p:grpSpPr>
          <a:xfrm>
            <a:off x="8157407" y="2006248"/>
            <a:ext cx="4968582" cy="2744274"/>
            <a:chOff x="-1164470" y="2726331"/>
            <a:chExt cx="4968582" cy="2744274"/>
          </a:xfrm>
        </p:grpSpPr>
        <p:sp>
          <p:nvSpPr>
            <p:cNvPr id="34" name="Rectangle 33">
              <a:extLst>
                <a:ext uri="{FF2B5EF4-FFF2-40B4-BE49-F238E27FC236}">
                  <a16:creationId xmlns:a16="http://schemas.microsoft.com/office/drawing/2014/main" id="{D0DF783A-B116-5F4F-962F-18F016FCC4D2}"/>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901EB236-6E83-ED40-A015-3921E6F905A7}"/>
                </a:ext>
              </a:extLst>
            </p:cNvPr>
            <p:cNvGrpSpPr/>
            <p:nvPr/>
          </p:nvGrpSpPr>
          <p:grpSpPr>
            <a:xfrm>
              <a:off x="3306424" y="2726331"/>
              <a:ext cx="497688" cy="497688"/>
              <a:chOff x="11448333" y="3259976"/>
              <a:chExt cx="497688" cy="497688"/>
            </a:xfrm>
          </p:grpSpPr>
          <p:sp>
            <p:nvSpPr>
              <p:cNvPr id="37" name="Oval 36">
                <a:extLst>
                  <a:ext uri="{FF2B5EF4-FFF2-40B4-BE49-F238E27FC236}">
                    <a16:creationId xmlns:a16="http://schemas.microsoft.com/office/drawing/2014/main" id="{5AD145B3-D0FB-D94B-BF01-5A38BB5B76E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4CB52160-82AB-E446-98DA-DAE46ACAC90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5FAA41-71EC-B849-B1C3-D14A4493997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4AA4437-A841-9E4B-BF91-5B4EFD86CD78}"/>
                </a:ext>
              </a:extLst>
            </p:cNvPr>
            <p:cNvSpPr txBox="1"/>
            <p:nvPr/>
          </p:nvSpPr>
          <p:spPr>
            <a:xfrm>
              <a:off x="-832256" y="3253393"/>
              <a:ext cx="4055308" cy="1938992"/>
            </a:xfrm>
            <a:prstGeom prst="rect">
              <a:avLst/>
            </a:prstGeom>
            <a:noFill/>
          </p:spPr>
          <p:txBody>
            <a:bodyPr wrap="square" rtlCol="0">
              <a:spAutoFit/>
            </a:bodyPr>
            <a:lstStyle/>
            <a:p>
              <a:pPr marL="179705" marR="194310" algn="ctr">
                <a:spcAft>
                  <a:spcPts val="0"/>
                </a:spcAft>
              </a:pPr>
              <a:r>
                <a:rPr lang="en-GB" sz="2000" dirty="0">
                  <a:latin typeface="Overpass Mono" pitchFamily="49" charset="77"/>
                </a:rPr>
                <a:t>“Os nad ydw i wedi logio i mewn i fy ap gemau ers tro, mae’r ap yn anfon neges i atgoffa fi am chwarae.”</a:t>
              </a:r>
              <a:endParaRPr lang="cy-GB" sz="2000" dirty="0">
                <a:latin typeface="Overpass Mono" pitchFamily="49" charset="77"/>
              </a:endParaRPr>
            </a:p>
          </p:txBody>
        </p:sp>
      </p:grpSp>
      <p:grpSp>
        <p:nvGrpSpPr>
          <p:cNvPr id="26" name="Group 25">
            <a:extLst>
              <a:ext uri="{FF2B5EF4-FFF2-40B4-BE49-F238E27FC236}">
                <a16:creationId xmlns:a16="http://schemas.microsoft.com/office/drawing/2014/main" id="{92209AC2-C60A-7B4F-B528-A49728E46F0F}"/>
              </a:ext>
            </a:extLst>
          </p:cNvPr>
          <p:cNvGrpSpPr/>
          <p:nvPr/>
        </p:nvGrpSpPr>
        <p:grpSpPr>
          <a:xfrm>
            <a:off x="3752766" y="6553922"/>
            <a:ext cx="4968582" cy="2231000"/>
            <a:chOff x="-1164470" y="2726331"/>
            <a:chExt cx="4968582" cy="2231000"/>
          </a:xfrm>
        </p:grpSpPr>
        <p:sp>
          <p:nvSpPr>
            <p:cNvPr id="27" name="Rectangle 26">
              <a:extLst>
                <a:ext uri="{FF2B5EF4-FFF2-40B4-BE49-F238E27FC236}">
                  <a16:creationId xmlns:a16="http://schemas.microsoft.com/office/drawing/2014/main" id="{B98A11B4-7616-274B-913F-E44A8D4BC33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8" name="Group 27">
              <a:extLst>
                <a:ext uri="{FF2B5EF4-FFF2-40B4-BE49-F238E27FC236}">
                  <a16:creationId xmlns:a16="http://schemas.microsoft.com/office/drawing/2014/main" id="{2A12E4A7-D61B-1948-8BAB-1B3C5A2B4216}"/>
                </a:ext>
              </a:extLst>
            </p:cNvPr>
            <p:cNvGrpSpPr/>
            <p:nvPr/>
          </p:nvGrpSpPr>
          <p:grpSpPr>
            <a:xfrm>
              <a:off x="3306424" y="2726331"/>
              <a:ext cx="497688" cy="497688"/>
              <a:chOff x="11448333" y="3259976"/>
              <a:chExt cx="497688" cy="497688"/>
            </a:xfrm>
          </p:grpSpPr>
          <p:sp>
            <p:nvSpPr>
              <p:cNvPr id="30" name="Oval 29">
                <a:extLst>
                  <a:ext uri="{FF2B5EF4-FFF2-40B4-BE49-F238E27FC236}">
                    <a16:creationId xmlns:a16="http://schemas.microsoft.com/office/drawing/2014/main" id="{E3DE41B9-E549-3740-8352-6F0B1356EF5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2D33806D-A5AF-9642-A979-84CAC271F7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D18369-0E49-FB40-AF04-4E52671B9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EAFFED2-EF50-7843-A8AA-7104EBFC1F44}"/>
                </a:ext>
              </a:extLst>
            </p:cNvPr>
            <p:cNvSpPr txBox="1"/>
            <p:nvPr/>
          </p:nvSpPr>
          <p:spPr>
            <a:xfrm>
              <a:off x="-862089" y="3186218"/>
              <a:ext cx="4055308" cy="1631216"/>
            </a:xfrm>
            <a:prstGeom prst="rect">
              <a:avLst/>
            </a:prstGeom>
            <a:noFill/>
          </p:spPr>
          <p:txBody>
            <a:bodyPr wrap="square" rtlCol="0">
              <a:spAutoFit/>
            </a:bodyPr>
            <a:lstStyle/>
            <a:p>
              <a:pPr marL="179705" marR="180340" algn="ctr">
                <a:spcAft>
                  <a:spcPts val="0"/>
                </a:spcAft>
              </a:pPr>
              <a:r>
                <a:rPr lang="en-GB" sz="2000" dirty="0">
                  <a:latin typeface="Overpass Mono" pitchFamily="49" charset="77"/>
                </a:rPr>
                <a:t>“Dwi’n gweld hysbysebion yn y cyfryngau cymdeithasol yn dweud wrtha i am ddilyn pobl.”</a:t>
              </a:r>
              <a:endParaRPr lang="cy-GB" sz="2000" dirty="0">
                <a:latin typeface="Overpass Mono" pitchFamily="49" charset="77"/>
              </a:endParaRPr>
            </a:p>
          </p:txBody>
        </p:sp>
      </p:grpSp>
    </p:spTree>
    <p:extLst>
      <p:ext uri="{BB962C8B-B14F-4D97-AF65-F5344CB8AC3E}">
        <p14:creationId xmlns:p14="http://schemas.microsoft.com/office/powerpoint/2010/main" val="4332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50" fill="hold"/>
                                        <p:tgtEl>
                                          <p:spTgt spid="19"/>
                                        </p:tgtEl>
                                        <p:attrNameLst>
                                          <p:attrName>ppt_w</p:attrName>
                                        </p:attrNameLst>
                                      </p:cBhvr>
                                      <p:tavLst>
                                        <p:tav tm="0">
                                          <p:val>
                                            <p:fltVal val="0"/>
                                          </p:val>
                                        </p:tav>
                                        <p:tav tm="100000">
                                          <p:val>
                                            <p:strVal val="#ppt_w"/>
                                          </p:val>
                                        </p:tav>
                                      </p:tavLst>
                                    </p:anim>
                                    <p:anim calcmode="lin" valueType="num">
                                      <p:cBhvr>
                                        <p:cTn id="14" dur="250" fill="hold"/>
                                        <p:tgtEl>
                                          <p:spTgt spid="19"/>
                                        </p:tgtEl>
                                        <p:attrNameLst>
                                          <p:attrName>ppt_h</p:attrName>
                                        </p:attrNameLst>
                                      </p:cBhvr>
                                      <p:tavLst>
                                        <p:tav tm="0">
                                          <p:val>
                                            <p:fltVal val="0"/>
                                          </p:val>
                                        </p:tav>
                                        <p:tav tm="100000">
                                          <p:val>
                                            <p:strVal val="#ppt_h"/>
                                          </p:val>
                                        </p:tav>
                                      </p:tavLst>
                                    </p:anim>
                                    <p:animEffect transition="in" filter="fade">
                                      <p:cBhvr>
                                        <p:cTn id="15" dur="250"/>
                                        <p:tgtEl>
                                          <p:spTgt spid="1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fltVal val="0"/>
                                          </p:val>
                                        </p:tav>
                                        <p:tav tm="100000">
                                          <p:val>
                                            <p:strVal val="#ppt_w"/>
                                          </p:val>
                                        </p:tav>
                                      </p:tavLst>
                                    </p:anim>
                                    <p:anim calcmode="lin" valueType="num">
                                      <p:cBhvr>
                                        <p:cTn id="32" dur="250" fill="hold"/>
                                        <p:tgtEl>
                                          <p:spTgt spid="40"/>
                                        </p:tgtEl>
                                        <p:attrNameLst>
                                          <p:attrName>ppt_h</p:attrName>
                                        </p:attrNameLst>
                                      </p:cBhvr>
                                      <p:tavLst>
                                        <p:tav tm="0">
                                          <p:val>
                                            <p:fltVal val="0"/>
                                          </p:val>
                                        </p:tav>
                                        <p:tav tm="100000">
                                          <p:val>
                                            <p:strVal val="#ppt_h"/>
                                          </p:val>
                                        </p:tav>
                                      </p:tavLst>
                                    </p:anim>
                                    <p:animEffect transition="in" filter="fade">
                                      <p:cBhvr>
                                        <p:cTn id="33"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1D942428-59B2-4363-B358-22F99607F1CA}"/>
              </a:ext>
            </a:extLst>
          </p:cNvPr>
          <p:cNvGrpSpPr/>
          <p:nvPr/>
        </p:nvGrpSpPr>
        <p:grpSpPr>
          <a:xfrm>
            <a:off x="9648793" y="4999365"/>
            <a:ext cx="4968582" cy="2515674"/>
            <a:chOff x="-1164470" y="2726331"/>
            <a:chExt cx="4968582" cy="2515674"/>
          </a:xfrm>
        </p:grpSpPr>
        <p:sp>
          <p:nvSpPr>
            <p:cNvPr id="90" name="Rectangle 89">
              <a:extLst>
                <a:ext uri="{FF2B5EF4-FFF2-40B4-BE49-F238E27FC236}">
                  <a16:creationId xmlns:a16="http://schemas.microsoft.com/office/drawing/2014/main" id="{F6346F38-5C09-40B0-B51C-750E78D6EDC5}"/>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91" name="Group 90">
              <a:extLst>
                <a:ext uri="{FF2B5EF4-FFF2-40B4-BE49-F238E27FC236}">
                  <a16:creationId xmlns:a16="http://schemas.microsoft.com/office/drawing/2014/main" id="{7F1F388F-97FA-42A7-822D-AD1ED1C66235}"/>
                </a:ext>
              </a:extLst>
            </p:cNvPr>
            <p:cNvGrpSpPr/>
            <p:nvPr/>
          </p:nvGrpSpPr>
          <p:grpSpPr>
            <a:xfrm>
              <a:off x="3306424" y="2726331"/>
              <a:ext cx="497688" cy="497688"/>
              <a:chOff x="11448333" y="3259976"/>
              <a:chExt cx="497688" cy="497688"/>
            </a:xfrm>
          </p:grpSpPr>
          <p:sp>
            <p:nvSpPr>
              <p:cNvPr id="93" name="Oval 92">
                <a:extLst>
                  <a:ext uri="{FF2B5EF4-FFF2-40B4-BE49-F238E27FC236}">
                    <a16:creationId xmlns:a16="http://schemas.microsoft.com/office/drawing/2014/main" id="{9A443784-BFE6-4993-B922-0FCB6B58C65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a:extLst>
                  <a:ext uri="{FF2B5EF4-FFF2-40B4-BE49-F238E27FC236}">
                    <a16:creationId xmlns:a16="http://schemas.microsoft.com/office/drawing/2014/main" id="{1BD4CB80-DDDC-468D-93E7-D8FC34ED6A4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66E4388-B6AC-4785-84EC-BE4793A79B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5A884DA0-F402-4021-BC40-0DAD69CC1D39}"/>
                </a:ext>
              </a:extLst>
            </p:cNvPr>
            <p:cNvSpPr txBox="1"/>
            <p:nvPr/>
          </p:nvSpPr>
          <p:spPr>
            <a:xfrm>
              <a:off x="-832256" y="3446871"/>
              <a:ext cx="4055308" cy="1323439"/>
            </a:xfrm>
            <a:prstGeom prst="rect">
              <a:avLst/>
            </a:prstGeom>
            <a:noFill/>
          </p:spPr>
          <p:txBody>
            <a:bodyPr wrap="square" rtlCol="0">
              <a:spAutoFit/>
            </a:bodyPr>
            <a:lstStyle/>
            <a:p>
              <a:pPr marL="179705" marR="454660" algn="ctr">
                <a:spcAft>
                  <a:spcPts val="0"/>
                </a:spcAft>
              </a:pPr>
              <a:r>
                <a:rPr lang="en-GB" sz="2000" dirty="0">
                  <a:latin typeface="Overpass Mono" pitchFamily="49" charset="77"/>
                </a:rPr>
                <a:t>“Ar ôl edrych ar eitem ar-lein, dwi’n gweld hysbysebion amdani ym mhobman.”</a:t>
              </a:r>
              <a:endParaRPr lang="cy-GB" sz="2000" dirty="0">
                <a:latin typeface="Overpass Mono" pitchFamily="49" charset="77"/>
              </a:endParaRPr>
            </a:p>
          </p:txBody>
        </p:sp>
      </p:grpSp>
      <p:sp>
        <p:nvSpPr>
          <p:cNvPr id="96" name="Title 1">
            <a:extLst>
              <a:ext uri="{FF2B5EF4-FFF2-40B4-BE49-F238E27FC236}">
                <a16:creationId xmlns:a16="http://schemas.microsoft.com/office/drawing/2014/main" id="{E04F067F-872B-4AB1-870C-432B3AD246BA}"/>
              </a:ext>
            </a:extLst>
          </p:cNvPr>
          <p:cNvSpPr txBox="1">
            <a:spLocks/>
          </p:cNvSpPr>
          <p:nvPr/>
        </p:nvSpPr>
        <p:spPr>
          <a:xfrm>
            <a:off x="692201" y="611124"/>
            <a:ext cx="1377815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Sut mae cwmnïau'n defnyddio data personol pobl?</a:t>
            </a:r>
          </a:p>
        </p:txBody>
      </p:sp>
      <p:grpSp>
        <p:nvGrpSpPr>
          <p:cNvPr id="97" name="Group 96">
            <a:extLst>
              <a:ext uri="{FF2B5EF4-FFF2-40B4-BE49-F238E27FC236}">
                <a16:creationId xmlns:a16="http://schemas.microsoft.com/office/drawing/2014/main" id="{F6A7DC18-1644-4572-8606-639A5667F65E}"/>
              </a:ext>
            </a:extLst>
          </p:cNvPr>
          <p:cNvGrpSpPr/>
          <p:nvPr/>
        </p:nvGrpSpPr>
        <p:grpSpPr>
          <a:xfrm>
            <a:off x="1025587" y="1678640"/>
            <a:ext cx="4968582" cy="2589164"/>
            <a:chOff x="-1164470" y="2726331"/>
            <a:chExt cx="4968582" cy="2589164"/>
          </a:xfrm>
        </p:grpSpPr>
        <p:sp>
          <p:nvSpPr>
            <p:cNvPr id="98" name="Rectangle 97">
              <a:extLst>
                <a:ext uri="{FF2B5EF4-FFF2-40B4-BE49-F238E27FC236}">
                  <a16:creationId xmlns:a16="http://schemas.microsoft.com/office/drawing/2014/main" id="{F2FE88BC-EEA8-4968-BBCB-B689EED0E64E}"/>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99" name="Group 98">
              <a:extLst>
                <a:ext uri="{FF2B5EF4-FFF2-40B4-BE49-F238E27FC236}">
                  <a16:creationId xmlns:a16="http://schemas.microsoft.com/office/drawing/2014/main" id="{6930FCB3-7F43-4978-AFB5-E945EF00247A}"/>
                </a:ext>
              </a:extLst>
            </p:cNvPr>
            <p:cNvGrpSpPr/>
            <p:nvPr/>
          </p:nvGrpSpPr>
          <p:grpSpPr>
            <a:xfrm>
              <a:off x="3306424" y="2726331"/>
              <a:ext cx="497688" cy="497688"/>
              <a:chOff x="11448333" y="3259976"/>
              <a:chExt cx="497688" cy="497688"/>
            </a:xfrm>
          </p:grpSpPr>
          <p:sp>
            <p:nvSpPr>
              <p:cNvPr id="101" name="Oval 100">
                <a:extLst>
                  <a:ext uri="{FF2B5EF4-FFF2-40B4-BE49-F238E27FC236}">
                    <a16:creationId xmlns:a16="http://schemas.microsoft.com/office/drawing/2014/main" id="{D9F7DFEF-6B0A-46A8-8B0C-55CD0BC6C4F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FE8566E3-A002-45F2-80AF-64401F423E3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B87AA66-A0B7-4EE2-AC49-60EB73096F7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8BD33D55-D85D-40A7-A4C5-B11CCCCA2201}"/>
                </a:ext>
              </a:extLst>
            </p:cNvPr>
            <p:cNvSpPr txBox="1"/>
            <p:nvPr/>
          </p:nvSpPr>
          <p:spPr>
            <a:xfrm>
              <a:off x="-832256" y="3329726"/>
              <a:ext cx="4055308" cy="1631216"/>
            </a:xfrm>
            <a:prstGeom prst="rect">
              <a:avLst/>
            </a:prstGeom>
            <a:noFill/>
          </p:spPr>
          <p:txBody>
            <a:bodyPr wrap="square" rtlCol="0">
              <a:spAutoFit/>
            </a:bodyPr>
            <a:lstStyle/>
            <a:p>
              <a:pPr marL="143510" marR="144145" algn="ctr">
                <a:spcBef>
                  <a:spcPts val="5"/>
                </a:spcBef>
                <a:spcAft>
                  <a:spcPts val="0"/>
                </a:spcAft>
              </a:pPr>
              <a:r>
                <a:rPr lang="en-GB" sz="2000" dirty="0">
                  <a:latin typeface="Overpass Mono" pitchFamily="49" charset="77"/>
                </a:rPr>
                <a:t>“Mae fy ap llywio’n defnyddio fy lleoliad i a data am y traffig i ddangos y ffordd gyflymaf adre.”</a:t>
              </a:r>
              <a:endParaRPr lang="cy-GB" sz="2000" dirty="0">
                <a:latin typeface="Overpass Mono" pitchFamily="49" charset="77"/>
              </a:endParaRPr>
            </a:p>
          </p:txBody>
        </p:sp>
      </p:grpSp>
      <p:grpSp>
        <p:nvGrpSpPr>
          <p:cNvPr id="104" name="Group 103">
            <a:extLst>
              <a:ext uri="{FF2B5EF4-FFF2-40B4-BE49-F238E27FC236}">
                <a16:creationId xmlns:a16="http://schemas.microsoft.com/office/drawing/2014/main" id="{14CB43A3-8DB7-4A98-B371-B10CC011E5EF}"/>
              </a:ext>
            </a:extLst>
          </p:cNvPr>
          <p:cNvGrpSpPr/>
          <p:nvPr/>
        </p:nvGrpSpPr>
        <p:grpSpPr>
          <a:xfrm>
            <a:off x="2356050" y="4296893"/>
            <a:ext cx="4968582" cy="2231000"/>
            <a:chOff x="-1164470" y="2726331"/>
            <a:chExt cx="4968582" cy="2231000"/>
          </a:xfrm>
        </p:grpSpPr>
        <p:sp>
          <p:nvSpPr>
            <p:cNvPr id="105" name="Rectangle 104">
              <a:extLst>
                <a:ext uri="{FF2B5EF4-FFF2-40B4-BE49-F238E27FC236}">
                  <a16:creationId xmlns:a16="http://schemas.microsoft.com/office/drawing/2014/main" id="{815DD58D-221E-4508-8F39-65FD96AC50E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6" name="Group 105">
              <a:extLst>
                <a:ext uri="{FF2B5EF4-FFF2-40B4-BE49-F238E27FC236}">
                  <a16:creationId xmlns:a16="http://schemas.microsoft.com/office/drawing/2014/main" id="{EF4F0D21-984E-49AB-BAC8-B1DCD179EB56}"/>
                </a:ext>
              </a:extLst>
            </p:cNvPr>
            <p:cNvGrpSpPr/>
            <p:nvPr/>
          </p:nvGrpSpPr>
          <p:grpSpPr>
            <a:xfrm>
              <a:off x="3306424" y="2726331"/>
              <a:ext cx="497688" cy="497688"/>
              <a:chOff x="11448333" y="3259976"/>
              <a:chExt cx="497688" cy="497688"/>
            </a:xfrm>
          </p:grpSpPr>
          <p:sp>
            <p:nvSpPr>
              <p:cNvPr id="108" name="Oval 107">
                <a:extLst>
                  <a:ext uri="{FF2B5EF4-FFF2-40B4-BE49-F238E27FC236}">
                    <a16:creationId xmlns:a16="http://schemas.microsoft.com/office/drawing/2014/main" id="{12663F4A-5C21-48C6-862B-B79E90FF648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93C05576-7D0E-437A-963F-8B2EE881B85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B00B46-92E9-49F3-95F7-954EEECEA84E}"/>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4D74F0F8-AC6F-4C5C-8646-BB7CB48AC04C}"/>
                </a:ext>
              </a:extLst>
            </p:cNvPr>
            <p:cNvSpPr txBox="1"/>
            <p:nvPr/>
          </p:nvSpPr>
          <p:spPr>
            <a:xfrm>
              <a:off x="-862089" y="3326894"/>
              <a:ext cx="4055308" cy="1323439"/>
            </a:xfrm>
            <a:prstGeom prst="rect">
              <a:avLst/>
            </a:prstGeom>
            <a:noFill/>
          </p:spPr>
          <p:txBody>
            <a:bodyPr wrap="square" rtlCol="0">
              <a:spAutoFit/>
            </a:bodyPr>
            <a:lstStyle/>
            <a:p>
              <a:pPr marL="179705" marR="180340" algn="ctr">
                <a:spcBef>
                  <a:spcPts val="5"/>
                </a:spcBef>
                <a:spcAft>
                  <a:spcPts val="0"/>
                </a:spcAft>
              </a:pPr>
              <a:r>
                <a:rPr lang="en-GB" sz="2000" dirty="0">
                  <a:latin typeface="Overpass Mono" pitchFamily="49" charset="77"/>
                </a:rPr>
                <a:t>“Mae siopau’n anfon negeseuon ebost o hyd am bethau newydd y gallwn i eu prynu.”</a:t>
              </a:r>
              <a:endParaRPr lang="cy-GB" sz="2000" dirty="0">
                <a:latin typeface="Overpass Mono" pitchFamily="49" charset="77"/>
              </a:endParaRPr>
            </a:p>
          </p:txBody>
        </p:sp>
      </p:grpSp>
      <p:grpSp>
        <p:nvGrpSpPr>
          <p:cNvPr id="111" name="Group 110">
            <a:extLst>
              <a:ext uri="{FF2B5EF4-FFF2-40B4-BE49-F238E27FC236}">
                <a16:creationId xmlns:a16="http://schemas.microsoft.com/office/drawing/2014/main" id="{CD22DFFD-761D-4CBD-8019-2B151D472744}"/>
              </a:ext>
            </a:extLst>
          </p:cNvPr>
          <p:cNvGrpSpPr/>
          <p:nvPr/>
        </p:nvGrpSpPr>
        <p:grpSpPr>
          <a:xfrm>
            <a:off x="8157407" y="2006248"/>
            <a:ext cx="4968582" cy="2744274"/>
            <a:chOff x="-1164470" y="2726331"/>
            <a:chExt cx="4968582" cy="2744274"/>
          </a:xfrm>
        </p:grpSpPr>
        <p:sp>
          <p:nvSpPr>
            <p:cNvPr id="112" name="Rectangle 111">
              <a:extLst>
                <a:ext uri="{FF2B5EF4-FFF2-40B4-BE49-F238E27FC236}">
                  <a16:creationId xmlns:a16="http://schemas.microsoft.com/office/drawing/2014/main" id="{780929D5-5A59-4DF6-AAA6-92F26E2C9900}"/>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13" name="Group 112">
              <a:extLst>
                <a:ext uri="{FF2B5EF4-FFF2-40B4-BE49-F238E27FC236}">
                  <a16:creationId xmlns:a16="http://schemas.microsoft.com/office/drawing/2014/main" id="{FEA33618-B8FD-42E2-BE11-ED11C6C55B39}"/>
                </a:ext>
              </a:extLst>
            </p:cNvPr>
            <p:cNvGrpSpPr/>
            <p:nvPr/>
          </p:nvGrpSpPr>
          <p:grpSpPr>
            <a:xfrm>
              <a:off x="3306424" y="2726331"/>
              <a:ext cx="497688" cy="497688"/>
              <a:chOff x="11448333" y="3259976"/>
              <a:chExt cx="497688" cy="497688"/>
            </a:xfrm>
          </p:grpSpPr>
          <p:sp>
            <p:nvSpPr>
              <p:cNvPr id="115" name="Oval 114">
                <a:extLst>
                  <a:ext uri="{FF2B5EF4-FFF2-40B4-BE49-F238E27FC236}">
                    <a16:creationId xmlns:a16="http://schemas.microsoft.com/office/drawing/2014/main" id="{208325E8-8B42-4BAE-B73D-1C0E06BAE3F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id="{806DD7DB-6A14-4FF5-AFCD-105F1C0076D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75FDAFE-3D6C-4999-BD9A-88835094AA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2AA33B1E-6768-4F75-8667-2BDBE258078B}"/>
                </a:ext>
              </a:extLst>
            </p:cNvPr>
            <p:cNvSpPr txBox="1"/>
            <p:nvPr/>
          </p:nvSpPr>
          <p:spPr>
            <a:xfrm>
              <a:off x="-832256" y="3253393"/>
              <a:ext cx="4055308" cy="1938992"/>
            </a:xfrm>
            <a:prstGeom prst="rect">
              <a:avLst/>
            </a:prstGeom>
            <a:noFill/>
          </p:spPr>
          <p:txBody>
            <a:bodyPr wrap="square" rtlCol="0">
              <a:spAutoFit/>
            </a:bodyPr>
            <a:lstStyle/>
            <a:p>
              <a:pPr marL="179705" marR="194310" algn="ctr">
                <a:spcAft>
                  <a:spcPts val="0"/>
                </a:spcAft>
              </a:pPr>
              <a:r>
                <a:rPr lang="en-GB" sz="2000" dirty="0">
                  <a:latin typeface="Overpass Mono" pitchFamily="49" charset="77"/>
                </a:rPr>
                <a:t>“Os nad ydw i wedi logio i mewn i fy ap gemau ers tro, mae’r ap yn anfon neges i atgoffa fi am chwarae.”</a:t>
              </a:r>
              <a:endParaRPr lang="cy-GB" sz="2000" dirty="0">
                <a:latin typeface="Overpass Mono" pitchFamily="49" charset="77"/>
              </a:endParaRPr>
            </a:p>
          </p:txBody>
        </p:sp>
      </p:grpSp>
      <p:grpSp>
        <p:nvGrpSpPr>
          <p:cNvPr id="118" name="Group 117">
            <a:extLst>
              <a:ext uri="{FF2B5EF4-FFF2-40B4-BE49-F238E27FC236}">
                <a16:creationId xmlns:a16="http://schemas.microsoft.com/office/drawing/2014/main" id="{A17C3D7A-F7C4-44C9-91B0-B27607E0D10D}"/>
              </a:ext>
            </a:extLst>
          </p:cNvPr>
          <p:cNvGrpSpPr/>
          <p:nvPr/>
        </p:nvGrpSpPr>
        <p:grpSpPr>
          <a:xfrm>
            <a:off x="3752766" y="6553922"/>
            <a:ext cx="4968582" cy="2231000"/>
            <a:chOff x="-1164470" y="2726331"/>
            <a:chExt cx="4968582" cy="2231000"/>
          </a:xfrm>
        </p:grpSpPr>
        <p:sp>
          <p:nvSpPr>
            <p:cNvPr id="119" name="Rectangle 118">
              <a:extLst>
                <a:ext uri="{FF2B5EF4-FFF2-40B4-BE49-F238E27FC236}">
                  <a16:creationId xmlns:a16="http://schemas.microsoft.com/office/drawing/2014/main" id="{E5A23F07-CC8F-4169-8D80-3EBF3762B642}"/>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20" name="Group 119">
              <a:extLst>
                <a:ext uri="{FF2B5EF4-FFF2-40B4-BE49-F238E27FC236}">
                  <a16:creationId xmlns:a16="http://schemas.microsoft.com/office/drawing/2014/main" id="{3CE2F687-0D07-427D-A36C-067D4AEADBD0}"/>
                </a:ext>
              </a:extLst>
            </p:cNvPr>
            <p:cNvGrpSpPr/>
            <p:nvPr/>
          </p:nvGrpSpPr>
          <p:grpSpPr>
            <a:xfrm>
              <a:off x="3306424" y="2726331"/>
              <a:ext cx="497688" cy="497688"/>
              <a:chOff x="11448333" y="3259976"/>
              <a:chExt cx="497688" cy="497688"/>
            </a:xfrm>
          </p:grpSpPr>
          <p:sp>
            <p:nvSpPr>
              <p:cNvPr id="122" name="Oval 121">
                <a:extLst>
                  <a:ext uri="{FF2B5EF4-FFF2-40B4-BE49-F238E27FC236}">
                    <a16:creationId xmlns:a16="http://schemas.microsoft.com/office/drawing/2014/main" id="{270F2557-F24C-4EFA-AF5A-9AF4930E599D}"/>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Connector 122">
                <a:extLst>
                  <a:ext uri="{FF2B5EF4-FFF2-40B4-BE49-F238E27FC236}">
                    <a16:creationId xmlns:a16="http://schemas.microsoft.com/office/drawing/2014/main" id="{6570A555-5EAF-4211-AF0E-C9CD65817B6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DE44838-FB75-4A95-88EA-E9C88ABB974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5976E93F-077B-4BFE-B975-97DCD036C9DF}"/>
                </a:ext>
              </a:extLst>
            </p:cNvPr>
            <p:cNvSpPr txBox="1"/>
            <p:nvPr/>
          </p:nvSpPr>
          <p:spPr>
            <a:xfrm>
              <a:off x="-862089" y="3186218"/>
              <a:ext cx="4055308" cy="1631216"/>
            </a:xfrm>
            <a:prstGeom prst="rect">
              <a:avLst/>
            </a:prstGeom>
            <a:noFill/>
          </p:spPr>
          <p:txBody>
            <a:bodyPr wrap="square" rtlCol="0">
              <a:spAutoFit/>
            </a:bodyPr>
            <a:lstStyle/>
            <a:p>
              <a:pPr marL="179705" marR="180340" algn="ctr">
                <a:spcAft>
                  <a:spcPts val="0"/>
                </a:spcAft>
              </a:pPr>
              <a:r>
                <a:rPr lang="en-GB" sz="2000" dirty="0">
                  <a:latin typeface="Overpass Mono" pitchFamily="49" charset="77"/>
                </a:rPr>
                <a:t>“Dwi’n gweld hysbysebion yn y cyfryngau cymdeithasol yn dweud wrtha i am ddilyn pobl.”</a:t>
              </a:r>
              <a:endParaRPr lang="cy-GB" sz="2000" dirty="0">
                <a:latin typeface="Overpass Mono" pitchFamily="49" charset="77"/>
              </a:endParaRPr>
            </a:p>
          </p:txBody>
        </p:sp>
      </p:grpSp>
      <p:sp>
        <p:nvSpPr>
          <p:cNvPr id="125" name="Rectangle 124">
            <a:extLst>
              <a:ext uri="{FF2B5EF4-FFF2-40B4-BE49-F238E27FC236}">
                <a16:creationId xmlns:a16="http://schemas.microsoft.com/office/drawing/2014/main" id="{81DBE6F8-E8E5-4806-A2BE-A922B77E7A72}"/>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D7FC8BC-C9E1-7342-AEA0-E323DF63843D}"/>
              </a:ext>
            </a:extLst>
          </p:cNvPr>
          <p:cNvGrpSpPr/>
          <p:nvPr/>
        </p:nvGrpSpPr>
        <p:grpSpPr>
          <a:xfrm>
            <a:off x="2465806" y="2471814"/>
            <a:ext cx="11155513" cy="4281677"/>
            <a:chOff x="2035553" y="2593255"/>
            <a:chExt cx="11155513" cy="4281677"/>
          </a:xfrm>
        </p:grpSpPr>
        <p:sp>
          <p:nvSpPr>
            <p:cNvPr id="4" name="Rectangle 3">
              <a:extLst>
                <a:ext uri="{FF2B5EF4-FFF2-40B4-BE49-F238E27FC236}">
                  <a16:creationId xmlns:a16="http://schemas.microsoft.com/office/drawing/2014/main" id="{8BB04364-F22D-B642-975E-09AF926AB0BC}"/>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1403824-A4DE-8547-94BF-051ED55EBC6F}"/>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9">
              <a:extLst>
                <a:ext uri="{FF2B5EF4-FFF2-40B4-BE49-F238E27FC236}">
                  <a16:creationId xmlns:a16="http://schemas.microsoft.com/office/drawing/2014/main" id="{E8D3FB69-AABB-C744-A929-7828E03C74FA}"/>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a:t>
              </a:r>
            </a:p>
          </p:txBody>
        </p:sp>
        <p:grpSp>
          <p:nvGrpSpPr>
            <p:cNvPr id="7" name="Group 6">
              <a:extLst>
                <a:ext uri="{FF2B5EF4-FFF2-40B4-BE49-F238E27FC236}">
                  <a16:creationId xmlns:a16="http://schemas.microsoft.com/office/drawing/2014/main" id="{5A2A6F57-8EAA-1043-B83F-B95B9DCC7EF9}"/>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68E3156-9404-3746-94F7-D8FDB473D7D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359A562-892A-FD4C-B386-9CDD6E13111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E724131-E2ED-9340-83BD-F2E9149418A3}"/>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9B5F0E7C-9760-2845-A0AC-2DAF3ED6244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95E941-26BC-6741-94D3-8E110D893E79}"/>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DC26E756-1BE7-3A44-B14A-C29988FDC88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5B80326-C783-A04E-A8FB-5665594DD5A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 Placeholder 12">
              <a:extLst>
                <a:ext uri="{FF2B5EF4-FFF2-40B4-BE49-F238E27FC236}">
                  <a16:creationId xmlns:a16="http://schemas.microsoft.com/office/drawing/2014/main" id="{1CD5B4E9-B870-4543-9D72-CD5C13F9DA99}"/>
                </a:ext>
              </a:extLst>
            </p:cNvPr>
            <p:cNvSpPr txBox="1">
              <a:spLocks/>
            </p:cNvSpPr>
            <p:nvPr/>
          </p:nvSpPr>
          <p:spPr>
            <a:xfrm>
              <a:off x="2653259" y="4069946"/>
              <a:ext cx="10068768" cy="257916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800" dirty="0">
                  <a:solidFill>
                    <a:srgbClr val="019967"/>
                  </a:solidFill>
                </a:rPr>
                <a:t>Y Cwestiwn Mawr</a:t>
              </a:r>
            </a:p>
            <a:p>
              <a:pPr>
                <a:lnSpc>
                  <a:spcPct val="100000"/>
                </a:lnSpc>
                <a:spcBef>
                  <a:spcPts val="0"/>
                </a:spcBef>
              </a:pPr>
              <a:endParaRPr lang="en-GB" sz="2400" b="0" dirty="0">
                <a:solidFill>
                  <a:srgbClr val="019967"/>
                </a:solidFill>
              </a:endParaRPr>
            </a:p>
            <a:p>
              <a:pPr>
                <a:lnSpc>
                  <a:spcPct val="110000"/>
                </a:lnSpc>
                <a:spcBef>
                  <a:spcPts val="0"/>
                </a:spcBef>
              </a:pPr>
              <a:r>
                <a:rPr lang="en-GB" sz="2400" b="0" dirty="0">
                  <a:solidFill>
                    <a:srgbClr val="019967"/>
                  </a:solidFill>
                </a:rPr>
                <a:t>Pam mae ein data personol ni mor werthfawr i gwmnïau a sefydliadau ar-lein? </a:t>
              </a:r>
            </a:p>
          </p:txBody>
        </p:sp>
      </p:grpSp>
    </p:spTree>
    <p:extLst>
      <p:ext uri="{BB962C8B-B14F-4D97-AF65-F5344CB8AC3E}">
        <p14:creationId xmlns:p14="http://schemas.microsoft.com/office/powerpoint/2010/main" val="538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79200" y="-77002"/>
            <a:ext cx="11328464" cy="487359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813803" y="1025227"/>
            <a:ext cx="248895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692202" y="611124"/>
            <a:ext cx="2721956"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Cofiwch…</a:t>
            </a:r>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692201" y="2043652"/>
            <a:ext cx="9831420"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800" dirty="0">
                <a:solidFill>
                  <a:schemeClr val="dk1"/>
                </a:solidFill>
                <a:latin typeface="Overpass Mono" pitchFamily="49" charset="77"/>
                <a:ea typeface="Calibri"/>
                <a:cs typeface="Calibri"/>
                <a:sym typeface="Calibri"/>
              </a:rPr>
              <a:t>Mae Swyddfa’r Comisiynydd Gwybodaeth (ICO) yma i chi.</a:t>
            </a:r>
          </a:p>
        </p:txBody>
      </p:sp>
      <p:grpSp>
        <p:nvGrpSpPr>
          <p:cNvPr id="2" name="Group 1">
            <a:extLst>
              <a:ext uri="{FF2B5EF4-FFF2-40B4-BE49-F238E27FC236}">
                <a16:creationId xmlns:a16="http://schemas.microsoft.com/office/drawing/2014/main" id="{C54790B6-2546-AB45-B7DC-4C94D9DEC920}"/>
              </a:ext>
            </a:extLst>
          </p:cNvPr>
          <p:cNvGrpSpPr/>
          <p:nvPr/>
        </p:nvGrpSpPr>
        <p:grpSpPr>
          <a:xfrm>
            <a:off x="6128084" y="3351581"/>
            <a:ext cx="7608281" cy="4172166"/>
            <a:chOff x="57895" y="5006258"/>
            <a:chExt cx="7608281" cy="4172166"/>
          </a:xfrm>
        </p:grpSpPr>
        <p:sp>
          <p:nvSpPr>
            <p:cNvPr id="26" name="Rectangle 25">
              <a:extLst>
                <a:ext uri="{FF2B5EF4-FFF2-40B4-BE49-F238E27FC236}">
                  <a16:creationId xmlns:a16="http://schemas.microsoft.com/office/drawing/2014/main" id="{7FE03137-C145-7E4C-B399-FE3B91D6129D}"/>
                </a:ext>
              </a:extLst>
            </p:cNvPr>
            <p:cNvSpPr/>
            <p:nvPr/>
          </p:nvSpPr>
          <p:spPr>
            <a:xfrm>
              <a:off x="57895" y="5255103"/>
              <a:ext cx="7359437" cy="392332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1151043" y="5842562"/>
              <a:ext cx="5766268" cy="274840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600" dirty="0">
                  <a:solidFill>
                    <a:schemeClr val="dk1"/>
                  </a:solidFill>
                  <a:latin typeface="Overpass Mono" pitchFamily="49" charset="77"/>
                  <a:ea typeface="Calibri"/>
                  <a:cs typeface="Calibri"/>
                  <a:sym typeface="Calibri"/>
                </a:rPr>
                <a:t>Os oes gennych unrhyw gwestiynau am eich data personol neu os ydych am roi gwybod am rywbeth nad yw'n teimlo'n iawn ewch </a:t>
              </a:r>
              <a:r>
                <a:rPr lang="en-GB" sz="2600" dirty="0" err="1">
                  <a:solidFill>
                    <a:schemeClr val="dk1"/>
                  </a:solidFill>
                  <a:latin typeface="Overpass Mono" pitchFamily="49" charset="77"/>
                  <a:ea typeface="Calibri"/>
                  <a:cs typeface="Calibri"/>
                  <a:sym typeface="Calibri"/>
                </a:rPr>
                <a:t>i</a:t>
              </a:r>
              <a:r>
                <a:rPr lang="en-GB" sz="2600" dirty="0">
                  <a:solidFill>
                    <a:schemeClr val="dk1"/>
                  </a:solidFill>
                  <a:latin typeface="Overpass Mono" pitchFamily="49" charset="77"/>
                  <a:ea typeface="Calibri"/>
                  <a:cs typeface="Calibri"/>
                  <a:sym typeface="Calibri"/>
                </a:rPr>
                <a:t> </a:t>
              </a:r>
              <a:r>
                <a:rPr lang="en-GB" sz="2600" b="1" dirty="0">
                  <a:solidFill>
                    <a:srgbClr val="019967"/>
                  </a:solidFill>
                  <a:latin typeface="Overpass Mono" pitchFamily="49" charset="77"/>
                  <a:ea typeface="Calibri"/>
                  <a:cs typeface="Calibri"/>
                  <a:sym typeface="Calibri"/>
                </a:rPr>
                <a:t>cy.ico.org.uk</a:t>
              </a:r>
              <a:endParaRPr lang="en-GB" sz="2600" dirty="0">
                <a:solidFill>
                  <a:schemeClr val="dk1"/>
                </a:solidFill>
                <a:latin typeface="Overpass Mono" pitchFamily="49" charset="77"/>
                <a:ea typeface="Calibri"/>
                <a:cs typeface="Calibri"/>
                <a:sym typeface="Calibri"/>
              </a:endParaRPr>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900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Fy Nata Personol (Cymru)</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4" y="1373832"/>
            <a:ext cx="12170501" cy="2271351"/>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Nod y wers yw sicrhau bod disgyblion yn gwybod beth yw data personol, sut mae’n cael ei gasglu a’i ddefnyddio. Gellir defnyddio’r wers fel sesiwn unigol neu gyda’r un ddilynol, </a:t>
            </a:r>
            <a:r>
              <a:rPr lang="en-GB" sz="2000" b="1" dirty="0">
                <a:solidFill>
                  <a:schemeClr val="dk1"/>
                </a:solidFill>
                <a:latin typeface="Calibri" panose="020F0502020204030204" pitchFamily="34" charset="0"/>
                <a:ea typeface="Calibri"/>
                <a:cs typeface="Calibri" panose="020F0502020204030204" pitchFamily="34" charset="0"/>
                <a:sym typeface="Calibri"/>
              </a:rPr>
              <a:t>Cadw’n Breifat ar y Cyfryngau Cymdeithasol. </a:t>
            </a:r>
            <a:endParaRPr lang="en-GB" sz="2000" dirty="0">
              <a:latin typeface="Calibri" panose="020F0502020204030204" pitchFamily="34" charset="0"/>
              <a:cs typeface="Calibri" panose="020F0502020204030204" pitchFamily="34" charset="0"/>
            </a:endParaRPr>
          </a:p>
          <a:p>
            <a:pPr lvl="0">
              <a:lnSpc>
                <a:spcPct val="117999"/>
              </a:lnSpc>
            </a:pPr>
            <a:endParaRPr lang="en-GB" sz="2000" dirty="0">
              <a:latin typeface="Calibri" panose="020F0502020204030204" pitchFamily="34" charset="0"/>
              <a:cs typeface="Calibri" panose="020F0502020204030204" pitchFamily="34" charset="0"/>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5336275" y="2509507"/>
            <a:ext cx="10809027" cy="6270907"/>
          </a:xfrm>
          <a:prstGeom prst="rect">
            <a:avLst/>
          </a:prstGeom>
          <a:noFill/>
          <a:ln>
            <a:noFill/>
          </a:ln>
        </p:spPr>
        <p:txBody>
          <a:bodyPr spcFirstLastPara="1" wrap="square" lIns="91425" tIns="45700" rIns="91425" bIns="45700" anchor="t" anchorCtr="0">
            <a:spAutoFit/>
          </a:bodyPr>
          <a:lstStyle/>
          <a:p>
            <a:pPr>
              <a:spcAft>
                <a:spcPts val="600"/>
              </a:spcAft>
            </a:pPr>
            <a:r>
              <a:rPr lang="cy-GB" sz="1400" b="1" dirty="0">
                <a:ea typeface="Calibri" panose="020F0502020204030204" pitchFamily="34" charset="0"/>
                <a:cs typeface="Times New Roman" panose="02020603050405020304" pitchFamily="18" charset="0"/>
                <a:hlinkClick r:id="rId3"/>
              </a:rPr>
              <a:t>Addysg bersonol a chymdeithasol - Deilliannau dysgu Cyfnod Allweddol 2</a:t>
            </a:r>
            <a:r>
              <a:rPr lang="cy-GB" sz="1400" b="1" baseline="30000" dirty="0">
                <a:ea typeface="Calibri" panose="020F0502020204030204" pitchFamily="34" charset="0"/>
                <a:cs typeface="Times New Roman" panose="02020603050405020304" pitchFamily="18" charset="0"/>
              </a:rPr>
              <a:t>1</a:t>
            </a:r>
            <a:endParaRPr lang="en-GB" sz="1400" dirty="0">
              <a:effectLst/>
              <a:ea typeface="Calibri" panose="020F0502020204030204" pitchFamily="34" charset="0"/>
              <a:cs typeface="Times New Roman" panose="02020603050405020304" pitchFamily="18" charset="0"/>
            </a:endParaRPr>
          </a:p>
          <a:p>
            <a:r>
              <a:rPr lang="cy-GB" sz="1400" dirty="0">
                <a:effectLst/>
                <a:ea typeface="Calibri" panose="020F0502020204030204" pitchFamily="34" charset="0"/>
                <a:cs typeface="Times New Roman" panose="02020603050405020304" pitchFamily="18" charset="0"/>
              </a:rPr>
              <a:t>Datblygu TGCh</a:t>
            </a:r>
            <a:endParaRPr lang="en-GB" sz="1400" dirty="0">
              <a:effectLst/>
              <a:ea typeface="Calibri" panose="020F0502020204030204" pitchFamily="34" charset="0"/>
              <a:cs typeface="Times New Roman" panose="02020603050405020304" pitchFamily="18" charset="0"/>
            </a:endParaRPr>
          </a:p>
          <a:p>
            <a:r>
              <a:rPr lang="cy-GB" sz="1400" dirty="0">
                <a:effectLst/>
                <a:ea typeface="Calibri" panose="020F0502020204030204" pitchFamily="34" charset="0"/>
                <a:cs typeface="Times New Roman" panose="02020603050405020304" pitchFamily="18" charset="0"/>
              </a:rPr>
              <a:t>Dylid rhoi cyfleoedd i’r dysgwyr: </a:t>
            </a:r>
            <a:endParaRPr lang="en-GB" sz="1400" dirty="0">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cy-GB" sz="1400" dirty="0">
                <a:effectLst/>
                <a:ea typeface="Calibri" panose="020F0502020204030204" pitchFamily="34" charset="0"/>
                <a:cs typeface="Times New Roman" panose="02020603050405020304" pitchFamily="18" charset="0"/>
              </a:rPr>
              <a:t>defnyddio TGCh mewn modd diogel gyda chymorth ac arweiniad. </a:t>
            </a:r>
            <a:endParaRPr lang="en-GB" sz="1400" dirty="0">
              <a:effectLst/>
              <a:ea typeface="Calibri" panose="020F0502020204030204" pitchFamily="34" charset="0"/>
              <a:cs typeface="Times New Roman" panose="02020603050405020304" pitchFamily="18" charset="0"/>
            </a:endParaRPr>
          </a:p>
          <a:p>
            <a:pPr>
              <a:spcAft>
                <a:spcPts val="600"/>
              </a:spcAft>
            </a:pPr>
            <a:r>
              <a:rPr lang="cy-GB" sz="1400" b="1" dirty="0">
                <a:effectLst/>
                <a:ea typeface="Calibri" panose="020F0502020204030204" pitchFamily="34" charset="0"/>
                <a:cs typeface="Times New Roman" panose="02020603050405020304" pitchFamily="18" charset="0"/>
                <a:hlinkClick r:id="rId4"/>
              </a:rPr>
              <a:t>Fframwaith Cymhwysedd Digidol – Dinasyddiaeth – Hunaniaeth, delwedd, enw da</a:t>
            </a:r>
            <a:r>
              <a:rPr lang="cy-GB" sz="1400" baseline="30000" dirty="0">
                <a:ea typeface="Calibri" panose="020F0502020204030204" pitchFamily="34" charset="0"/>
                <a:cs typeface="Arial" panose="020B0604020202020204" pitchFamily="34" charset="0"/>
              </a:rPr>
              <a:t> </a:t>
            </a:r>
            <a:r>
              <a:rPr lang="cy-GB" sz="1400" b="1" baseline="30000" dirty="0">
                <a:ea typeface="Calibri" panose="020F0502020204030204" pitchFamily="34" charset="0"/>
                <a:cs typeface="Arial" panose="020B0604020202020204" pitchFamily="34" charset="0"/>
              </a:rPr>
              <a:t>2</a:t>
            </a:r>
            <a:endParaRPr lang="en-GB" sz="1400" dirty="0">
              <a:effectLst/>
              <a:ea typeface="Calibri" panose="020F0502020204030204" pitchFamily="34" charset="0"/>
              <a:cs typeface="Times New Roman" panose="02020603050405020304" pitchFamily="18" charset="0"/>
            </a:endParaRPr>
          </a:p>
          <a:p>
            <a:pPr marL="450215" indent="-450215">
              <a:spcAft>
                <a:spcPts val="600"/>
              </a:spcAft>
            </a:pPr>
            <a:r>
              <a:rPr lang="cy-GB" sz="1400" b="1" dirty="0">
                <a:effectLst/>
                <a:ea typeface="Calibri" panose="020F0502020204030204" pitchFamily="34" charset="0"/>
                <a:cs typeface="Times New Roman" panose="02020603050405020304" pitchFamily="18" charset="0"/>
              </a:rPr>
              <a:t>Bl 3</a:t>
            </a:r>
            <a:r>
              <a:rPr lang="cy-GB" sz="1400" dirty="0">
                <a:effectLst/>
                <a:ea typeface="Calibri" panose="020F0502020204030204" pitchFamily="34" charset="0"/>
                <a:cs typeface="Times New Roman" panose="02020603050405020304" pitchFamily="18" charset="0"/>
              </a:rPr>
              <a:t>	Bod yn ymwybodol o reolau syml ar gyfer rhannu lluniau a data, e.e. deall na ellir cymryd lluniau o bobl eraill na'u rhannu ar-lein heb gael caniatâd o flaen llaw</a:t>
            </a:r>
            <a:endParaRPr lang="en-GB" sz="1400" dirty="0">
              <a:effectLst/>
              <a:ea typeface="Calibri" panose="020F0502020204030204" pitchFamily="34" charset="0"/>
              <a:cs typeface="Times New Roman" panose="02020603050405020304" pitchFamily="18" charset="0"/>
            </a:endParaRPr>
          </a:p>
          <a:p>
            <a:pPr>
              <a:spcAft>
                <a:spcPts val="300"/>
              </a:spcAft>
            </a:pPr>
            <a:r>
              <a:rPr lang="cy-GB" sz="1400" b="1" dirty="0">
                <a:effectLst/>
                <a:ea typeface="Calibri" panose="020F0502020204030204" pitchFamily="34" charset="0"/>
                <a:cs typeface="Times New Roman" panose="02020603050405020304" pitchFamily="18" charset="0"/>
              </a:rPr>
              <a:t>Bl 4	</a:t>
            </a:r>
            <a:r>
              <a:rPr lang="cy-GB" sz="1400" dirty="0">
                <a:effectLst/>
                <a:ea typeface="Calibri" panose="020F0502020204030204" pitchFamily="34" charset="0"/>
                <a:cs typeface="Times New Roman" panose="02020603050405020304" pitchFamily="18" charset="0"/>
              </a:rPr>
              <a:t>Deall bod rhoi gwybodaeth ar-lein yn gadael ôl-troed digidol, e.e. sy'n gallu hwyluso lladrata hunaniaeth </a:t>
            </a:r>
            <a:endParaRPr lang="en-GB" sz="1400" dirty="0">
              <a:effectLst/>
              <a:ea typeface="Calibri" panose="020F0502020204030204" pitchFamily="34" charset="0"/>
              <a:cs typeface="Times New Roman" panose="02020603050405020304" pitchFamily="18" charset="0"/>
            </a:endParaRPr>
          </a:p>
          <a:p>
            <a:pPr marL="457200" indent="-457200">
              <a:spcAft>
                <a:spcPts val="300"/>
              </a:spcAft>
            </a:pPr>
            <a:r>
              <a:rPr lang="cy-GB" sz="1400" b="1" dirty="0">
                <a:effectLst/>
                <a:ea typeface="Calibri" panose="020F0502020204030204" pitchFamily="34" charset="0"/>
                <a:cs typeface="Times New Roman" panose="02020603050405020304" pitchFamily="18" charset="0"/>
              </a:rPr>
              <a:t>Bl 5	</a:t>
            </a:r>
            <a:r>
              <a:rPr lang="cy-GB" sz="1400" dirty="0">
                <a:effectLst/>
                <a:ea typeface="Calibri" panose="020F0502020204030204" pitchFamily="34" charset="0"/>
                <a:cs typeface="Times New Roman" panose="02020603050405020304" pitchFamily="18" charset="0"/>
              </a:rPr>
              <a:t>Siarad am yr effaith y gall y cynnwys digidol a grëir ei chael, e.e. meddwl yn feirniadol am yr wybodaeth a rennir ar-lein; bod yn ymwybodol o destun, lluniau a fideos priodol ac amhriodol ac effaith rhannu pethau o'r fath ar-lein</a:t>
            </a:r>
            <a:endParaRPr lang="en-GB" sz="1400" dirty="0">
              <a:effectLst/>
              <a:ea typeface="Calibri" panose="020F0502020204030204" pitchFamily="34" charset="0"/>
              <a:cs typeface="Times New Roman" panose="02020603050405020304" pitchFamily="18" charset="0"/>
            </a:endParaRPr>
          </a:p>
          <a:p>
            <a:pPr marL="457200">
              <a:spcAft>
                <a:spcPts val="300"/>
              </a:spcAft>
            </a:pPr>
            <a:r>
              <a:rPr lang="cy-GB" sz="1400" dirty="0">
                <a:effectLst/>
                <a:ea typeface="Calibri" panose="020F0502020204030204" pitchFamily="34" charset="0"/>
                <a:cs typeface="Times New Roman" panose="02020603050405020304" pitchFamily="18" charset="0"/>
              </a:rPr>
              <a:t>Esbonio pam ei bod yn bwysig trafod eu defnydd o dechnoleg ag oedolyn, e.e. trafod agweddau positif a negatif o ran enw da/drwg</a:t>
            </a:r>
            <a:endParaRPr lang="en-GB" sz="1400" dirty="0">
              <a:effectLst/>
              <a:ea typeface="Calibri" panose="020F0502020204030204" pitchFamily="34" charset="0"/>
              <a:cs typeface="Times New Roman" panose="02020603050405020304" pitchFamily="18" charset="0"/>
            </a:endParaRPr>
          </a:p>
          <a:p>
            <a:pPr>
              <a:spcAft>
                <a:spcPts val="300"/>
              </a:spcAft>
            </a:pPr>
            <a:r>
              <a:rPr lang="cy-GB" sz="1400" b="1" dirty="0">
                <a:effectLst/>
                <a:ea typeface="Calibri" panose="020F0502020204030204" pitchFamily="34" charset="0"/>
                <a:cs typeface="Times New Roman" panose="02020603050405020304" pitchFamily="18" charset="0"/>
              </a:rPr>
              <a:t>Bl 6	</a:t>
            </a:r>
            <a:r>
              <a:rPr lang="cy-GB" sz="1400" dirty="0">
                <a:effectLst/>
                <a:ea typeface="Calibri" panose="020F0502020204030204" pitchFamily="34" charset="0"/>
                <a:cs typeface="Times New Roman" panose="02020603050405020304" pitchFamily="18" charset="0"/>
              </a:rPr>
              <a:t>Gwybod beth y gall metadata llun ei gynnwys, e.e. dyddiad, amser a lleoliad</a:t>
            </a:r>
            <a:endParaRPr lang="en-GB" sz="1400" dirty="0">
              <a:effectLst/>
              <a:ea typeface="Calibri" panose="020F0502020204030204" pitchFamily="34" charset="0"/>
              <a:cs typeface="Times New Roman" panose="02020603050405020304" pitchFamily="18" charset="0"/>
            </a:endParaRPr>
          </a:p>
          <a:p>
            <a:pPr marL="457200">
              <a:spcAft>
                <a:spcPts val="300"/>
              </a:spcAft>
            </a:pPr>
            <a:r>
              <a:rPr lang="cy-GB" sz="1400" dirty="0">
                <a:effectLst/>
                <a:ea typeface="Calibri" panose="020F0502020204030204" pitchFamily="34" charset="0"/>
                <a:cs typeface="Times New Roman" panose="02020603050405020304" pitchFamily="18" charset="0"/>
              </a:rPr>
              <a:t>Nodi manteision a risgiau dyfeisiau symudol sy'n cyhoeddi lleoliad y defnyddiwr/dyfais, e.e. apiau â mynediad i leoliad</a:t>
            </a:r>
            <a:endParaRPr lang="en-GB" sz="1400" dirty="0">
              <a:effectLst/>
              <a:ea typeface="Calibri" panose="020F0502020204030204" pitchFamily="34" charset="0"/>
              <a:cs typeface="Times New Roman" panose="02020603050405020304" pitchFamily="18" charset="0"/>
            </a:endParaRPr>
          </a:p>
          <a:p>
            <a:pPr marL="457200">
              <a:spcAft>
                <a:spcPts val="300"/>
              </a:spcAft>
            </a:pPr>
            <a:r>
              <a:rPr lang="cy-GB" sz="1400" dirty="0">
                <a:effectLst/>
                <a:ea typeface="Calibri" panose="020F0502020204030204" pitchFamily="34" charset="0"/>
                <a:cs typeface="Times New Roman" panose="02020603050405020304" pitchFamily="18" charset="0"/>
              </a:rPr>
              <a:t>Pennu manteision a risgiau rhoi gwybodaeth bersonol a rhoi mynediad i wahanol feddalwedd i ddyfeisiau</a:t>
            </a:r>
            <a:endParaRPr lang="en-GB" sz="1400" dirty="0">
              <a:effectLst/>
              <a:ea typeface="Calibri" panose="020F0502020204030204" pitchFamily="34" charset="0"/>
              <a:cs typeface="Times New Roman" panose="02020603050405020304" pitchFamily="18" charset="0"/>
            </a:endParaRPr>
          </a:p>
          <a:p>
            <a:r>
              <a:rPr lang="cy-GB" sz="1400" b="1" dirty="0">
                <a:effectLst/>
                <a:ea typeface="Calibri" panose="020F0502020204030204" pitchFamily="34" charset="0"/>
                <a:cs typeface="Arial" panose="020B0604020202020204" pitchFamily="34" charset="0"/>
                <a:hlinkClick r:id="rId5"/>
              </a:rPr>
              <a:t>Cwricwlwm Cymru - Maes Dysgu a Phrofiad Iechyd a Lles</a:t>
            </a:r>
            <a:endParaRPr lang="cy-GB" sz="1400" b="1" dirty="0">
              <a:effectLst/>
              <a:ea typeface="Calibri" panose="020F0502020204030204" pitchFamily="34" charset="0"/>
              <a:cs typeface="Arial" panose="020B0604020202020204" pitchFamily="34" charset="0"/>
            </a:endParaRPr>
          </a:p>
          <a:p>
            <a:r>
              <a:rPr lang="cy-GB" sz="1400" dirty="0">
                <a:effectLst/>
                <a:ea typeface="Calibri" panose="020F0502020204030204" pitchFamily="34" charset="0"/>
                <a:cs typeface="Times New Roman" panose="02020603050405020304" pitchFamily="18" charset="0"/>
              </a:rPr>
              <a:t>Yng Nghwricwlwm newydd Cymru, mae'r Maes Dysgu a Phrofiad Iechyd a Lles yn ymwneud â datblygu gallu’r dysgwyr i lywio drwy gyfleoedd a heriau bywyd. Bydd Addysg Cydberthynas a Rhywioldeb yn ofyniad gorfodol yn y cwricwlwm newydd.</a:t>
            </a:r>
            <a:endParaRPr lang="en-GB" sz="1400" dirty="0">
              <a:effectLst/>
              <a:ea typeface="Calibri" panose="020F0502020204030204" pitchFamily="34" charset="0"/>
              <a:cs typeface="Times New Roman" panose="02020603050405020304" pitchFamily="18" charset="0"/>
            </a:endParaRPr>
          </a:p>
          <a:p>
            <a:pPr>
              <a:spcAft>
                <a:spcPts val="300"/>
              </a:spcAft>
            </a:pPr>
            <a:r>
              <a:rPr lang="cy-GB" sz="1400" dirty="0">
                <a:effectLst/>
                <a:ea typeface="Calibri" panose="020F0502020204030204" pitchFamily="34" charset="0"/>
                <a:cs typeface="Times New Roman" panose="02020603050405020304" pitchFamily="18" charset="0"/>
              </a:rPr>
              <a:t>Mae canllawiau pellach i ymarferwyr yn tanlinellu pwysigrwydd datblygu ymddygiad diogel mewn perthynas â’r cyfryngau digidol a'r byd ar-lein. Dylid annog y dysgwyr i ddatblygu eu dealltwriaeth o ddylanwad cynyddol technoleg ar eu bywydau bob dydd a'r goblygiadau y gallai hyn eu cael i'w hiechyd a'u lles, yn enwedig yr effaith bosibl ar iechyd a lles corfforol, meddyliol ac emosiynol. Dylid ystyried gwneud penderfyniadau, asesu risg a sefyllfaoedd a rhyngweithiadau diogel ac anniogel mewn cyd-destunau digidol. Mae hyn yn cynnwys perthnasoedd ag eraill, diogelwch ar-lein, goblygiadau cyfreithiol a dylanwadau cymdeithasol ar-lein (gan gynnwys y cyfryngau cymdeithasol).</a:t>
            </a:r>
            <a:endParaRPr lang="en-GB" sz="1400" dirty="0">
              <a:effectLst/>
              <a:ea typeface="Calibri" panose="020F0502020204030204" pitchFamily="34" charset="0"/>
              <a:cs typeface="Times New Roman" panose="02020603050405020304" pitchFamily="18" charset="0"/>
            </a:endParaRPr>
          </a:p>
          <a:p>
            <a:r>
              <a:rPr lang="cy-GB" sz="1400" baseline="30000" dirty="0">
                <a:ea typeface="Calibri" panose="020F0502020204030204" pitchFamily="34" charset="0"/>
                <a:cs typeface="Arial" panose="020B0604020202020204" pitchFamily="34" charset="0"/>
              </a:rPr>
              <a:t>1</a:t>
            </a:r>
            <a:r>
              <a:rPr lang="cy-GB" sz="1400" baseline="30000" dirty="0">
                <a:effectLst/>
                <a:ea typeface="Calibri" panose="020F0502020204030204" pitchFamily="34" charset="0"/>
                <a:cs typeface="Arial" panose="020B0604020202020204" pitchFamily="34" charset="0"/>
              </a:rPr>
              <a:t> </a:t>
            </a:r>
            <a:r>
              <a:rPr lang="cy-GB" sz="1400" dirty="0">
                <a:effectLst/>
                <a:ea typeface="Calibri" panose="020F0502020204030204" pitchFamily="34" charset="0"/>
                <a:cs typeface="Times New Roman" panose="02020603050405020304" pitchFamily="18" charset="0"/>
              </a:rPr>
              <a:t>Bydd y fframwaith ABCh yn cael ei ddisodli gan </a:t>
            </a:r>
            <a:r>
              <a:rPr lang="cy-GB" sz="1400" b="1" dirty="0">
                <a:effectLst/>
                <a:ea typeface="Calibri" panose="020F0502020204030204" pitchFamily="34" charset="0"/>
                <a:cs typeface="Arial" panose="020B0604020202020204" pitchFamily="34" charset="0"/>
              </a:rPr>
              <a:t>Gwricwlwm Cymru </a:t>
            </a:r>
            <a:r>
              <a:rPr lang="cy-GB" sz="1400" dirty="0">
                <a:effectLst/>
                <a:ea typeface="Calibri" panose="020F0502020204030204" pitchFamily="34" charset="0"/>
                <a:cs typeface="Arial" panose="020B0604020202020204" pitchFamily="34" charset="0"/>
              </a:rPr>
              <a:t>o fis Medi 2022 ymlaen.</a:t>
            </a:r>
          </a:p>
          <a:p>
            <a:pPr>
              <a:spcAft>
                <a:spcPts val="600"/>
              </a:spcAft>
            </a:pPr>
            <a:r>
              <a:rPr lang="cy-GB" sz="1400" baseline="30000" dirty="0">
                <a:effectLst/>
                <a:ea typeface="Calibri" panose="020F0502020204030204" pitchFamily="34" charset="0"/>
                <a:cs typeface="Arial" panose="020B0604020202020204" pitchFamily="34" charset="0"/>
              </a:rPr>
              <a:t>2 </a:t>
            </a:r>
            <a:r>
              <a:rPr lang="cy-GB" sz="1400" dirty="0">
                <a:effectLst/>
                <a:ea typeface="Calibri" panose="020F0502020204030204" pitchFamily="34" charset="0"/>
                <a:cs typeface="Arial" panose="020B0604020202020204" pitchFamily="34" charset="0"/>
              </a:rPr>
              <a:t>Mae fersiwn diwygiedig o’r </a:t>
            </a:r>
            <a:r>
              <a:rPr lang="cy-GB" sz="1400" b="1" u="sng" dirty="0">
                <a:solidFill>
                  <a:srgbClr val="0563C1"/>
                </a:solidFill>
                <a:effectLst/>
                <a:ea typeface="Calibri" panose="020F0502020204030204" pitchFamily="34" charset="0"/>
                <a:cs typeface="Arial" panose="020B0604020202020204" pitchFamily="34" charset="0"/>
                <a:hlinkClick r:id="rId6"/>
              </a:rPr>
              <a:t>Fframwaith Cymhwysedd Digidol</a:t>
            </a:r>
            <a:r>
              <a:rPr lang="cy-GB" sz="1400" dirty="0">
                <a:effectLst/>
                <a:ea typeface="Calibri" panose="020F0502020204030204" pitchFamily="34" charset="0"/>
                <a:cs typeface="Arial" panose="020B0604020202020204" pitchFamily="34" charset="0"/>
              </a:rPr>
              <a:t> ar gael i ategu Cwricwlwm Cymru a chyfleoedd i ddatblygu cymhwysedd digidol ar draws pob maes dysgu a phrofiad.</a:t>
            </a:r>
            <a:endParaRPr lang="cy-GB" sz="1400" dirty="0">
              <a:effectLst/>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89481" y="2509507"/>
            <a:ext cx="5078555" cy="5870798"/>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Oed: 9-11 </a:t>
            </a:r>
          </a:p>
          <a:p>
            <a:pPr lvl="0">
              <a:lnSpc>
                <a:spcPts val="1500"/>
              </a:lnSpc>
              <a:spcAft>
                <a:spcPts val="1000"/>
              </a:spcAft>
              <a:buSzPct val="100000"/>
            </a:pPr>
            <a:r>
              <a:rPr lang="en-GB" sz="1400" dirty="0">
                <a:solidFill>
                  <a:schemeClr val="dk1"/>
                </a:solidFill>
                <a:ea typeface="Century Gothic"/>
                <a:cs typeface="Century Gothic"/>
                <a:sym typeface="Century Gothic"/>
              </a:rPr>
              <a:t>Amser: 50-60 </a:t>
            </a:r>
            <a:r>
              <a:rPr lang="en-GB" sz="1400" dirty="0" err="1">
                <a:solidFill>
                  <a:schemeClr val="dk1"/>
                </a:solidFill>
                <a:ea typeface="Century Gothic"/>
                <a:cs typeface="Century Gothic"/>
                <a:sym typeface="Century Gothic"/>
              </a:rPr>
              <a:t>munud</a:t>
            </a: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Amcanion dysgu:</a:t>
            </a:r>
          </a:p>
          <a:p>
            <a:pPr lvl="0">
              <a:lnSpc>
                <a:spcPts val="1500"/>
              </a:lnSpc>
              <a:spcAft>
                <a:spcPts val="1000"/>
              </a:spcAft>
              <a:buSzPct val="100000"/>
            </a:pPr>
            <a:r>
              <a:rPr lang="en-GB" sz="1400" dirty="0">
                <a:solidFill>
                  <a:schemeClr val="dk1"/>
                </a:solidFill>
                <a:ea typeface="Century Gothic"/>
                <a:cs typeface="Century Gothic"/>
                <a:sym typeface="Century Gothic"/>
              </a:rPr>
              <a:t>Bydd y myfyrwyr yn dysgu:</a:t>
            </a:r>
            <a:endParaRPr lang="en-GB"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beth yw data personol </a:t>
            </a:r>
            <a:endParaRPr lang="en-GB"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enghreifftiau o ddata personol</a:t>
            </a:r>
          </a:p>
          <a:p>
            <a:pPr marL="334861" lvl="0" indent="-285750">
              <a:lnSpc>
                <a:spcPts val="1500"/>
              </a:lnSpc>
              <a:spcAft>
                <a:spcPts val="1000"/>
              </a:spcAft>
              <a:buClr>
                <a:schemeClr val="dk1"/>
              </a:buClr>
              <a:buSzPct val="100000"/>
              <a:buFont typeface="Calibri" panose="020B0604020202020204" pitchFamily="34" charset="0"/>
              <a:buChar char="•"/>
            </a:pPr>
            <a:r>
              <a:rPr lang="nn-NO" sz="1400" dirty="0">
                <a:solidFill>
                  <a:schemeClr val="dk1"/>
                </a:solidFill>
                <a:ea typeface="Century Gothic"/>
                <a:cs typeface="Century Gothic"/>
                <a:sym typeface="Century Gothic"/>
              </a:rPr>
              <a:t>sut gall data personol gael ei ddefnyddio</a:t>
            </a: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Canllawiau i athrawon:</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Cymerwch amser i osod rheolau sylfaenol clir ynghylch gwrando, parchu a pheidio â defnyddio enghreifftiau personol neu sensitif. </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Crëwch ddiwylliant cadarnhaol yn y dosbarth lle </a:t>
            </a:r>
            <a:r>
              <a:rPr lang="en-GB" sz="1400" dirty="0" err="1">
                <a:solidFill>
                  <a:schemeClr val="dk1"/>
                </a:solidFill>
                <a:ea typeface="Century Gothic"/>
                <a:cs typeface="Century Gothic"/>
                <a:sym typeface="Century Gothic"/>
              </a:rPr>
              <a:t>mae’r</a:t>
            </a:r>
            <a:r>
              <a:rPr lang="en-GB" sz="1400" dirty="0">
                <a:solidFill>
                  <a:schemeClr val="dk1"/>
                </a:solidFill>
                <a:ea typeface="Century Gothic"/>
                <a:cs typeface="Century Gothic"/>
                <a:sym typeface="Century Gothic"/>
              </a:rPr>
              <a:t> </a:t>
            </a:r>
            <a:r>
              <a:rPr lang="en-GB" sz="1400" dirty="0" err="1">
                <a:solidFill>
                  <a:schemeClr val="dk1"/>
                </a:solidFill>
                <a:ea typeface="Century Gothic"/>
                <a:cs typeface="Century Gothic"/>
                <a:sym typeface="Century Gothic"/>
              </a:rPr>
              <a:t>dysgwyr</a:t>
            </a:r>
            <a:r>
              <a:rPr lang="en-GB" sz="1400" dirty="0">
                <a:solidFill>
                  <a:schemeClr val="dk1"/>
                </a:solidFill>
                <a:ea typeface="Century Gothic"/>
                <a:cs typeface="Century Gothic"/>
                <a:sym typeface="Century Gothic"/>
              </a:rPr>
              <a:t> yn teimlo eu bod yn cael gofyn cwestiynau a bod yna hawl i basio os nad ydyn nhw’n teimlo'n gyfforddus yn ateb cwestiwn. </a:t>
            </a:r>
          </a:p>
          <a:p>
            <a:pPr marL="342900" lvl="0" indent="-342900">
              <a:lnSpc>
                <a:spcPts val="1500"/>
              </a:lnSpc>
              <a:spcAft>
                <a:spcPts val="600"/>
              </a:spcAft>
              <a:buFont typeface="Arial" panose="020B0604020202020204" pitchFamily="34" charset="0"/>
              <a:buChar char="•"/>
              <a:tabLst>
                <a:tab pos="457200" algn="l"/>
              </a:tabLst>
            </a:pPr>
            <a:r>
              <a:rPr lang="cy-GB" sz="1400" kern="1200" dirty="0">
                <a:solidFill>
                  <a:srgbClr val="000000"/>
                </a:solidFill>
                <a:effectLst/>
                <a:ea typeface="Century Gothic" panose="020B0502020202020204" pitchFamily="34" charset="0"/>
                <a:cs typeface="Times New Roman" panose="02020603050405020304" pitchFamily="18" charset="0"/>
              </a:rPr>
              <a:t>Gofalwch eich bod yn gyfarwydd â pholisi a gweithdrefnau diogelu’ch ysgol, yn ogystal â </a:t>
            </a:r>
            <a:r>
              <a:rPr lang="cy-GB" sz="1400" u="sng" kern="1200" dirty="0">
                <a:solidFill>
                  <a:srgbClr val="0563C1"/>
                </a:solidFill>
                <a:effectLst/>
                <a:ea typeface="Century Gothic" panose="020B0502020202020204" pitchFamily="34" charset="0"/>
                <a:cs typeface="Times New Roman" panose="02020603050405020304" pitchFamily="18" charset="0"/>
                <a:hlinkClick r:id="rId7"/>
              </a:rPr>
              <a:t>Gweithdrefnau Diogelu Cymru</a:t>
            </a:r>
            <a:r>
              <a:rPr lang="cy-GB" sz="1400" kern="1200" dirty="0">
                <a:solidFill>
                  <a:srgbClr val="000000"/>
                </a:solidFill>
                <a:effectLst/>
                <a:ea typeface="Century Gothic" panose="020B0502020202020204" pitchFamily="34" charset="0"/>
                <a:cs typeface="Times New Roman" panose="02020603050405020304" pitchFamily="18" charset="0"/>
              </a:rPr>
              <a:t>, gan gynnwys beth i'w wneud os bydd dysgwr yn gwneud datgeliad. I gael rhagor o wybodaeth, gweler y canllawiau diogelu statudol: </a:t>
            </a:r>
            <a:r>
              <a:rPr lang="cy-GB" sz="1400" u="sng" kern="1200" dirty="0">
                <a:solidFill>
                  <a:srgbClr val="0563C1"/>
                </a:solidFill>
                <a:effectLst/>
                <a:ea typeface="Century Gothic" panose="020B0502020202020204" pitchFamily="34" charset="0"/>
                <a:cs typeface="Times New Roman" panose="02020603050405020304" pitchFamily="18" charset="0"/>
                <a:hlinkClick r:id="rId8"/>
              </a:rPr>
              <a:t>Cadw dysgwyr yn ddiogel</a:t>
            </a:r>
            <a:r>
              <a:rPr lang="cy-GB" sz="1400" kern="1200" baseline="30000" dirty="0">
                <a:solidFill>
                  <a:srgbClr val="000000"/>
                </a:solidFill>
                <a:effectLst/>
                <a:ea typeface="Century Gothic" panose="020B0502020202020204" pitchFamily="34" charset="0"/>
                <a:cs typeface="Times New Roman" panose="02020603050405020304" pitchFamily="18" charset="0"/>
              </a:rPr>
              <a:t>  </a:t>
            </a:r>
            <a:endParaRPr lang="en-GB" sz="1400" dirty="0">
              <a:effectLst/>
              <a:ea typeface="Times New Roman" panose="02020603050405020304" pitchFamily="18" charset="0"/>
              <a:cs typeface="Times New Roman" panose="02020603050405020304" pitchFamily="18" charset="0"/>
            </a:endParaRPr>
          </a:p>
          <a:p>
            <a:pPr marL="342900" lvl="0" indent="-342900">
              <a:lnSpc>
                <a:spcPts val="1500"/>
              </a:lnSpc>
              <a:spcAft>
                <a:spcPts val="600"/>
              </a:spcAft>
              <a:buFont typeface="Arial" panose="020B0604020202020204" pitchFamily="34" charset="0"/>
              <a:buChar char="•"/>
              <a:tabLst>
                <a:tab pos="457200" algn="l"/>
              </a:tabLst>
            </a:pPr>
            <a:r>
              <a:rPr lang="cy-GB" sz="1400" kern="1200" dirty="0">
                <a:solidFill>
                  <a:srgbClr val="000000"/>
                </a:solidFill>
                <a:effectLst/>
                <a:ea typeface="Century Gothic" panose="020B0502020202020204" pitchFamily="34" charset="0"/>
                <a:cs typeface="Times New Roman" panose="02020603050405020304" pitchFamily="18" charset="0"/>
              </a:rPr>
              <a:t>Gofalwch hefyd fod unrhyw bolisïau ysgol gyfan eraill yn cael eu dilyn, megis diogelwch ar-lein.</a:t>
            </a:r>
            <a:endParaRPr lang="en-GB" sz="1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36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Data Personol – Beth yw hyn i gyd?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8" y="1812005"/>
            <a:ext cx="6918919" cy="2253964"/>
            <a:chOff x="692198" y="1719560"/>
            <a:chExt cx="6232594"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8" y="1968404"/>
              <a:ext cx="5976005"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59" y="2355271"/>
              <a:ext cx="5721344" cy="161825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Amcanion dysgu</a:t>
              </a:r>
            </a:p>
            <a:p>
              <a:pPr lvl="3" algn="l"/>
              <a:r>
                <a:rPr lang="en-GB" sz="2800" b="1" dirty="0">
                  <a:solidFill>
                    <a:schemeClr val="bg1"/>
                  </a:solidFill>
                </a:rPr>
                <a:t>Bydd y disgyblion yn dysgu:</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427104" y="1719560"/>
              <a:ext cx="497688" cy="572154"/>
              <a:chOff x="11923193" y="2781334"/>
              <a:chExt cx="497688" cy="572154"/>
            </a:xfrm>
          </p:grpSpPr>
          <p:sp>
            <p:nvSpPr>
              <p:cNvPr id="16" name="Oval 15">
                <a:extLst>
                  <a:ext uri="{FF2B5EF4-FFF2-40B4-BE49-F238E27FC236}">
                    <a16:creationId xmlns:a16="http://schemas.microsoft.com/office/drawing/2014/main" id="{B71E4A32-3C8C-5347-8027-893EE62E3CB9}"/>
                  </a:ext>
                </a:extLst>
              </p:cNvPr>
              <p:cNvSpPr/>
              <p:nvPr/>
            </p:nvSpPr>
            <p:spPr>
              <a:xfrm>
                <a:off x="11923193" y="2781334"/>
                <a:ext cx="497688" cy="55440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2052728" y="2829060"/>
                <a:ext cx="238616" cy="5244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1"/>
            <a:ext cx="4044850" cy="3500635"/>
            <a:chOff x="1313155" y="4534091"/>
            <a:chExt cx="4044850" cy="3500635"/>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1"/>
              <a:ext cx="4044850" cy="350063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548727" y="6756143"/>
              <a:ext cx="3592900"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beth yw </a:t>
              </a:r>
            </a:p>
            <a:p>
              <a:pPr algn="ctr">
                <a:lnSpc>
                  <a:spcPct val="100000"/>
                </a:lnSpc>
              </a:pPr>
              <a:r>
                <a:rPr lang="en-US" sz="2400" spc="-150" dirty="0">
                  <a:solidFill>
                    <a:srgbClr val="791D7E"/>
                  </a:solidFill>
                  <a:latin typeface="Overpass Mono" pitchFamily="49" charset="77"/>
                </a:rPr>
                <a:t>data personol </a:t>
              </a:r>
              <a:br>
                <a:rPr lang="en-US" sz="2400" spc="-150" dirty="0">
                  <a:solidFill>
                    <a:srgbClr val="791D7E"/>
                  </a:solidFill>
                  <a:latin typeface="Overpass Mono" pitchFamily="49" charset="77"/>
                </a:rPr>
              </a:br>
              <a:endParaRPr lang="en-US" sz="2400" spc="-150" dirty="0">
                <a:solidFill>
                  <a:srgbClr val="791D7E"/>
                </a:solidFill>
                <a:latin typeface="Overpass Mono" pitchFamily="49" charset="77"/>
              </a:endParaRP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500636"/>
            <a:chOff x="5908207" y="4534092"/>
            <a:chExt cx="4044850" cy="3500636"/>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5006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6286752" y="6941889"/>
              <a:ext cx="3306954"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rhai enghreifftiau o ddata personol</a:t>
              </a:r>
              <a:br>
                <a:rPr lang="en-US" sz="2400" spc="-150" dirty="0">
                  <a:solidFill>
                    <a:srgbClr val="791D7E"/>
                  </a:solidFill>
                  <a:latin typeface="Overpass Mono" pitchFamily="49" charset="77"/>
                </a:rPr>
              </a:br>
              <a:endParaRPr lang="en-US" sz="2400" spc="-150" dirty="0">
                <a:solidFill>
                  <a:srgbClr val="791D7E"/>
                </a:solidFill>
                <a:latin typeface="Overpass Mono" pitchFamily="49" charset="77"/>
              </a:endParaRP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1"/>
            <a:ext cx="4044850" cy="3500637"/>
            <a:chOff x="10503259" y="4534091"/>
            <a:chExt cx="4044850" cy="3500637"/>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1"/>
              <a:ext cx="4044850" cy="350063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814915" y="6756143"/>
              <a:ext cx="3440732" cy="79994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at beth y gall data personol gael ei ddefnyddio</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E9C11DE-FB63-EF44-80D5-DB18C77B21A8}"/>
              </a:ext>
            </a:extLst>
          </p:cNvPr>
          <p:cNvGrpSpPr/>
          <p:nvPr/>
        </p:nvGrpSpPr>
        <p:grpSpPr>
          <a:xfrm>
            <a:off x="10678010" y="2887159"/>
            <a:ext cx="4548738" cy="4547241"/>
            <a:chOff x="10678010" y="2887159"/>
            <a:chExt cx="4548738" cy="4547241"/>
          </a:xfrm>
        </p:grpSpPr>
        <p:sp>
          <p:nvSpPr>
            <p:cNvPr id="75" name="Rectangle 74">
              <a:extLst>
                <a:ext uri="{FF2B5EF4-FFF2-40B4-BE49-F238E27FC236}">
                  <a16:creationId xmlns:a16="http://schemas.microsoft.com/office/drawing/2014/main" id="{00548746-B12C-CE42-A6E1-54E970887427}"/>
                </a:ext>
              </a:extLst>
            </p:cNvPr>
            <p:cNvSpPr/>
            <p:nvPr/>
          </p:nvSpPr>
          <p:spPr>
            <a:xfrm>
              <a:off x="10678010" y="3136000"/>
              <a:ext cx="4299895" cy="42984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6" name="Group 75">
              <a:extLst>
                <a:ext uri="{FF2B5EF4-FFF2-40B4-BE49-F238E27FC236}">
                  <a16:creationId xmlns:a16="http://schemas.microsoft.com/office/drawing/2014/main" id="{57DE7C1C-E8F3-D342-8EE7-2A91485F0237}"/>
                </a:ext>
              </a:extLst>
            </p:cNvPr>
            <p:cNvGrpSpPr/>
            <p:nvPr/>
          </p:nvGrpSpPr>
          <p:grpSpPr>
            <a:xfrm>
              <a:off x="14729060" y="2887159"/>
              <a:ext cx="497688" cy="497688"/>
              <a:chOff x="11448333" y="3259976"/>
              <a:chExt cx="497688" cy="497688"/>
            </a:xfrm>
          </p:grpSpPr>
          <p:sp>
            <p:nvSpPr>
              <p:cNvPr id="77" name="Oval 76">
                <a:extLst>
                  <a:ext uri="{FF2B5EF4-FFF2-40B4-BE49-F238E27FC236}">
                    <a16:creationId xmlns:a16="http://schemas.microsoft.com/office/drawing/2014/main" id="{5A58E511-6D31-434C-B997-493780C4804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B21DAB88-990B-9941-B024-C643F38F4A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A30CF29-1B9C-B44F-802B-96248BA30D4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FFFFA824-9BAE-5349-9534-E646AF618B59}"/>
                </a:ext>
              </a:extLst>
            </p:cNvPr>
            <p:cNvSpPr txBox="1"/>
            <p:nvPr/>
          </p:nvSpPr>
          <p:spPr>
            <a:xfrm>
              <a:off x="10926853" y="3739381"/>
              <a:ext cx="3802208" cy="2870016"/>
            </a:xfrm>
            <a:prstGeom prst="rect">
              <a:avLst/>
            </a:prstGeom>
            <a:noFill/>
          </p:spPr>
          <p:txBody>
            <a:bodyPr wrap="square" rtlCol="0">
              <a:spAutoFit/>
            </a:bodyPr>
            <a:lstStyle/>
            <a:p>
              <a:pPr algn="ctr">
                <a:spcAft>
                  <a:spcPts val="1500"/>
                </a:spcAft>
              </a:pPr>
              <a:r>
                <a:rPr lang="en-US" sz="2800" dirty="0">
                  <a:latin typeface="Overpass Mono" pitchFamily="49" charset="77"/>
                </a:rPr>
                <a:t>B.</a:t>
              </a:r>
            </a:p>
            <a:p>
              <a:pPr algn="ctr">
                <a:spcAft>
                  <a:spcPts val="1500"/>
                </a:spcAft>
              </a:pPr>
              <a:r>
                <a:rPr lang="en-US" sz="2800" dirty="0">
                  <a:latin typeface="Overpass Mono" pitchFamily="49" charset="77"/>
                </a:rPr>
                <a:t>Mae data </a:t>
              </a:r>
              <a:r>
                <a:rPr lang="en-US" sz="2800" dirty="0" err="1">
                  <a:latin typeface="Overpass Mono" pitchFamily="49" charset="77"/>
                </a:rPr>
                <a:t>personol</a:t>
              </a:r>
              <a:r>
                <a:rPr lang="en-US" sz="2800" dirty="0">
                  <a:latin typeface="Overpass Mono" pitchFamily="49" charset="77"/>
                </a:rPr>
                <a:t> </a:t>
              </a:r>
              <a:r>
                <a:rPr lang="en-US" sz="2800" dirty="0" err="1">
                  <a:latin typeface="Overpass Mono" pitchFamily="49" charset="77"/>
                </a:rPr>
                <a:t>yn</a:t>
              </a:r>
              <a:r>
                <a:rPr lang="en-US" sz="2800" dirty="0">
                  <a:latin typeface="Overpass Mono" pitchFamily="49" charset="77"/>
                </a:rPr>
                <a:t> </a:t>
              </a:r>
              <a:r>
                <a:rPr lang="en-US" sz="2800" dirty="0" err="1">
                  <a:latin typeface="Overpass Mono" pitchFamily="49" charset="77"/>
                </a:rPr>
                <a:t>golygu</a:t>
              </a:r>
              <a:r>
                <a:rPr lang="en-US" sz="2800" dirty="0">
                  <a:latin typeface="Overpass Mono" pitchFamily="49" charset="77"/>
                </a:rPr>
                <a:t> </a:t>
              </a:r>
              <a:r>
                <a:rPr lang="en-US" sz="2800" dirty="0" err="1">
                  <a:latin typeface="Overpass Mono" pitchFamily="49" charset="77"/>
                </a:rPr>
                <a:t>unrhyw</a:t>
              </a:r>
              <a:r>
                <a:rPr lang="en-US" sz="2800" dirty="0">
                  <a:latin typeface="Overpass Mono" pitchFamily="49" charset="77"/>
                </a:rPr>
                <a:t> </a:t>
              </a:r>
              <a:r>
                <a:rPr lang="en-US" sz="2800" dirty="0" err="1">
                  <a:latin typeface="Overpass Mono" pitchFamily="49" charset="77"/>
                </a:rPr>
                <a:t>wybodaeth</a:t>
              </a:r>
              <a:r>
                <a:rPr lang="en-US" sz="2800" dirty="0">
                  <a:latin typeface="Overpass Mono" pitchFamily="49" charset="77"/>
                </a:rPr>
                <a:t> </a:t>
              </a:r>
              <a:r>
                <a:rPr lang="en-US" sz="2800" dirty="0" err="1">
                  <a:latin typeface="Overpass Mono" pitchFamily="49" charset="77"/>
                </a:rPr>
                <a:t>amdanoch</a:t>
              </a:r>
              <a:r>
                <a:rPr lang="en-US" sz="2800" dirty="0">
                  <a:latin typeface="Overpass Mono" pitchFamily="49" charset="77"/>
                </a:rPr>
                <a:t> chi</a:t>
              </a:r>
            </a:p>
          </p:txBody>
        </p:sp>
      </p:grpSp>
      <p:grpSp>
        <p:nvGrpSpPr>
          <p:cNvPr id="82" name="Group 81">
            <a:extLst>
              <a:ext uri="{FF2B5EF4-FFF2-40B4-BE49-F238E27FC236}">
                <a16:creationId xmlns:a16="http://schemas.microsoft.com/office/drawing/2014/main" id="{34AB492D-81D5-4945-9450-A615A183AC75}"/>
              </a:ext>
            </a:extLst>
          </p:cNvPr>
          <p:cNvGrpSpPr/>
          <p:nvPr/>
        </p:nvGrpSpPr>
        <p:grpSpPr>
          <a:xfrm>
            <a:off x="10678010" y="2887159"/>
            <a:ext cx="4548738" cy="4547242"/>
            <a:chOff x="10678010" y="2887159"/>
            <a:chExt cx="4548738" cy="4547242"/>
          </a:xfrm>
        </p:grpSpPr>
        <p:sp>
          <p:nvSpPr>
            <p:cNvPr id="83" name="Rectangle 82">
              <a:extLst>
                <a:ext uri="{FF2B5EF4-FFF2-40B4-BE49-F238E27FC236}">
                  <a16:creationId xmlns:a16="http://schemas.microsoft.com/office/drawing/2014/main" id="{AC2353EA-BCFD-394B-B595-8B9FD4FE7653}"/>
                </a:ext>
              </a:extLst>
            </p:cNvPr>
            <p:cNvSpPr/>
            <p:nvPr/>
          </p:nvSpPr>
          <p:spPr>
            <a:xfrm>
              <a:off x="10678010" y="3136001"/>
              <a:ext cx="4298400" cy="4298400"/>
            </a:xfrm>
            <a:prstGeom prst="rect">
              <a:avLst/>
            </a:prstGeom>
            <a:solidFill>
              <a:srgbClr val="791D7E"/>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4" name="Oval 83">
              <a:extLst>
                <a:ext uri="{FF2B5EF4-FFF2-40B4-BE49-F238E27FC236}">
                  <a16:creationId xmlns:a16="http://schemas.microsoft.com/office/drawing/2014/main" id="{F87DC8E7-C205-6647-9CF9-9C1620C3FBE7}"/>
                </a:ext>
              </a:extLst>
            </p:cNvPr>
            <p:cNvSpPr/>
            <p:nvPr userDrawn="1"/>
          </p:nvSpPr>
          <p:spPr>
            <a:xfrm>
              <a:off x="14729060" y="2887159"/>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1DFDD21D-D73B-9B4B-B989-CF0A6B843F39}"/>
                </a:ext>
              </a:extLst>
            </p:cNvPr>
            <p:cNvSpPr txBox="1"/>
            <p:nvPr/>
          </p:nvSpPr>
          <p:spPr>
            <a:xfrm>
              <a:off x="10926853" y="3740400"/>
              <a:ext cx="3802208" cy="3493264"/>
            </a:xfrm>
            <a:prstGeom prst="rect">
              <a:avLst/>
            </a:prstGeom>
            <a:noFill/>
          </p:spPr>
          <p:txBody>
            <a:bodyPr wrap="square" rtlCol="0">
              <a:spAutoFit/>
            </a:bodyPr>
            <a:lstStyle/>
            <a:p>
              <a:pPr algn="ctr">
                <a:spcAft>
                  <a:spcPts val="1500"/>
                </a:spcAft>
              </a:pPr>
              <a:r>
                <a:rPr lang="en-US" sz="2800" dirty="0">
                  <a:solidFill>
                    <a:schemeClr val="bg1"/>
                  </a:solidFill>
                  <a:latin typeface="Overpass Mono" pitchFamily="49" charset="77"/>
                </a:rPr>
                <a:t>B.</a:t>
              </a:r>
            </a:p>
            <a:p>
              <a:pPr algn="ctr">
                <a:spcAft>
                  <a:spcPts val="1500"/>
                </a:spcAft>
              </a:pPr>
              <a:r>
                <a:rPr lang="en-US" sz="2800" dirty="0">
                  <a:solidFill>
                    <a:schemeClr val="bg1"/>
                  </a:solidFill>
                  <a:latin typeface="Overpass Mono" pitchFamily="49" charset="77"/>
                </a:rPr>
                <a:t>Mae data personol yn golygu unrhyw wybodaeth amdanoch chi
</a:t>
              </a:r>
            </a:p>
          </p:txBody>
        </p:sp>
        <p:pic>
          <p:nvPicPr>
            <p:cNvPr id="86" name="Graphic 85">
              <a:extLst>
                <a:ext uri="{FF2B5EF4-FFF2-40B4-BE49-F238E27FC236}">
                  <a16:creationId xmlns:a16="http://schemas.microsoft.com/office/drawing/2014/main" id="{514AF5CB-5DF2-DC47-B0A0-3CB68A5706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47040" y="2906064"/>
              <a:ext cx="461210" cy="461210"/>
            </a:xfrm>
            <a:prstGeom prst="rect">
              <a:avLst/>
            </a:prstGeom>
          </p:spPr>
        </p:pic>
      </p:grpSp>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8128794" y="1119462"/>
            <a:ext cx="3552567"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grpSp>
        <p:nvGrpSpPr>
          <p:cNvPr id="4" name="Group 3">
            <a:extLst>
              <a:ext uri="{FF2B5EF4-FFF2-40B4-BE49-F238E27FC236}">
                <a16:creationId xmlns:a16="http://schemas.microsoft.com/office/drawing/2014/main" id="{C3CDD946-A5C2-0C40-A2FC-E1C55BBF0CF6}"/>
              </a:ext>
            </a:extLst>
          </p:cNvPr>
          <p:cNvGrpSpPr/>
          <p:nvPr/>
        </p:nvGrpSpPr>
        <p:grpSpPr>
          <a:xfrm>
            <a:off x="1069337" y="2887159"/>
            <a:ext cx="4548738" cy="4547242"/>
            <a:chOff x="1069337" y="2887159"/>
            <a:chExt cx="4548738" cy="4547242"/>
          </a:xfrm>
        </p:grpSpPr>
        <p:sp>
          <p:nvSpPr>
            <p:cNvPr id="35" name="Rectangle 34">
              <a:extLst>
                <a:ext uri="{FF2B5EF4-FFF2-40B4-BE49-F238E27FC236}">
                  <a16:creationId xmlns:a16="http://schemas.microsoft.com/office/drawing/2014/main" id="{AB4C03C3-CAEB-8C4E-9F3D-37347C65B56C}"/>
                </a:ext>
              </a:extLst>
            </p:cNvPr>
            <p:cNvSpPr/>
            <p:nvPr/>
          </p:nvSpPr>
          <p:spPr>
            <a:xfrm>
              <a:off x="1069337" y="3136001"/>
              <a:ext cx="4299895" cy="42984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5120387" y="2887159"/>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1360002" y="3739381"/>
              <a:ext cx="3718564" cy="3062377"/>
            </a:xfrm>
            <a:prstGeom prst="rect">
              <a:avLst/>
            </a:prstGeom>
            <a:noFill/>
          </p:spPr>
          <p:txBody>
            <a:bodyPr wrap="square" rtlCol="0">
              <a:spAutoFit/>
            </a:bodyPr>
            <a:lstStyle/>
            <a:p>
              <a:pPr algn="ctr">
                <a:spcAft>
                  <a:spcPts val="1500"/>
                </a:spcAft>
              </a:pPr>
              <a:r>
                <a:rPr lang="en-US" sz="2800" dirty="0">
                  <a:latin typeface="Overpass Mono" pitchFamily="49" charset="77"/>
                </a:rPr>
                <a:t>A.</a:t>
              </a:r>
            </a:p>
            <a:p>
              <a:pPr algn="ctr">
                <a:spcAft>
                  <a:spcPts val="1500"/>
                </a:spcAft>
              </a:pPr>
              <a:r>
                <a:rPr lang="en-US" sz="2800" dirty="0">
                  <a:latin typeface="Overpass Mono" pitchFamily="49" charset="77"/>
                </a:rPr>
                <a:t>Mae data personol yn golygu eich enw a'ch oedran
</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5"/>
          <a:srcRect/>
          <a:stretch/>
        </p:blipFill>
        <p:spPr>
          <a:xfrm>
            <a:off x="6283313" y="2291980"/>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692201" y="537162"/>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Yn eich barn chi, beth yw data personol?</a:t>
            </a:r>
          </a:p>
        </p:txBody>
      </p:sp>
    </p:spTree>
    <p:extLst>
      <p:ext uri="{BB962C8B-B14F-4D97-AF65-F5344CB8AC3E}">
        <p14:creationId xmlns:p14="http://schemas.microsoft.com/office/powerpoint/2010/main" val="21380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box(out)">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1239763"/>
          </a:xfrm>
          <a:prstGeom prst="rect">
            <a:avLst/>
          </a:prstGeom>
        </p:spPr>
        <p:txBody>
          <a:bodyPr wrap="square" lIns="0" tIns="0" rIns="0" bIns="0">
            <a:spAutoFit/>
          </a:bodyPr>
          <a:lstStyle/>
          <a:p>
            <a:pPr>
              <a:lnSpc>
                <a:spcPct val="110000"/>
              </a:lnSpc>
            </a:pPr>
            <a:r>
              <a:rPr lang="en-US" sz="2500" b="1" dirty="0">
                <a:latin typeface="Overpass Mono" pitchFamily="49" charset="77"/>
              </a:rPr>
              <a:t>Data personol </a:t>
            </a:r>
            <a:r>
              <a:rPr lang="en-US" sz="2500" dirty="0">
                <a:latin typeface="Overpass Mono" pitchFamily="49" charset="77"/>
              </a:rPr>
              <a:t>yw unrhyw wybodaeth am bwy ydych chi neu beth rydych chi'n ei wneud.</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Beth yw data personol?</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193149"/>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Gall gwefannau ac apiau gasglu’n data personol a'i ddefnyddio i ddarparu gwasanaethau i ni.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spTree>
    <p:extLst>
      <p:ext uri="{BB962C8B-B14F-4D97-AF65-F5344CB8AC3E}">
        <p14:creationId xmlns:p14="http://schemas.microsoft.com/office/powerpoint/2010/main" val="32599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FB344C7-ECAA-4FBA-8D5F-F983773239CB}"/>
              </a:ext>
            </a:extLst>
          </p:cNvPr>
          <p:cNvGrpSpPr/>
          <p:nvPr/>
        </p:nvGrpSpPr>
        <p:grpSpPr>
          <a:xfrm>
            <a:off x="692201" y="2024604"/>
            <a:ext cx="11228866" cy="11557717"/>
            <a:chOff x="2522805" y="2024604"/>
            <a:chExt cx="11228866" cy="11557717"/>
          </a:xfrm>
        </p:grpSpPr>
        <p:sp>
          <p:nvSpPr>
            <p:cNvPr id="30" name="Rounded Rectangle 1">
              <a:extLst>
                <a:ext uri="{FF2B5EF4-FFF2-40B4-BE49-F238E27FC236}">
                  <a16:creationId xmlns:a16="http://schemas.microsoft.com/office/drawing/2014/main" id="{45FBB1BD-8823-4789-BF29-0C17AABB89B9}"/>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1" name="Rounded Rectangle 2">
              <a:extLst>
                <a:ext uri="{FF2B5EF4-FFF2-40B4-BE49-F238E27FC236}">
                  <a16:creationId xmlns:a16="http://schemas.microsoft.com/office/drawing/2014/main" id="{C87C16DB-D25B-4C8D-87C7-4184EB6F1BCD}"/>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2" name="Rounded Rectangle 8">
              <a:extLst>
                <a:ext uri="{FF2B5EF4-FFF2-40B4-BE49-F238E27FC236}">
                  <a16:creationId xmlns:a16="http://schemas.microsoft.com/office/drawing/2014/main" id="{2A0CB29D-06FD-4919-A0BC-3EC3CC86DC11}"/>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3" name="Rounded Rectangle 9">
              <a:extLst>
                <a:ext uri="{FF2B5EF4-FFF2-40B4-BE49-F238E27FC236}">
                  <a16:creationId xmlns:a16="http://schemas.microsoft.com/office/drawing/2014/main" id="{2167C630-EACB-4108-AC45-A462480E93FD}"/>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42717DD-A21A-403C-85BB-0B7284531ED0}"/>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ectangle 34">
            <a:extLst>
              <a:ext uri="{FF2B5EF4-FFF2-40B4-BE49-F238E27FC236}">
                <a16:creationId xmlns:a16="http://schemas.microsoft.com/office/drawing/2014/main" id="{664EB562-161F-4F1E-BF41-DC4D284B0FBB}"/>
              </a:ext>
            </a:extLst>
          </p:cNvPr>
          <p:cNvSpPr/>
          <p:nvPr/>
        </p:nvSpPr>
        <p:spPr>
          <a:xfrm>
            <a:off x="2160412" y="3698620"/>
            <a:ext cx="6933657" cy="1239763"/>
          </a:xfrm>
          <a:prstGeom prst="rect">
            <a:avLst/>
          </a:prstGeom>
        </p:spPr>
        <p:txBody>
          <a:bodyPr wrap="square" lIns="0" tIns="0" rIns="0" bIns="0">
            <a:spAutoFit/>
          </a:bodyPr>
          <a:lstStyle/>
          <a:p>
            <a:pPr>
              <a:lnSpc>
                <a:spcPct val="110000"/>
              </a:lnSpc>
            </a:pPr>
            <a:r>
              <a:rPr lang="en-US" sz="2500" b="1" dirty="0">
                <a:latin typeface="Overpass Mono" pitchFamily="49" charset="77"/>
              </a:rPr>
              <a:t>Data personol </a:t>
            </a:r>
            <a:r>
              <a:rPr lang="en-US" sz="2500" dirty="0">
                <a:latin typeface="Overpass Mono" pitchFamily="49" charset="77"/>
              </a:rPr>
              <a:t>yw unrhyw wybodaeth am bwy ydych chi neu beth rydych chi'n ei wneud.</a:t>
            </a:r>
          </a:p>
        </p:txBody>
      </p:sp>
      <p:sp>
        <p:nvSpPr>
          <p:cNvPr id="36" name="Title 1">
            <a:extLst>
              <a:ext uri="{FF2B5EF4-FFF2-40B4-BE49-F238E27FC236}">
                <a16:creationId xmlns:a16="http://schemas.microsoft.com/office/drawing/2014/main" id="{8D539CAD-2D18-4592-A1EE-90C5FAA4FD18}"/>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Beth yw data personol?</a:t>
            </a:r>
          </a:p>
        </p:txBody>
      </p:sp>
      <p:sp>
        <p:nvSpPr>
          <p:cNvPr id="37" name="Rectangle 36">
            <a:extLst>
              <a:ext uri="{FF2B5EF4-FFF2-40B4-BE49-F238E27FC236}">
                <a16:creationId xmlns:a16="http://schemas.microsoft.com/office/drawing/2014/main" id="{3C0D0BD4-C953-4A71-96FD-7315260DE59A}"/>
              </a:ext>
            </a:extLst>
          </p:cNvPr>
          <p:cNvSpPr/>
          <p:nvPr/>
        </p:nvSpPr>
        <p:spPr>
          <a:xfrm>
            <a:off x="2160412" y="5193149"/>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Gall gwefannau ac apiau gasglu’n data personol a'i ddefnyddio i ddarparu gwasanaethau i ni. </a:t>
            </a:r>
          </a:p>
        </p:txBody>
      </p:sp>
      <p:pic>
        <p:nvPicPr>
          <p:cNvPr id="38" name="Graphic 37">
            <a:extLst>
              <a:ext uri="{FF2B5EF4-FFF2-40B4-BE49-F238E27FC236}">
                <a16:creationId xmlns:a16="http://schemas.microsoft.com/office/drawing/2014/main" id="{36153496-230E-433B-B93C-A29937B22F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sp>
        <p:nvSpPr>
          <p:cNvPr id="26" name="Rectangle 25">
            <a:extLst>
              <a:ext uri="{FF2B5EF4-FFF2-40B4-BE49-F238E27FC236}">
                <a16:creationId xmlns:a16="http://schemas.microsoft.com/office/drawing/2014/main" id="{9DEC417A-FC10-4542-8781-69DF6075D1E0}"/>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6628FA94-D9C2-4502-A8C3-85CFA321875F}"/>
              </a:ext>
            </a:extLst>
          </p:cNvPr>
          <p:cNvGrpSpPr/>
          <p:nvPr/>
        </p:nvGrpSpPr>
        <p:grpSpPr>
          <a:xfrm>
            <a:off x="2465806" y="2471814"/>
            <a:ext cx="11155513" cy="4281677"/>
            <a:chOff x="2465806" y="2471814"/>
            <a:chExt cx="11155513" cy="4281677"/>
          </a:xfrm>
        </p:grpSpPr>
        <p:sp>
          <p:nvSpPr>
            <p:cNvPr id="39" name="Rectangle 38">
              <a:extLst>
                <a:ext uri="{FF2B5EF4-FFF2-40B4-BE49-F238E27FC236}">
                  <a16:creationId xmlns:a16="http://schemas.microsoft.com/office/drawing/2014/main" id="{A1B4736E-8351-45DF-9AAD-6C18BFAEEA16}"/>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8573B1A-518C-4CB9-9617-2799BC11AFD1}"/>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9">
              <a:extLst>
                <a:ext uri="{FF2B5EF4-FFF2-40B4-BE49-F238E27FC236}">
                  <a16:creationId xmlns:a16="http://schemas.microsoft.com/office/drawing/2014/main" id="{F0472AB7-B728-41F1-B31A-888CD66A9BF9}"/>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a:t>
              </a:r>
              <a:endParaRPr lang="en-US" sz="2800" dirty="0"/>
            </a:p>
          </p:txBody>
        </p:sp>
        <p:grpSp>
          <p:nvGrpSpPr>
            <p:cNvPr id="42" name="Group 41">
              <a:extLst>
                <a:ext uri="{FF2B5EF4-FFF2-40B4-BE49-F238E27FC236}">
                  <a16:creationId xmlns:a16="http://schemas.microsoft.com/office/drawing/2014/main" id="{220AD313-6829-43E9-A9F4-2436D50515CC}"/>
                </a:ext>
              </a:extLst>
            </p:cNvPr>
            <p:cNvGrpSpPr/>
            <p:nvPr/>
          </p:nvGrpSpPr>
          <p:grpSpPr>
            <a:xfrm>
              <a:off x="2588325" y="2559452"/>
              <a:ext cx="366748" cy="366748"/>
              <a:chOff x="2118558" y="2663960"/>
              <a:chExt cx="366748" cy="366748"/>
            </a:xfrm>
          </p:grpSpPr>
          <p:sp>
            <p:nvSpPr>
              <p:cNvPr id="49" name="Rectangle 48">
                <a:extLst>
                  <a:ext uri="{FF2B5EF4-FFF2-40B4-BE49-F238E27FC236}">
                    <a16:creationId xmlns:a16="http://schemas.microsoft.com/office/drawing/2014/main" id="{24E59180-793A-460F-94E5-CE7BB12F46C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BA7CA0B4-B161-4BFA-A833-D863939F5060}"/>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7D19AE8-6F71-4010-B2FD-F34EAD6B78A2}"/>
                </a:ext>
              </a:extLst>
            </p:cNvPr>
            <p:cNvGrpSpPr/>
            <p:nvPr/>
          </p:nvGrpSpPr>
          <p:grpSpPr>
            <a:xfrm>
              <a:off x="12721193" y="2565426"/>
              <a:ext cx="776902" cy="366748"/>
              <a:chOff x="10581098" y="2669934"/>
              <a:chExt cx="776902" cy="366748"/>
            </a:xfrm>
          </p:grpSpPr>
          <p:sp>
            <p:nvSpPr>
              <p:cNvPr id="45" name="Rectangle 44">
                <a:extLst>
                  <a:ext uri="{FF2B5EF4-FFF2-40B4-BE49-F238E27FC236}">
                    <a16:creationId xmlns:a16="http://schemas.microsoft.com/office/drawing/2014/main" id="{582DBA5B-5062-4680-9908-A78CEFD39911}"/>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CDC071F-C3CA-4DD1-81CC-D6198F8DE06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22">
                <a:extLst>
                  <a:ext uri="{FF2B5EF4-FFF2-40B4-BE49-F238E27FC236}">
                    <a16:creationId xmlns:a16="http://schemas.microsoft.com/office/drawing/2014/main" id="{6F50B2B0-5FCF-467E-A50C-B07C5A8471E9}"/>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23">
                <a:extLst>
                  <a:ext uri="{FF2B5EF4-FFF2-40B4-BE49-F238E27FC236}">
                    <a16:creationId xmlns:a16="http://schemas.microsoft.com/office/drawing/2014/main" id="{A2C0E10C-9F28-474C-9F9F-460B6D5E7A02}"/>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 Placeholder 12">
              <a:extLst>
                <a:ext uri="{FF2B5EF4-FFF2-40B4-BE49-F238E27FC236}">
                  <a16:creationId xmlns:a16="http://schemas.microsoft.com/office/drawing/2014/main" id="{B37F6914-BFA4-4326-90F5-B9D761FB5398}"/>
                </a:ext>
              </a:extLst>
            </p:cNvPr>
            <p:cNvSpPr txBox="1">
              <a:spLocks/>
            </p:cNvSpPr>
            <p:nvPr/>
          </p:nvSpPr>
          <p:spPr>
            <a:xfrm>
              <a:off x="3083512" y="4423641"/>
              <a:ext cx="10068768" cy="9581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Allwch chi feddwl am unrhyw wybodaeth bersonol y gallai apiau a gwefannau ei chasglu? </a:t>
              </a:r>
            </a:p>
          </p:txBody>
        </p:sp>
      </p:grpSp>
    </p:spTree>
    <p:extLst>
      <p:ext uri="{BB962C8B-B14F-4D97-AF65-F5344CB8AC3E}">
        <p14:creationId xmlns:p14="http://schemas.microsoft.com/office/powerpoint/2010/main" val="8111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132CB662-D7AD-1744-95F7-D5BE7E19CBB4}"/>
              </a:ext>
            </a:extLst>
          </p:cNvPr>
          <p:cNvGrpSpPr/>
          <p:nvPr/>
        </p:nvGrpSpPr>
        <p:grpSpPr>
          <a:xfrm>
            <a:off x="9239938" y="4859097"/>
            <a:ext cx="5608300" cy="2707258"/>
            <a:chOff x="9932427" y="350988"/>
            <a:chExt cx="5608300" cy="2707258"/>
          </a:xfrm>
        </p:grpSpPr>
        <p:sp>
          <p:nvSpPr>
            <p:cNvPr id="48" name="Rectangle 47">
              <a:extLst>
                <a:ext uri="{FF2B5EF4-FFF2-40B4-BE49-F238E27FC236}">
                  <a16:creationId xmlns:a16="http://schemas.microsoft.com/office/drawing/2014/main" id="{E3B95AB0-FE19-C64A-BF14-F8CAE50C126A}"/>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9" name="Group 48">
              <a:extLst>
                <a:ext uri="{FF2B5EF4-FFF2-40B4-BE49-F238E27FC236}">
                  <a16:creationId xmlns:a16="http://schemas.microsoft.com/office/drawing/2014/main" id="{BBEEF370-0F50-6C45-8C15-A242058E7BEA}"/>
                </a:ext>
              </a:extLst>
            </p:cNvPr>
            <p:cNvGrpSpPr/>
            <p:nvPr/>
          </p:nvGrpSpPr>
          <p:grpSpPr>
            <a:xfrm>
              <a:off x="15043039" y="350988"/>
              <a:ext cx="497688" cy="497689"/>
              <a:chOff x="15025689" y="1401052"/>
              <a:chExt cx="497688" cy="497689"/>
            </a:xfrm>
          </p:grpSpPr>
          <p:sp>
            <p:nvSpPr>
              <p:cNvPr id="51" name="Oval 50">
                <a:extLst>
                  <a:ext uri="{FF2B5EF4-FFF2-40B4-BE49-F238E27FC236}">
                    <a16:creationId xmlns:a16="http://schemas.microsoft.com/office/drawing/2014/main" id="{D9A14B2A-3B0C-FB44-8D96-C622D76E1C66}"/>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ntent Placeholder 3">
                <a:extLst>
                  <a:ext uri="{FF2B5EF4-FFF2-40B4-BE49-F238E27FC236}">
                    <a16:creationId xmlns:a16="http://schemas.microsoft.com/office/drawing/2014/main" id="{0B51236E-7D9E-3D42-9F4A-4EAE6E399015}"/>
                  </a:ext>
                </a:extLst>
              </p:cNvPr>
              <p:cNvSpPr txBox="1">
                <a:spLocks/>
              </p:cNvSpPr>
              <p:nvPr/>
            </p:nvSpPr>
            <p:spPr>
              <a:xfrm>
                <a:off x="15167769"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50" name="Title 1">
              <a:extLst>
                <a:ext uri="{FF2B5EF4-FFF2-40B4-BE49-F238E27FC236}">
                  <a16:creationId xmlns:a16="http://schemas.microsoft.com/office/drawing/2014/main" id="{AA9D32F8-2D4D-9E4D-B5B7-A226391F1715}"/>
                </a:ext>
              </a:extLst>
            </p:cNvPr>
            <p:cNvSpPr txBox="1">
              <a:spLocks/>
            </p:cNvSpPr>
            <p:nvPr/>
          </p:nvSpPr>
          <p:spPr>
            <a:xfrm>
              <a:off x="10473212" y="1156249"/>
              <a:ext cx="4872054"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Sut mae'r ap yn defnyddio’r</a:t>
              </a:r>
              <a:br>
                <a:rPr lang="en-GB" sz="2400" dirty="0">
                  <a:solidFill>
                    <a:schemeClr val="dk1"/>
                  </a:solidFill>
                  <a:latin typeface="Overpass Mono" pitchFamily="49" charset="77"/>
                  <a:ea typeface="Calibri"/>
                  <a:cs typeface="Calibri"/>
                  <a:sym typeface="Calibri"/>
                </a:rPr>
              </a:br>
              <a:r>
                <a:rPr lang="en-GB" sz="2400" dirty="0">
                  <a:solidFill>
                    <a:schemeClr val="dk1"/>
                  </a:solidFill>
                  <a:latin typeface="Overpass Mono" pitchFamily="49" charset="77"/>
                  <a:ea typeface="Calibri"/>
                  <a:cs typeface="Calibri"/>
                  <a:sym typeface="Calibri"/>
                </a:rPr>
                <a:t>data personol hwn?</a:t>
              </a:r>
            </a:p>
          </p:txBody>
        </p:sp>
      </p:grpSp>
      <p:grpSp>
        <p:nvGrpSpPr>
          <p:cNvPr id="53" name="Group 52">
            <a:extLst>
              <a:ext uri="{FF2B5EF4-FFF2-40B4-BE49-F238E27FC236}">
                <a16:creationId xmlns:a16="http://schemas.microsoft.com/office/drawing/2014/main" id="{7BDCD71C-63E7-0245-AD93-BB43C1517C96}"/>
              </a:ext>
            </a:extLst>
          </p:cNvPr>
          <p:cNvGrpSpPr/>
          <p:nvPr/>
        </p:nvGrpSpPr>
        <p:grpSpPr>
          <a:xfrm>
            <a:off x="8117391" y="1527309"/>
            <a:ext cx="6325200" cy="2945584"/>
            <a:chOff x="1863954" y="5006258"/>
            <a:chExt cx="5756681" cy="2945584"/>
          </a:xfrm>
        </p:grpSpPr>
        <p:sp>
          <p:nvSpPr>
            <p:cNvPr id="54" name="Rectangle 53">
              <a:extLst>
                <a:ext uri="{FF2B5EF4-FFF2-40B4-BE49-F238E27FC236}">
                  <a16:creationId xmlns:a16="http://schemas.microsoft.com/office/drawing/2014/main" id="{8C6151E3-3664-2743-A41D-40E7303A1446}"/>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7" name="Title 1">
              <a:extLst>
                <a:ext uri="{FF2B5EF4-FFF2-40B4-BE49-F238E27FC236}">
                  <a16:creationId xmlns:a16="http://schemas.microsoft.com/office/drawing/2014/main" id="{4D13F67B-BB62-874D-8C9C-EEAB3BABED8F}"/>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Pa fath o ddata personol y gall </a:t>
              </a:r>
              <a:r>
                <a:rPr lang="en-GB" sz="2400" b="1" dirty="0">
                  <a:solidFill>
                    <a:schemeClr val="dk1"/>
                  </a:solidFill>
                  <a:latin typeface="Overpass Mono" pitchFamily="49" charset="77"/>
                  <a:ea typeface="Calibri"/>
                  <a:cs typeface="Calibri"/>
                  <a:sym typeface="Calibri"/>
                </a:rPr>
                <a:t>ap mapiau</a:t>
              </a:r>
              <a:r>
                <a:rPr lang="en-GB" sz="2400" dirty="0">
                  <a:solidFill>
                    <a:schemeClr val="dk1"/>
                  </a:solidFill>
                  <a:latin typeface="Overpass Mono" pitchFamily="49" charset="77"/>
                  <a:ea typeface="Calibri"/>
                  <a:cs typeface="Calibri"/>
                  <a:sym typeface="Calibri"/>
                </a:rPr>
                <a:t> ar-lein ei gasglu? </a:t>
              </a:r>
            </a:p>
          </p:txBody>
        </p:sp>
        <p:grpSp>
          <p:nvGrpSpPr>
            <p:cNvPr id="59" name="Group 58">
              <a:extLst>
                <a:ext uri="{FF2B5EF4-FFF2-40B4-BE49-F238E27FC236}">
                  <a16:creationId xmlns:a16="http://schemas.microsoft.com/office/drawing/2014/main" id="{DB530FAA-6DC1-BD4A-8B57-0FC4F05F357F}"/>
                </a:ext>
              </a:extLst>
            </p:cNvPr>
            <p:cNvGrpSpPr/>
            <p:nvPr/>
          </p:nvGrpSpPr>
          <p:grpSpPr>
            <a:xfrm>
              <a:off x="7168488" y="5006258"/>
              <a:ext cx="452147" cy="497689"/>
              <a:chOff x="15025689" y="1401052"/>
              <a:chExt cx="452147" cy="497689"/>
            </a:xfrm>
          </p:grpSpPr>
          <p:sp>
            <p:nvSpPr>
              <p:cNvPr id="60" name="Oval 59">
                <a:extLst>
                  <a:ext uri="{FF2B5EF4-FFF2-40B4-BE49-F238E27FC236}">
                    <a16:creationId xmlns:a16="http://schemas.microsoft.com/office/drawing/2014/main" id="{135DE0D8-BAB5-ED4D-B42D-C5A5DF081E4B}"/>
                  </a:ext>
                </a:extLst>
              </p:cNvPr>
              <p:cNvSpPr/>
              <p:nvPr/>
            </p:nvSpPr>
            <p:spPr>
              <a:xfrm>
                <a:off x="15025689" y="1401052"/>
                <a:ext cx="452147"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ontent Placeholder 3">
                <a:extLst>
                  <a:ext uri="{FF2B5EF4-FFF2-40B4-BE49-F238E27FC236}">
                    <a16:creationId xmlns:a16="http://schemas.microsoft.com/office/drawing/2014/main" id="{B2E4F3B5-7BC1-F94B-BA3D-1708200A53D7}"/>
                  </a:ext>
                </a:extLst>
              </p:cNvPr>
              <p:cNvSpPr txBox="1">
                <a:spLocks/>
              </p:cNvSpPr>
              <p:nvPr/>
            </p:nvSpPr>
            <p:spPr>
              <a:xfrm>
                <a:off x="15144998"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0" name="Group 19">
            <a:extLst>
              <a:ext uri="{FF2B5EF4-FFF2-40B4-BE49-F238E27FC236}">
                <a16:creationId xmlns:a16="http://schemas.microsoft.com/office/drawing/2014/main" id="{05D1F25C-F4DF-5547-BC37-82618F5493FC}"/>
              </a:ext>
            </a:extLst>
          </p:cNvPr>
          <p:cNvGrpSpPr/>
          <p:nvPr/>
        </p:nvGrpSpPr>
        <p:grpSpPr>
          <a:xfrm>
            <a:off x="1620451" y="2511660"/>
            <a:ext cx="4838572" cy="5203012"/>
            <a:chOff x="1620451" y="2511660"/>
            <a:chExt cx="4838572" cy="5203012"/>
          </a:xfrm>
        </p:grpSpPr>
        <p:grpSp>
          <p:nvGrpSpPr>
            <p:cNvPr id="18" name="Group 17">
              <a:extLst>
                <a:ext uri="{FF2B5EF4-FFF2-40B4-BE49-F238E27FC236}">
                  <a16:creationId xmlns:a16="http://schemas.microsoft.com/office/drawing/2014/main" id="{F3214949-C578-5C4D-A299-7D0BEC3ADAB1}"/>
                </a:ext>
              </a:extLst>
            </p:cNvPr>
            <p:cNvGrpSpPr/>
            <p:nvPr/>
          </p:nvGrpSpPr>
          <p:grpSpPr>
            <a:xfrm>
              <a:off x="1620451" y="679863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MAPIAU AR-LEIN</a:t>
                </a:r>
              </a:p>
            </p:txBody>
          </p:sp>
        </p:grpSp>
        <p:pic>
          <p:nvPicPr>
            <p:cNvPr id="63" name="Graphic 62">
              <a:extLst>
                <a:ext uri="{FF2B5EF4-FFF2-40B4-BE49-F238E27FC236}">
                  <a16:creationId xmlns:a16="http://schemas.microsoft.com/office/drawing/2014/main" id="{17BA37F6-30D1-2A41-BD48-800117F64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6119" y="2511660"/>
              <a:ext cx="3168618" cy="3296214"/>
            </a:xfrm>
            <a:prstGeom prst="rect">
              <a:avLst/>
            </a:prstGeom>
          </p:spPr>
        </p:pic>
      </p:grpSp>
    </p:spTree>
    <p:extLst>
      <p:ext uri="{BB962C8B-B14F-4D97-AF65-F5344CB8AC3E}">
        <p14:creationId xmlns:p14="http://schemas.microsoft.com/office/powerpoint/2010/main" val="6369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54487-7989-5447-B8F9-E27CB02F8EDD}"/>
              </a:ext>
            </a:extLst>
          </p:cNvPr>
          <p:cNvGrpSpPr/>
          <p:nvPr/>
        </p:nvGrpSpPr>
        <p:grpSpPr>
          <a:xfrm>
            <a:off x="9091596" y="254123"/>
            <a:ext cx="5553376" cy="10604928"/>
            <a:chOff x="1263049" y="254123"/>
            <a:chExt cx="5553376" cy="10604928"/>
          </a:xfrm>
        </p:grpSpPr>
        <p:sp>
          <p:nvSpPr>
            <p:cNvPr id="3" name="Rounded Rectangle 2">
              <a:extLst>
                <a:ext uri="{FF2B5EF4-FFF2-40B4-BE49-F238E27FC236}">
                  <a16:creationId xmlns:a16="http://schemas.microsoft.com/office/drawing/2014/main" id="{8F1E2AA1-7CDC-8740-8180-916292704782}"/>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4" name="Rounded Rectangle 3">
              <a:extLst>
                <a:ext uri="{FF2B5EF4-FFF2-40B4-BE49-F238E27FC236}">
                  <a16:creationId xmlns:a16="http://schemas.microsoft.com/office/drawing/2014/main" id="{617E9C83-D9FB-C048-9B63-DF9DFC52C537}"/>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424E2FBB-3C07-FC4D-B7D6-C46C8A80BE25}"/>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6" name="Rounded Rectangle 5">
              <a:extLst>
                <a:ext uri="{FF2B5EF4-FFF2-40B4-BE49-F238E27FC236}">
                  <a16:creationId xmlns:a16="http://schemas.microsoft.com/office/drawing/2014/main" id="{2295BFC2-80AB-3348-AD6C-E93AD41F65EF}"/>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C70A27F-7299-484F-994C-126D777C0AB9}"/>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88D4766-943D-D14E-9733-A152DDA81B99}"/>
              </a:ext>
            </a:extLst>
          </p:cNvPr>
          <p:cNvGrpSpPr/>
          <p:nvPr/>
        </p:nvGrpSpPr>
        <p:grpSpPr>
          <a:xfrm>
            <a:off x="9448998" y="3132100"/>
            <a:ext cx="4838572" cy="4582572"/>
            <a:chOff x="9448998" y="3132100"/>
            <a:chExt cx="4838572" cy="4582572"/>
          </a:xfrm>
        </p:grpSpPr>
        <p:sp>
          <p:nvSpPr>
            <p:cNvPr id="15" name="Rounded Rectangle 14">
              <a:extLst>
                <a:ext uri="{FF2B5EF4-FFF2-40B4-BE49-F238E27FC236}">
                  <a16:creationId xmlns:a16="http://schemas.microsoft.com/office/drawing/2014/main" id="{E5A0AA47-ACCD-F941-B984-9775DED1F26B}"/>
                </a:ext>
              </a:extLst>
            </p:cNvPr>
            <p:cNvSpPr/>
            <p:nvPr/>
          </p:nvSpPr>
          <p:spPr>
            <a:xfrm>
              <a:off x="9868875" y="3132100"/>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CA647079-A829-AE41-B321-1AAC9C7A2A50}"/>
                </a:ext>
              </a:extLst>
            </p:cNvPr>
            <p:cNvSpPr/>
            <p:nvPr/>
          </p:nvSpPr>
          <p:spPr>
            <a:xfrm>
              <a:off x="9868875" y="3809948"/>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EAD5CC28-CB43-6A45-B257-6928ED1404FE}"/>
                </a:ext>
              </a:extLst>
            </p:cNvPr>
            <p:cNvSpPr/>
            <p:nvPr/>
          </p:nvSpPr>
          <p:spPr>
            <a:xfrm>
              <a:off x="9868875" y="4489654"/>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92E14500-05F3-3642-BE5F-C5231886F727}"/>
                </a:ext>
              </a:extLst>
            </p:cNvPr>
            <p:cNvSpPr/>
            <p:nvPr/>
          </p:nvSpPr>
          <p:spPr>
            <a:xfrm>
              <a:off x="9868875" y="5167502"/>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DB55BED1-0C1F-FD4E-B704-7BE6FDE68846}"/>
                </a:ext>
              </a:extLst>
            </p:cNvPr>
            <p:cNvGrpSpPr/>
            <p:nvPr/>
          </p:nvGrpSpPr>
          <p:grpSpPr>
            <a:xfrm>
              <a:off x="9448998" y="6798631"/>
              <a:ext cx="4838572" cy="916041"/>
              <a:chOff x="1620451" y="7515311"/>
              <a:chExt cx="4838572" cy="916041"/>
            </a:xfrm>
          </p:grpSpPr>
          <p:sp>
            <p:nvSpPr>
              <p:cNvPr id="31" name="Rounded Rectangle 30">
                <a:extLst>
                  <a:ext uri="{FF2B5EF4-FFF2-40B4-BE49-F238E27FC236}">
                    <a16:creationId xmlns:a16="http://schemas.microsoft.com/office/drawing/2014/main" id="{4B2B1D3F-66AE-3449-BC85-B652A52927FC}"/>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6E23C768-CCAF-0E47-A245-6A250B995BC7}"/>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COFRESTRU</a:t>
                </a:r>
              </a:p>
            </p:txBody>
          </p:sp>
        </p:grpSp>
      </p:grpSp>
      <p:grpSp>
        <p:nvGrpSpPr>
          <p:cNvPr id="33" name="Group 32">
            <a:extLst>
              <a:ext uri="{FF2B5EF4-FFF2-40B4-BE49-F238E27FC236}">
                <a16:creationId xmlns:a16="http://schemas.microsoft.com/office/drawing/2014/main" id="{C0C5F290-8BCF-8B40-816A-5A2196DDF05C}"/>
              </a:ext>
            </a:extLst>
          </p:cNvPr>
          <p:cNvGrpSpPr/>
          <p:nvPr/>
        </p:nvGrpSpPr>
        <p:grpSpPr>
          <a:xfrm>
            <a:off x="1264164" y="4859097"/>
            <a:ext cx="5608300" cy="2945583"/>
            <a:chOff x="9932427" y="350988"/>
            <a:chExt cx="5608300" cy="2945583"/>
          </a:xfrm>
        </p:grpSpPr>
        <p:sp>
          <p:nvSpPr>
            <p:cNvPr id="34" name="Rectangle 33">
              <a:extLst>
                <a:ext uri="{FF2B5EF4-FFF2-40B4-BE49-F238E27FC236}">
                  <a16:creationId xmlns:a16="http://schemas.microsoft.com/office/drawing/2014/main" id="{04CB35F4-2263-F042-9C9E-178E847985E1}"/>
                </a:ext>
              </a:extLst>
            </p:cNvPr>
            <p:cNvSpPr/>
            <p:nvPr/>
          </p:nvSpPr>
          <p:spPr>
            <a:xfrm>
              <a:off x="9932427" y="599833"/>
              <a:ext cx="5359456"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A45099DB-AC7A-BC46-973E-542ABDE9A8D6}"/>
                </a:ext>
              </a:extLst>
            </p:cNvPr>
            <p:cNvGrpSpPr/>
            <p:nvPr/>
          </p:nvGrpSpPr>
          <p:grpSpPr>
            <a:xfrm>
              <a:off x="15043039" y="350988"/>
              <a:ext cx="497688" cy="497689"/>
              <a:chOff x="15025689" y="1401052"/>
              <a:chExt cx="497688" cy="497689"/>
            </a:xfrm>
          </p:grpSpPr>
          <p:sp>
            <p:nvSpPr>
              <p:cNvPr id="37" name="Oval 36">
                <a:extLst>
                  <a:ext uri="{FF2B5EF4-FFF2-40B4-BE49-F238E27FC236}">
                    <a16:creationId xmlns:a16="http://schemas.microsoft.com/office/drawing/2014/main" id="{F295E2E9-2933-0C49-9546-29F29FD7A510}"/>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ntent Placeholder 3">
                <a:extLst>
                  <a:ext uri="{FF2B5EF4-FFF2-40B4-BE49-F238E27FC236}">
                    <a16:creationId xmlns:a16="http://schemas.microsoft.com/office/drawing/2014/main" id="{6FBF6004-467F-CB4C-9EC5-AF716E1CEA4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6" name="Title 1">
              <a:extLst>
                <a:ext uri="{FF2B5EF4-FFF2-40B4-BE49-F238E27FC236}">
                  <a16:creationId xmlns:a16="http://schemas.microsoft.com/office/drawing/2014/main" id="{2563FC56-2FC2-4642-8074-304AE8D208DC}"/>
                </a:ext>
              </a:extLst>
            </p:cNvPr>
            <p:cNvSpPr txBox="1">
              <a:spLocks/>
            </p:cNvSpPr>
            <p:nvPr/>
          </p:nvSpPr>
          <p:spPr>
            <a:xfrm>
              <a:off x="10473212" y="1327330"/>
              <a:ext cx="4569827"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Pa fath o ddata personol sy'n cael ei gasglu yn y ffurflenni?</a:t>
              </a:r>
            </a:p>
          </p:txBody>
        </p:sp>
      </p:grpSp>
      <p:grpSp>
        <p:nvGrpSpPr>
          <p:cNvPr id="39" name="Group 38">
            <a:extLst>
              <a:ext uri="{FF2B5EF4-FFF2-40B4-BE49-F238E27FC236}">
                <a16:creationId xmlns:a16="http://schemas.microsoft.com/office/drawing/2014/main" id="{E0D4E2A3-A234-C04D-83C3-F922C13DC09F}"/>
              </a:ext>
            </a:extLst>
          </p:cNvPr>
          <p:cNvGrpSpPr/>
          <p:nvPr/>
        </p:nvGrpSpPr>
        <p:grpSpPr>
          <a:xfrm>
            <a:off x="2375308" y="1527309"/>
            <a:ext cx="5802222" cy="2945584"/>
            <a:chOff x="1863954" y="5006258"/>
            <a:chExt cx="5802222" cy="2945584"/>
          </a:xfrm>
        </p:grpSpPr>
        <p:sp>
          <p:nvSpPr>
            <p:cNvPr id="40" name="Rectangle 39">
              <a:extLst>
                <a:ext uri="{FF2B5EF4-FFF2-40B4-BE49-F238E27FC236}">
                  <a16:creationId xmlns:a16="http://schemas.microsoft.com/office/drawing/2014/main" id="{1750ED4C-1A4F-C14F-A19C-CD4C86C709CC}"/>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Title 1">
              <a:extLst>
                <a:ext uri="{FF2B5EF4-FFF2-40B4-BE49-F238E27FC236}">
                  <a16:creationId xmlns:a16="http://schemas.microsoft.com/office/drawing/2014/main" id="{316EB7F8-7657-894A-8E1D-CA7762001133}"/>
                </a:ext>
              </a:extLst>
            </p:cNvPr>
            <p:cNvSpPr txBox="1">
              <a:spLocks/>
            </p:cNvSpPr>
            <p:nvPr/>
          </p:nvSpPr>
          <p:spPr>
            <a:xfrm>
              <a:off x="2555564" y="5933845"/>
              <a:ext cx="4249272"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Pa fath o ffurflenni allai pobl eu llenwi ar-lein?</a:t>
              </a:r>
            </a:p>
          </p:txBody>
        </p:sp>
        <p:grpSp>
          <p:nvGrpSpPr>
            <p:cNvPr id="42" name="Group 41">
              <a:extLst>
                <a:ext uri="{FF2B5EF4-FFF2-40B4-BE49-F238E27FC236}">
                  <a16:creationId xmlns:a16="http://schemas.microsoft.com/office/drawing/2014/main" id="{61D260C6-C7E1-2941-9D47-4F43E586487F}"/>
                </a:ext>
              </a:extLst>
            </p:cNvPr>
            <p:cNvGrpSpPr/>
            <p:nvPr/>
          </p:nvGrpSpPr>
          <p:grpSpPr>
            <a:xfrm>
              <a:off x="7168488" y="5006258"/>
              <a:ext cx="497688" cy="497689"/>
              <a:chOff x="15025689" y="1401052"/>
              <a:chExt cx="497688" cy="497689"/>
            </a:xfrm>
          </p:grpSpPr>
          <p:sp>
            <p:nvSpPr>
              <p:cNvPr id="43" name="Oval 42">
                <a:extLst>
                  <a:ext uri="{FF2B5EF4-FFF2-40B4-BE49-F238E27FC236}">
                    <a16:creationId xmlns:a16="http://schemas.microsoft.com/office/drawing/2014/main" id="{29C8D368-AA3C-9D4B-86CD-C9B2DD161871}"/>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3">
                <a:extLst>
                  <a:ext uri="{FF2B5EF4-FFF2-40B4-BE49-F238E27FC236}">
                    <a16:creationId xmlns:a16="http://schemas.microsoft.com/office/drawing/2014/main" id="{1E9C3D77-5121-CC4D-BB09-E0DF39C4499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4989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F6924C-DE8F-0045-8FBC-93359EBB7B1C}"/>
              </a:ext>
            </a:extLst>
          </p:cNvPr>
          <p:cNvGrpSpPr/>
          <p:nvPr/>
        </p:nvGrpSpPr>
        <p:grpSpPr>
          <a:xfrm>
            <a:off x="9981129" y="1920102"/>
            <a:ext cx="5802222" cy="2945584"/>
            <a:chOff x="1863954" y="5006258"/>
            <a:chExt cx="5802222" cy="2945584"/>
          </a:xfrm>
        </p:grpSpPr>
        <p:sp>
          <p:nvSpPr>
            <p:cNvPr id="20" name="Rectangle 19">
              <a:extLst>
                <a:ext uri="{FF2B5EF4-FFF2-40B4-BE49-F238E27FC236}">
                  <a16:creationId xmlns:a16="http://schemas.microsoft.com/office/drawing/2014/main" id="{BEF69AC6-640D-0E42-827A-CF841ABC6BBB}"/>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itle 1">
              <a:extLst>
                <a:ext uri="{FF2B5EF4-FFF2-40B4-BE49-F238E27FC236}">
                  <a16:creationId xmlns:a16="http://schemas.microsoft.com/office/drawing/2014/main" id="{1F29BCD3-DC80-0C43-BCE2-B76A411ADAE2}"/>
                </a:ext>
              </a:extLst>
            </p:cNvPr>
            <p:cNvSpPr txBox="1">
              <a:spLocks/>
            </p:cNvSpPr>
            <p:nvPr/>
          </p:nvSpPr>
          <p:spPr>
            <a:xfrm>
              <a:off x="2555564" y="5743718"/>
              <a:ext cx="4612924" cy="1719510"/>
            </a:xfrm>
            <a:prstGeom prst="rect">
              <a:avLst/>
            </a:prstGeom>
          </p:spPr>
          <p:txBody>
            <a:bodyPr vert="horz" lIns="121920" tIns="60960" rIns="121920" bIns="60960" rtlCol="0" anchor="t" anchorCtr="0">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Pa fath o ddata personol all gael ei gasglu gan beiriannau chwilio?</a:t>
              </a:r>
            </a:p>
          </p:txBody>
        </p:sp>
        <p:grpSp>
          <p:nvGrpSpPr>
            <p:cNvPr id="22" name="Group 21">
              <a:extLst>
                <a:ext uri="{FF2B5EF4-FFF2-40B4-BE49-F238E27FC236}">
                  <a16:creationId xmlns:a16="http://schemas.microsoft.com/office/drawing/2014/main" id="{A87ACABE-EB33-0844-828A-C0AE87D57E60}"/>
                </a:ext>
              </a:extLst>
            </p:cNvPr>
            <p:cNvGrpSpPr/>
            <p:nvPr/>
          </p:nvGrpSpPr>
          <p:grpSpPr>
            <a:xfrm>
              <a:off x="7168488" y="5006258"/>
              <a:ext cx="497688" cy="497689"/>
              <a:chOff x="15025689" y="1401052"/>
              <a:chExt cx="497688" cy="497689"/>
            </a:xfrm>
          </p:grpSpPr>
          <p:sp>
            <p:nvSpPr>
              <p:cNvPr id="23" name="Oval 22">
                <a:extLst>
                  <a:ext uri="{FF2B5EF4-FFF2-40B4-BE49-F238E27FC236}">
                    <a16:creationId xmlns:a16="http://schemas.microsoft.com/office/drawing/2014/main" id="{6BA56365-8BA8-0048-85D1-A6F8C77E6E0D}"/>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3">
                <a:extLst>
                  <a:ext uri="{FF2B5EF4-FFF2-40B4-BE49-F238E27FC236}">
                    <a16:creationId xmlns:a16="http://schemas.microsoft.com/office/drawing/2014/main" id="{C5D334C8-D0BD-7F4F-912C-E1A67A91297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8" name="Group 7">
            <a:extLst>
              <a:ext uri="{FF2B5EF4-FFF2-40B4-BE49-F238E27FC236}">
                <a16:creationId xmlns:a16="http://schemas.microsoft.com/office/drawing/2014/main" id="{703415B7-3208-F045-AA58-5584ED265665}"/>
              </a:ext>
            </a:extLst>
          </p:cNvPr>
          <p:cNvGrpSpPr/>
          <p:nvPr/>
        </p:nvGrpSpPr>
        <p:grpSpPr>
          <a:xfrm>
            <a:off x="619448" y="1128654"/>
            <a:ext cx="8961555" cy="6048925"/>
            <a:chOff x="477369" y="833138"/>
            <a:chExt cx="8961555" cy="6048925"/>
          </a:xfrm>
        </p:grpSpPr>
        <p:sp>
          <p:nvSpPr>
            <p:cNvPr id="35" name="Rectangle 34">
              <a:extLst>
                <a:ext uri="{FF2B5EF4-FFF2-40B4-BE49-F238E27FC236}">
                  <a16:creationId xmlns:a16="http://schemas.microsoft.com/office/drawing/2014/main" id="{B92310E7-3848-B743-9D00-4F8697D9A24D}"/>
                </a:ext>
              </a:extLst>
            </p:cNvPr>
            <p:cNvSpPr/>
            <p:nvPr/>
          </p:nvSpPr>
          <p:spPr>
            <a:xfrm>
              <a:off x="477369" y="833139"/>
              <a:ext cx="8961555" cy="60489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2393007-3A88-4045-8907-20B1A9A17A94}"/>
                </a:ext>
              </a:extLst>
            </p:cNvPr>
            <p:cNvSpPr/>
            <p:nvPr/>
          </p:nvSpPr>
          <p:spPr>
            <a:xfrm>
              <a:off x="477370" y="833138"/>
              <a:ext cx="896155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CA5CA08D-23FC-5047-BC47-BF33CFA62AA7}"/>
                </a:ext>
              </a:extLst>
            </p:cNvPr>
            <p:cNvSpPr/>
            <p:nvPr/>
          </p:nvSpPr>
          <p:spPr>
            <a:xfrm>
              <a:off x="9090883" y="1581234"/>
              <a:ext cx="201578" cy="79222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58F0597-E955-C943-9CC8-BC75455B2E1E}"/>
                </a:ext>
              </a:extLst>
            </p:cNvPr>
            <p:cNvGrpSpPr/>
            <p:nvPr/>
          </p:nvGrpSpPr>
          <p:grpSpPr>
            <a:xfrm>
              <a:off x="678185" y="1044692"/>
              <a:ext cx="624634" cy="177375"/>
              <a:chOff x="2886740" y="1651000"/>
              <a:chExt cx="651096" cy="175437"/>
            </a:xfrm>
          </p:grpSpPr>
          <p:sp>
            <p:nvSpPr>
              <p:cNvPr id="41" name="Oval 40">
                <a:extLst>
                  <a:ext uri="{FF2B5EF4-FFF2-40B4-BE49-F238E27FC236}">
                    <a16:creationId xmlns:a16="http://schemas.microsoft.com/office/drawing/2014/main" id="{1521CADF-B48C-BC47-9FF1-AFCD721E5AB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4AD68964-F44C-2F47-BC93-D834F8B66F7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83118672-437A-3A44-A3AD-A0BFD2D72EB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E3036DD4-E8FE-1D4A-9579-2B51EFEDCF50}"/>
                </a:ext>
              </a:extLst>
            </p:cNvPr>
            <p:cNvGrpSpPr/>
            <p:nvPr/>
          </p:nvGrpSpPr>
          <p:grpSpPr>
            <a:xfrm>
              <a:off x="3042983" y="3981343"/>
              <a:ext cx="3363582" cy="590656"/>
              <a:chOff x="1620451" y="7515311"/>
              <a:chExt cx="4838572" cy="916041"/>
            </a:xfrm>
          </p:grpSpPr>
          <p:sp>
            <p:nvSpPr>
              <p:cNvPr id="45" name="Rounded Rectangle 44">
                <a:extLst>
                  <a:ext uri="{FF2B5EF4-FFF2-40B4-BE49-F238E27FC236}">
                    <a16:creationId xmlns:a16="http://schemas.microsoft.com/office/drawing/2014/main" id="{D097856D-E437-0B4C-9E97-44D5B06D5A7A}"/>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1">
                <a:extLst>
                  <a:ext uri="{FF2B5EF4-FFF2-40B4-BE49-F238E27FC236}">
                    <a16:creationId xmlns:a16="http://schemas.microsoft.com/office/drawing/2014/main" id="{C2324794-6E6E-DB4B-87F3-6493D45B4A92}"/>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CHWILIO</a:t>
                </a:r>
              </a:p>
            </p:txBody>
          </p:sp>
        </p:grpSp>
        <p:sp>
          <p:nvSpPr>
            <p:cNvPr id="47" name="Rounded Rectangle 46">
              <a:extLst>
                <a:ext uri="{FF2B5EF4-FFF2-40B4-BE49-F238E27FC236}">
                  <a16:creationId xmlns:a16="http://schemas.microsoft.com/office/drawing/2014/main" id="{A5230130-04CC-8549-89EF-20F6F71E6185}"/>
                </a:ext>
              </a:extLst>
            </p:cNvPr>
            <p:cNvSpPr/>
            <p:nvPr/>
          </p:nvSpPr>
          <p:spPr>
            <a:xfrm>
              <a:off x="1361192" y="3159011"/>
              <a:ext cx="6727164" cy="590656"/>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55B58E5B-5A37-B948-9F65-60C7AF45C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473" y="3292901"/>
              <a:ext cx="341122" cy="343281"/>
            </a:xfrm>
            <a:prstGeom prst="rect">
              <a:avLst/>
            </a:prstGeom>
          </p:spPr>
        </p:pic>
      </p:grpSp>
      <p:grpSp>
        <p:nvGrpSpPr>
          <p:cNvPr id="13" name="Group 12">
            <a:extLst>
              <a:ext uri="{FF2B5EF4-FFF2-40B4-BE49-F238E27FC236}">
                <a16:creationId xmlns:a16="http://schemas.microsoft.com/office/drawing/2014/main" id="{D697C983-8CF6-2446-A4EE-180D59F652E1}"/>
              </a:ext>
            </a:extLst>
          </p:cNvPr>
          <p:cNvGrpSpPr/>
          <p:nvPr/>
        </p:nvGrpSpPr>
        <p:grpSpPr>
          <a:xfrm>
            <a:off x="8571351" y="5308087"/>
            <a:ext cx="5608300" cy="2707258"/>
            <a:chOff x="9932427" y="350988"/>
            <a:chExt cx="5608300" cy="2707258"/>
          </a:xfrm>
        </p:grpSpPr>
        <p:sp>
          <p:nvSpPr>
            <p:cNvPr id="14" name="Rectangle 13">
              <a:extLst>
                <a:ext uri="{FF2B5EF4-FFF2-40B4-BE49-F238E27FC236}">
                  <a16:creationId xmlns:a16="http://schemas.microsoft.com/office/drawing/2014/main" id="{24316E31-FA21-D740-9EA0-6CAF28CD16D3}"/>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 name="Group 14">
              <a:extLst>
                <a:ext uri="{FF2B5EF4-FFF2-40B4-BE49-F238E27FC236}">
                  <a16:creationId xmlns:a16="http://schemas.microsoft.com/office/drawing/2014/main" id="{D172D1D7-8135-F842-B71A-A85C11021400}"/>
                </a:ext>
              </a:extLst>
            </p:cNvPr>
            <p:cNvGrpSpPr/>
            <p:nvPr/>
          </p:nvGrpSpPr>
          <p:grpSpPr>
            <a:xfrm>
              <a:off x="15043039" y="350988"/>
              <a:ext cx="497688" cy="497689"/>
              <a:chOff x="15025689" y="1401052"/>
              <a:chExt cx="497688" cy="497689"/>
            </a:xfrm>
          </p:grpSpPr>
          <p:sp>
            <p:nvSpPr>
              <p:cNvPr id="17" name="Oval 16">
                <a:extLst>
                  <a:ext uri="{FF2B5EF4-FFF2-40B4-BE49-F238E27FC236}">
                    <a16:creationId xmlns:a16="http://schemas.microsoft.com/office/drawing/2014/main" id="{258E4327-7573-4F44-AF92-3374C2F8DC08}"/>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3">
                <a:extLst>
                  <a:ext uri="{FF2B5EF4-FFF2-40B4-BE49-F238E27FC236}">
                    <a16:creationId xmlns:a16="http://schemas.microsoft.com/office/drawing/2014/main" id="{7E3EC654-A1EC-0846-849E-56E61688435B}"/>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6" name="Title 1">
              <a:extLst>
                <a:ext uri="{FF2B5EF4-FFF2-40B4-BE49-F238E27FC236}">
                  <a16:creationId xmlns:a16="http://schemas.microsoft.com/office/drawing/2014/main" id="{9E6F126E-2E50-8543-81F6-C4E645E9DA72}"/>
                </a:ext>
              </a:extLst>
            </p:cNvPr>
            <p:cNvSpPr txBox="1">
              <a:spLocks/>
            </p:cNvSpPr>
            <p:nvPr/>
          </p:nvSpPr>
          <p:spPr>
            <a:xfrm>
              <a:off x="10487500" y="1375549"/>
              <a:ext cx="4872054" cy="906980"/>
            </a:xfrm>
            <a:prstGeom prst="rect">
              <a:avLst/>
            </a:prstGeom>
          </p:spPr>
          <p:txBody>
            <a:bodyPr vert="horz" lIns="121920" tIns="60960" rIns="121920" bIns="60960" rtlCol="0" anchor="t" anchorCtr="0">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Sut gall gael ei ddefnyddio?</a:t>
              </a:r>
            </a:p>
          </p:txBody>
        </p:sp>
      </p:grpSp>
    </p:spTree>
    <p:extLst>
      <p:ext uri="{BB962C8B-B14F-4D97-AF65-F5344CB8AC3E}">
        <p14:creationId xmlns:p14="http://schemas.microsoft.com/office/powerpoint/2010/main" val="31556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c30102e63e33c1b04973477cfc3a2421">
  <xsd:schema xmlns:xsd="http://www.w3.org/2001/XMLSchema" xmlns:xs="http://www.w3.org/2001/XMLSchema" xmlns:p="http://schemas.microsoft.com/office/2006/metadata/properties" xmlns:ns2="6495cd43-30b7-45da-972d-05dc6321e6bd" targetNamespace="http://schemas.microsoft.com/office/2006/metadata/properties" ma:root="true" ma:fieldsID="ae396b8ef63e282304a25dad73cb4350"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0"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
    <Year xmlns="6495cd43-30b7-45da-972d-05dc6321e6bd" xsi:nil="true"/>
    <Email_x0020_Date xmlns="6495cd43-30b7-45da-972d-05dc6321e6bd" xsi:nil="true"/>
    <Campaign_x0020_Area xmlns="6495cd43-30b7-45da-972d-05dc6321e6bd" xsi:nil="true"/>
    <DLCPolicyLabelLock xmlns="6495cd43-30b7-45da-972d-05dc6321e6bd" xsi:nil="true"/>
    <Campaign_x0020_Name xmlns="6495cd43-30b7-45da-972d-05dc6321e6bd" xsi:nil="true"/>
    <Comms_x0020_Status xmlns="6495cd43-30b7-45da-972d-05dc6321e6bd" xsi:nil="true"/>
    <TaxCatchAll xmlns="6495cd43-30b7-45da-972d-05dc6321e6bd"/>
    <_dlc_DocId xmlns="6495cd43-30b7-45da-972d-05dc6321e6bd" xsi:nil="true"/>
    <_dlc_DocIdUrl xmlns="6495cd43-30b7-45da-972d-05dc6321e6bd">
      <Url xsi:nil="true"/>
      <Description xsi:nil="true"/>
    </_dlc_DocIdUrl>
  </documentManagement>
</p:properties>
</file>

<file path=customXml/item5.xml><?xml version="1.0" encoding="utf-8"?>
<?mso-contentType ?>
<SharedContentType xmlns="Microsoft.SharePoint.Taxonomy.ContentTypeSync" SourceId="bfc18c49-0394-481a-ba4a-a4ceacd0e392" ContentTypeId="0x01010020270C6529EA0544B2EFE190A98965FDE8" PreviousValue="false"/>
</file>

<file path=customXml/itemProps1.xml><?xml version="1.0" encoding="utf-8"?>
<ds:datastoreItem xmlns:ds="http://schemas.openxmlformats.org/officeDocument/2006/customXml" ds:itemID="{83F737DA-A09E-4782-845A-6047D10761FD}">
  <ds:schemaRefs>
    <ds:schemaRef ds:uri="http://schemas.microsoft.com/sharepoint/events"/>
  </ds:schemaRefs>
</ds:datastoreItem>
</file>

<file path=customXml/itemProps2.xml><?xml version="1.0" encoding="utf-8"?>
<ds:datastoreItem xmlns:ds="http://schemas.openxmlformats.org/officeDocument/2006/customXml" ds:itemID="{48C114D2-3524-402D-9CCD-3E868A46A793}">
  <ds:schemaRefs>
    <ds:schemaRef ds:uri="http://schemas.microsoft.com/sharepoint/v3/contenttype/forms"/>
  </ds:schemaRefs>
</ds:datastoreItem>
</file>

<file path=customXml/itemProps3.xml><?xml version="1.0" encoding="utf-8"?>
<ds:datastoreItem xmlns:ds="http://schemas.openxmlformats.org/officeDocument/2006/customXml" ds:itemID="{49E0FCE9-4C98-403B-9DDA-F05C96ECD8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DD0352A-EFF4-4308-B6CF-952DBD44C19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495cd43-30b7-45da-972d-05dc6321e6bd"/>
    <ds:schemaRef ds:uri="http://www.w3.org/XML/1998/namespace"/>
  </ds:schemaRefs>
</ds:datastoreItem>
</file>

<file path=customXml/itemProps5.xml><?xml version="1.0" encoding="utf-8"?>
<ds:datastoreItem xmlns:ds="http://schemas.openxmlformats.org/officeDocument/2006/customXml" ds:itemID="{79DCCA12-3CAA-4907-A3A7-0F4ABE09825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2452</Words>
  <Application>Microsoft Office PowerPoint</Application>
  <PresentationFormat>Custom</PresentationFormat>
  <Paragraphs>193</Paragraphs>
  <Slides>16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Verdana</vt:lpstr>
      <vt:lpstr>Arial</vt:lpstr>
      <vt:lpstr>Overpass Mono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416</cp:revision>
  <cp:lastPrinted>2021-06-24T11:24:55Z</cp:lastPrinted>
  <dcterms:created xsi:type="dcterms:W3CDTF">2019-10-24T14:49:16Z</dcterms:created>
  <dcterms:modified xsi:type="dcterms:W3CDTF">2022-06-15T14:08:17Z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f68e5d26-2371-448f-9ae6-b789cb0ca0e6</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