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6257588" cy="9144000"/>
  <p:notesSz cx="6858000" cy="9144000"/>
  <p:embeddedFontLst>
    <p:embeddedFont>
      <p:font typeface="Calibri" panose="020F0502020204030204" pitchFamily="34" charset="0"/>
      <p:regular r:id="rId34"/>
      <p:bold r:id="rId35"/>
      <p:italic r:id="rId36"/>
      <p:boldItalic r:id="rId37"/>
    </p:embeddedFont>
    <p:embeddedFont>
      <p:font typeface="Overpass" panose="00000500000000000000" pitchFamily="2" charset="0"/>
      <p:regular r:id="rId38"/>
      <p:bold r:id="rId39"/>
      <p:italic r:id="rId40"/>
      <p:boldItalic r:id="rId41"/>
    </p:embeddedFont>
    <p:embeddedFont>
      <p:font typeface="Overpass Mono" panose="00000509000000000000" pitchFamily="50" charset="0"/>
      <p:regular r:id="rId42"/>
      <p:bold r:id="rId43"/>
    </p:embeddedFont>
    <p:embeddedFont>
      <p:font typeface="Roboto" panose="02000000000000000000" pitchFamily="2"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7shRKAKcQ4O2f35syjGQFxeb+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40A7B-99E0-4257-BCDB-0E4FEEEA9F63}" v="8" dt="2022-03-24T10:53:10.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89858"/>
  </p:normalViewPr>
  <p:slideViewPr>
    <p:cSldViewPr snapToGrid="0" snapToObjects="1" showGuides="1">
      <p:cViewPr varScale="1">
        <p:scale>
          <a:sx n="77" d="100"/>
          <a:sy n="77" d="100"/>
        </p:scale>
        <p:origin x="1164" y="108"/>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63" Type="http://schemas.microsoft.com/office/2015/10/relationships/revisionInfo" Target="revisionInfo.xml"/><Relationship Id="rId68"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schemas.openxmlformats.org/officeDocument/2006/relationships/commentAuthors" Target="commentAuthors.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67"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60" Type="http://schemas.openxmlformats.org/officeDocument/2006/relationships/viewProps" Target="view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co.org.uk/for-organisations/posters-stickers-and-e-learning/school-resources/#engla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co.org.u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thinkuknow.co.uk/"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1.safelinks.protection.outlook.com/?url=https%3A%2F%2Fhwb.gov.wales%2Fcurriculum-for-wales%2Fhealth-and-well-being&amp;data=04%7C01%7CElaine.Cosgrove%40gov.wales%7Cb4b9917ef7174da40c4e08d9355e091d%7Ca2cc36c592804ae78887d06dab89216b%7C0%7C0%7C637599500252369136%7CUnknown%7CTWFpbGZsb3d8eyJWIjoiMC4wLjAwMDAiLCJQIjoiV2luMzIiLCJBTiI6Ik1haWwiLCJXVCI6Mn0%3D%7C1000&amp;sdata=E7jj6p%2FX5b%2Bsjnv%2BqK0YAljIVmPbiHgeTXc94Rl%2BOH4%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wb.gov.wales/curriculum-for-wales/cross-curricular-skills-frameworks/digital-competence-framewor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Baseline assessment (10 minutes)</a:t>
            </a:r>
            <a:endParaRPr/>
          </a:p>
          <a:p>
            <a:pPr marL="0" lvl="0" indent="0" algn="l" rtl="0">
              <a:lnSpc>
                <a:spcPct val="100000"/>
              </a:lnSpc>
              <a:spcBef>
                <a:spcPts val="0"/>
              </a:spcBef>
              <a:spcAft>
                <a:spcPts val="0"/>
              </a:spcAft>
              <a:buClr>
                <a:schemeClr val="dk1"/>
              </a:buClr>
              <a:buSzPts val="1400"/>
              <a:buFont typeface="Arial"/>
              <a:buNone/>
            </a:pPr>
            <a:endParaRPr/>
          </a:p>
          <a:p>
            <a:pPr marL="457200" lvl="0" indent="-317500" algn="l" rtl="0">
              <a:lnSpc>
                <a:spcPct val="100000"/>
              </a:lnSpc>
              <a:spcBef>
                <a:spcPts val="0"/>
              </a:spcBef>
              <a:spcAft>
                <a:spcPts val="0"/>
              </a:spcAft>
              <a:buClr>
                <a:schemeClr val="dk1"/>
              </a:buClr>
              <a:buSzPts val="1400"/>
              <a:buFont typeface="Calibri"/>
              <a:buChar char="●"/>
            </a:pPr>
            <a:r>
              <a:rPr lang="en-GB"/>
              <a:t>Hand out the </a:t>
            </a:r>
            <a:r>
              <a:rPr lang="en-GB" b="1"/>
              <a:t>Personal data mind map</a:t>
            </a:r>
            <a:r>
              <a:rPr lang="en-GB"/>
              <a:t> for students to complete in pairs or small groups. Use the exercise as a </a:t>
            </a:r>
            <a:r>
              <a:rPr lang="en-GB" b="1"/>
              <a:t>baseline assessment</a:t>
            </a:r>
            <a:r>
              <a:rPr lang="en-GB"/>
              <a:t> to assess how much students know or remember about personal data, which is covered in the </a:t>
            </a:r>
            <a:r>
              <a:rPr lang="en-GB" b="1" u="sng">
                <a:solidFill>
                  <a:schemeClr val="hlink"/>
                </a:solidFill>
                <a:hlinkClick r:id="rId3"/>
              </a:rPr>
              <a:t>Your Data Matters secondary school resources</a:t>
            </a:r>
            <a:r>
              <a:rPr lang="en-GB" b="1"/>
              <a:t>.</a:t>
            </a:r>
            <a:endParaRPr/>
          </a:p>
          <a:p>
            <a:pPr marL="457200" lvl="0" indent="-317500" algn="l" rtl="0">
              <a:lnSpc>
                <a:spcPct val="100000"/>
              </a:lnSpc>
              <a:spcBef>
                <a:spcPts val="0"/>
              </a:spcBef>
              <a:spcAft>
                <a:spcPts val="0"/>
              </a:spcAft>
              <a:buClr>
                <a:schemeClr val="dk1"/>
              </a:buClr>
              <a:buSzPts val="1400"/>
              <a:buFont typeface="Calibri"/>
              <a:buChar char="●"/>
            </a:pPr>
            <a:r>
              <a:rPr lang="en-GB"/>
              <a:t>As a class fill out the ‘</a:t>
            </a:r>
            <a:r>
              <a:rPr lang="en-GB" b="1"/>
              <a:t>What is personal data?</a:t>
            </a:r>
            <a:r>
              <a:rPr lang="en-GB"/>
              <a:t>’ question on the mind map, and then ask students to work in pairs or groups of three to fill out the rest of the mind map.</a:t>
            </a:r>
            <a:endParaRPr/>
          </a:p>
          <a:p>
            <a:pPr marL="457200" lvl="0" indent="-317500" algn="l" rtl="0">
              <a:lnSpc>
                <a:spcPct val="100000"/>
              </a:lnSpc>
              <a:spcBef>
                <a:spcPts val="0"/>
              </a:spcBef>
              <a:spcAft>
                <a:spcPts val="0"/>
              </a:spcAft>
              <a:buClr>
                <a:schemeClr val="dk1"/>
              </a:buClr>
              <a:buSzPts val="1400"/>
              <a:buFont typeface="Calibri"/>
              <a:buChar char="●"/>
            </a:pPr>
            <a:r>
              <a:rPr lang="en-GB"/>
              <a:t>Ask students to share their answers and recap the key points using the next slide.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800"/>
              </a:spcBef>
              <a:spcAft>
                <a:spcPts val="0"/>
              </a:spcAft>
              <a:buClr>
                <a:schemeClr val="dk1"/>
              </a:buClr>
              <a:buSzPts val="1400"/>
              <a:buFont typeface="Calibri"/>
              <a:buNone/>
            </a:pPr>
            <a:endParaRPr b="1"/>
          </a:p>
          <a:p>
            <a:pPr marL="0" lvl="0" indent="0" algn="l" rtl="0">
              <a:spcBef>
                <a:spcPts val="0"/>
              </a:spcBef>
              <a:spcAft>
                <a:spcPts val="0"/>
              </a:spcAft>
              <a:buNone/>
            </a:pPr>
            <a:endParaRPr/>
          </a:p>
        </p:txBody>
      </p:sp>
      <p:sp>
        <p:nvSpPr>
          <p:cNvPr id="281" name="Google Shape;2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GB" b="1"/>
              <a:t>Baseline assessment – answers</a:t>
            </a:r>
            <a:br>
              <a:rPr lang="en-GB" b="1"/>
            </a:br>
            <a:br>
              <a:rPr lang="en-GB"/>
            </a:br>
            <a:r>
              <a:rPr lang="en-GB"/>
              <a:t>Ask students to share their mind map answers, and recap the key points using this slide.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b="1"/>
              <a:t>Challenge question</a:t>
            </a:r>
            <a:endParaRPr/>
          </a:p>
          <a:p>
            <a:pPr marL="457200" lvl="0" indent="-317500" algn="l" rtl="0">
              <a:lnSpc>
                <a:spcPct val="100000"/>
              </a:lnSpc>
              <a:spcBef>
                <a:spcPts val="0"/>
              </a:spcBef>
              <a:spcAft>
                <a:spcPts val="0"/>
              </a:spcAft>
              <a:buClr>
                <a:schemeClr val="dk1"/>
              </a:buClr>
              <a:buSzPts val="1400"/>
              <a:buFont typeface="Calibri"/>
              <a:buChar char="●"/>
            </a:pPr>
            <a:r>
              <a:rPr lang="en-GB" b="1"/>
              <a:t>Why is it important that people’s personal data is protected when they go online?</a:t>
            </a:r>
            <a:r>
              <a:rPr lang="en-GB"/>
              <a:t> </a:t>
            </a:r>
            <a:endParaRPr/>
          </a:p>
          <a:p>
            <a:pPr marL="457200" lvl="0" indent="0" algn="l" rtl="0">
              <a:lnSpc>
                <a:spcPct val="100000"/>
              </a:lnSpc>
              <a:spcBef>
                <a:spcPts val="0"/>
              </a:spcBef>
              <a:spcAft>
                <a:spcPts val="0"/>
              </a:spcAft>
              <a:buClr>
                <a:schemeClr val="dk1"/>
              </a:buClr>
              <a:buSzPts val="1400"/>
              <a:buFont typeface="Calibri"/>
              <a:buNone/>
            </a:pPr>
            <a:r>
              <a:rPr lang="en-GB"/>
              <a:t>(</a:t>
            </a:r>
            <a:r>
              <a:rPr lang="en-GB" sz="1600">
                <a:solidFill>
                  <a:srgbClr val="3C4043"/>
                </a:solidFill>
                <a:highlight>
                  <a:srgbClr val="FFFFFF"/>
                </a:highlight>
                <a:latin typeface="Roboto"/>
                <a:ea typeface="Roboto"/>
                <a:cs typeface="Roboto"/>
                <a:sym typeface="Roboto"/>
              </a:rPr>
              <a:t>Personal data is very valuable to online companies, it can be used commercially for example to target consumers with advertising or emails. Keeping data private protects a person from intrusive advertising from companies they may not want to hear from, and from having sensitive information made public. Companies are required by law to keep their users’ personal data safe, to protect it from hackers and people with criminal intent who try to steal and sell people’s data. Keeping personal data safe also protects people from being a victim of identity theft. Identity theft is when someone steals another person’s personal data - such as name, email address, bank details - in order to imitate them online, steal from them or apply for documentation such as passports or credit cards</a:t>
            </a:r>
            <a:r>
              <a:rPr lang="en-GB"/>
              <a: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GB"/>
              <a:t>Explain that there are now special rules for how online companies have to treat children and young people’s personal data, in order to keep it safe and secure. These rules are collectively known as ‘The Children’s code’ and they have been developed by the ICO, the organisation that is responsible for keeping personal data safe.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800"/>
              </a:spcBef>
              <a:spcAft>
                <a:spcPts val="0"/>
              </a:spcAft>
              <a:buClr>
                <a:schemeClr val="dk1"/>
              </a:buClr>
              <a:buSzPts val="1400"/>
              <a:buFont typeface="Calibri"/>
              <a:buNone/>
            </a:pPr>
            <a:endParaRPr b="1"/>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The Children’s code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a:t>Introduce the concept of the Children’s code using this slide.</a:t>
            </a:r>
            <a:endParaRPr/>
          </a:p>
        </p:txBody>
      </p:sp>
      <p:sp>
        <p:nvSpPr>
          <p:cNvPr id="372" name="Google Shape;3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Think, pair, share (10 - 15 minutes)</a:t>
            </a:r>
            <a:br>
              <a:rPr lang="en-GB" b="1"/>
            </a:br>
            <a:endParaRPr b="1"/>
          </a:p>
          <a:p>
            <a:pPr marL="0" lvl="0" indent="0" algn="l" rtl="0">
              <a:lnSpc>
                <a:spcPct val="100000"/>
              </a:lnSpc>
              <a:spcBef>
                <a:spcPts val="800"/>
              </a:spcBef>
              <a:spcAft>
                <a:spcPts val="0"/>
              </a:spcAft>
              <a:buClr>
                <a:schemeClr val="dk1"/>
              </a:buClr>
              <a:buSzPts val="1400"/>
              <a:buFont typeface="Calibri"/>
              <a:buNone/>
            </a:pPr>
            <a:r>
              <a:rPr lang="en-GB"/>
              <a:t>This activity uses a think, pair, structure to get students thinking about </a:t>
            </a:r>
            <a:r>
              <a:rPr lang="en-GB" b="1"/>
              <a:t>why</a:t>
            </a:r>
            <a:r>
              <a:rPr lang="en-GB"/>
              <a:t> there are special laws that govern how online companies treat personal data, and in particular children and young people’s data. </a:t>
            </a:r>
            <a:endParaRPr/>
          </a:p>
          <a:p>
            <a:pPr marL="0" lvl="0" indent="0" algn="l" rtl="0">
              <a:lnSpc>
                <a:spcPct val="100000"/>
              </a:lnSpc>
              <a:spcBef>
                <a:spcPts val="800"/>
              </a:spcBef>
              <a:spcAft>
                <a:spcPts val="0"/>
              </a:spcAft>
              <a:buClr>
                <a:schemeClr val="dk1"/>
              </a:buClr>
              <a:buSzPts val="1400"/>
              <a:buFont typeface="Calibri"/>
              <a:buNone/>
            </a:pPr>
            <a:r>
              <a:rPr lang="en-GB"/>
              <a:t>If time allows, ask students to join their pairs together to form small groups, and come up with suggestions for rules that could be put in place to safeguard children and young people online.  </a:t>
            </a:r>
            <a:endParaRPr/>
          </a:p>
          <a:p>
            <a:pPr marL="457200" lvl="0" indent="-304800" algn="l" rtl="0">
              <a:lnSpc>
                <a:spcPct val="107000"/>
              </a:lnSpc>
              <a:spcBef>
                <a:spcPts val="1800"/>
              </a:spcBef>
              <a:spcAft>
                <a:spcPts val="0"/>
              </a:spcAft>
              <a:buClr>
                <a:schemeClr val="dk1"/>
              </a:buClr>
              <a:buSzPts val="1200"/>
              <a:buFont typeface="Calibri"/>
              <a:buChar char="●"/>
            </a:pPr>
            <a:r>
              <a:rPr lang="en-GB" b="1"/>
              <a:t>Why do you think there are laws about how companies treat personal data?</a:t>
            </a:r>
            <a:r>
              <a:rPr lang="en-GB"/>
              <a:t> GDPR is a set of rules developed by the European Union that determine how personal data has to be kept safe, for example, by businesses or organisations. Personal data, such as email addresses or medical records, must be kept private and secure by law, in order to comply with GDPR. This protects individuals by making sure that information they want will stay private, such as medical records, does not get made public, and it means that businesses cannot contact consumers by email without their prior consent. Anyone has the legal right to unsubscribe from any mailing list under GDPR, which protects the consumer from being bombarded with intrusive messaging.</a:t>
            </a:r>
            <a:endParaRPr/>
          </a:p>
          <a:p>
            <a:pPr marL="457200" lvl="0" indent="-304800" algn="l" rtl="0">
              <a:lnSpc>
                <a:spcPct val="107000"/>
              </a:lnSpc>
              <a:spcBef>
                <a:spcPts val="0"/>
              </a:spcBef>
              <a:spcAft>
                <a:spcPts val="0"/>
              </a:spcAft>
              <a:buClr>
                <a:schemeClr val="dk1"/>
              </a:buClr>
              <a:buSzPts val="1200"/>
              <a:buFont typeface="Calibri"/>
              <a:buChar char="●"/>
            </a:pPr>
            <a:r>
              <a:rPr lang="en-GB" b="1"/>
              <a:t>Why do you think children and young people’s data is treated differently? </a:t>
            </a:r>
            <a:r>
              <a:rPr lang="en-GB"/>
              <a:t>The United Nations Convention on the Rights of the Child (UNCRC) recognises that children need special safeguards and care in all aspects of their life. When children and young people go online they can end up sharing personal information without understanding the implications. They may also be more susceptible to techniques used by online companies to encourage them to spend more time on apps and websites, or make purchases. The Children’s code therefore requires that digital design prioritises the health and wellbeing of the child. </a:t>
            </a:r>
            <a:endParaRPr/>
          </a:p>
          <a:p>
            <a:pPr marL="0" lvl="0" indent="0" algn="l" rtl="0">
              <a:lnSpc>
                <a:spcPct val="107000"/>
              </a:lnSpc>
              <a:spcBef>
                <a:spcPts val="1800"/>
              </a:spcBef>
              <a:spcAft>
                <a:spcPts val="0"/>
              </a:spcAft>
              <a:buClr>
                <a:schemeClr val="dk1"/>
              </a:buClr>
              <a:buSzPts val="1400"/>
              <a:buFont typeface="Calibri"/>
              <a:buNone/>
            </a:pPr>
            <a:endParaRPr/>
          </a:p>
        </p:txBody>
      </p:sp>
      <p:sp>
        <p:nvSpPr>
          <p:cNvPr id="387" name="Google Shape;3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a:t>Think, pair, share (10 - 15 minutes)</a:t>
            </a:r>
            <a:br>
              <a:rPr lang="en-GB" b="1" dirty="0"/>
            </a:br>
            <a:endParaRPr b="1" dirty="0"/>
          </a:p>
          <a:p>
            <a:pPr marL="0" lvl="0" indent="0" algn="l" rtl="0">
              <a:lnSpc>
                <a:spcPct val="100000"/>
              </a:lnSpc>
              <a:spcBef>
                <a:spcPts val="800"/>
              </a:spcBef>
              <a:spcAft>
                <a:spcPts val="0"/>
              </a:spcAft>
              <a:buClr>
                <a:schemeClr val="dk1"/>
              </a:buClr>
              <a:buSzPts val="1400"/>
              <a:buFont typeface="Calibri"/>
              <a:buNone/>
            </a:pPr>
            <a:r>
              <a:rPr lang="en-GB" dirty="0"/>
              <a:t>This activity uses a think, pair, structure to get students thinking about </a:t>
            </a:r>
            <a:r>
              <a:rPr lang="en-GB" b="1" dirty="0"/>
              <a:t>why</a:t>
            </a:r>
            <a:r>
              <a:rPr lang="en-GB" dirty="0"/>
              <a:t> there are special laws that govern how online companies treat personal data, and in particular children and young people’s data. </a:t>
            </a:r>
            <a:endParaRPr dirty="0"/>
          </a:p>
          <a:p>
            <a:pPr marL="0" lvl="0" indent="0" algn="l" rtl="0">
              <a:lnSpc>
                <a:spcPct val="100000"/>
              </a:lnSpc>
              <a:spcBef>
                <a:spcPts val="800"/>
              </a:spcBef>
              <a:spcAft>
                <a:spcPts val="0"/>
              </a:spcAft>
              <a:buClr>
                <a:schemeClr val="dk1"/>
              </a:buClr>
              <a:buSzPts val="1400"/>
              <a:buFont typeface="Calibri"/>
              <a:buNone/>
            </a:pPr>
            <a:r>
              <a:rPr lang="en-GB" dirty="0"/>
              <a:t>If time allows, ask students to join their pairs together to form small groups, and come up with suggestions for rules that could be put in place to safeguard children and young people online.  </a:t>
            </a:r>
            <a:endParaRPr dirty="0"/>
          </a:p>
          <a:p>
            <a:pPr marL="457200" lvl="0" indent="-304800" algn="l" rtl="0">
              <a:lnSpc>
                <a:spcPct val="107000"/>
              </a:lnSpc>
              <a:spcBef>
                <a:spcPts val="1800"/>
              </a:spcBef>
              <a:spcAft>
                <a:spcPts val="0"/>
              </a:spcAft>
              <a:buClr>
                <a:schemeClr val="dk1"/>
              </a:buClr>
              <a:buSzPts val="1200"/>
              <a:buFont typeface="Calibri"/>
              <a:buChar char="●"/>
            </a:pPr>
            <a:r>
              <a:rPr lang="en-GB" b="1" dirty="0"/>
              <a:t>Why do you think there are laws about how companies treat personal data?</a:t>
            </a:r>
            <a:r>
              <a:rPr lang="en-GB" dirty="0"/>
              <a:t> GDPR is a set of rules developed by the European Union that determine how personal data has to be kept safe, for example, by businesses or organisations. Personal data, such as email addresses or medical records, must be kept private and secure by law, in order to comply with GDPR. This protects individuals by making sure that information they want will stay private, such as medical records, does not get made public, and it means that businesses cannot contact consumers by email without their prior consent. Anyone has the legal right to unsubscribe from any mailing list under GDPR, which protects the consumer from being bombarded with intrusive messaging.</a:t>
            </a:r>
            <a:endParaRPr dirty="0"/>
          </a:p>
          <a:p>
            <a:pPr marL="457200" lvl="0" indent="-304800" algn="l" rtl="0">
              <a:lnSpc>
                <a:spcPct val="107000"/>
              </a:lnSpc>
              <a:spcBef>
                <a:spcPts val="0"/>
              </a:spcBef>
              <a:spcAft>
                <a:spcPts val="0"/>
              </a:spcAft>
              <a:buClr>
                <a:schemeClr val="dk1"/>
              </a:buClr>
              <a:buSzPts val="1200"/>
              <a:buFont typeface="Calibri"/>
              <a:buChar char="●"/>
            </a:pPr>
            <a:r>
              <a:rPr lang="en-GB" b="1" dirty="0"/>
              <a:t>Why do you think children and young people’s data is treated differently? </a:t>
            </a:r>
            <a:r>
              <a:rPr lang="en-GB" dirty="0"/>
              <a:t>The United Nations Convention on the Rights of the Child (UNCRC) recognises that children need special safeguards and care in all aspects of their life. When children and young people go online they can end up sharing personal information without understanding the implications. They may also be more susceptible to techniques used by online companies to encourage them to spend more time on apps and websites, or make purchases. The Children’s code therefore requires that digital design prioritises the health and wellbeing of the child. </a:t>
            </a:r>
            <a:endParaRPr dirty="0"/>
          </a:p>
          <a:p>
            <a:pPr marL="0" lvl="0" indent="0" algn="l" rtl="0">
              <a:lnSpc>
                <a:spcPct val="107000"/>
              </a:lnSpc>
              <a:spcBef>
                <a:spcPts val="1800"/>
              </a:spcBef>
              <a:spcAft>
                <a:spcPts val="0"/>
              </a:spcAft>
              <a:buClr>
                <a:schemeClr val="dk1"/>
              </a:buClr>
              <a:buSzPts val="1400"/>
              <a:buFont typeface="Calibri"/>
              <a:buNone/>
            </a:pPr>
            <a:endParaRPr dirty="0"/>
          </a:p>
        </p:txBody>
      </p:sp>
      <p:sp>
        <p:nvSpPr>
          <p:cNvPr id="404" name="Google Shape;4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rules (15 minutes)</a:t>
            </a:r>
            <a:endParaRPr/>
          </a:p>
          <a:p>
            <a:pPr marL="0" lvl="0" indent="0" algn="l" rtl="0">
              <a:lnSpc>
                <a:spcPct val="100000"/>
              </a:lnSpc>
              <a:spcBef>
                <a:spcPts val="0"/>
              </a:spcBef>
              <a:spcAft>
                <a:spcPts val="0"/>
              </a:spcAft>
              <a:buClr>
                <a:schemeClr val="dk1"/>
              </a:buClr>
              <a:buSzPts val="1100"/>
              <a:buFont typeface="Calibri"/>
              <a:buNone/>
            </a:pPr>
            <a:r>
              <a:rPr lang="en-GB"/>
              <a:t>Show slides 15 to 22 and talk through some of the Children’s code rules (there are 15 rules in total.) For each slide, ask students how they think the rule protects children and young people. </a:t>
            </a:r>
            <a:endParaRPr b="1"/>
          </a:p>
          <a:p>
            <a:pPr marL="0" lvl="0" indent="0" algn="l" rtl="0">
              <a:lnSpc>
                <a:spcPct val="100000"/>
              </a:lnSpc>
              <a:spcBef>
                <a:spcPts val="0"/>
              </a:spcBef>
              <a:spcAft>
                <a:spcPts val="0"/>
              </a:spcAft>
              <a:buClr>
                <a:schemeClr val="dk1"/>
              </a:buClr>
              <a:buSzPts val="1100"/>
              <a:buFont typeface="Calibri"/>
              <a:buNone/>
            </a:pPr>
            <a:endParaRPr b="1"/>
          </a:p>
          <a:p>
            <a:pPr marL="0" lvl="0" indent="0" algn="l" rtl="0">
              <a:lnSpc>
                <a:spcPct val="100000"/>
              </a:lnSpc>
              <a:spcBef>
                <a:spcPts val="0"/>
              </a:spcBef>
              <a:spcAft>
                <a:spcPts val="0"/>
              </a:spcAft>
              <a:buClr>
                <a:schemeClr val="dk1"/>
              </a:buClr>
              <a:buSzPts val="1100"/>
              <a:buFont typeface="Arial"/>
              <a:buNone/>
            </a:pPr>
            <a:r>
              <a:rPr lang="en-GB" b="1"/>
              <a:t>Q. How does this rule protect children and young people? </a:t>
            </a:r>
            <a:endParaRPr/>
          </a:p>
          <a:p>
            <a:pPr marL="0" lvl="0" indent="0" algn="l" rtl="0">
              <a:lnSpc>
                <a:spcPct val="142857"/>
              </a:lnSpc>
              <a:spcBef>
                <a:spcPts val="0"/>
              </a:spcBef>
              <a:spcAft>
                <a:spcPts val="0"/>
              </a:spcAft>
              <a:buClr>
                <a:schemeClr val="dk1"/>
              </a:buClr>
              <a:buSzPts val="1100"/>
              <a:buFont typeface="Calibri"/>
              <a:buNone/>
            </a:pPr>
            <a:endParaRPr/>
          </a:p>
          <a:p>
            <a:pPr marL="0" lvl="0" indent="0" algn="l" rtl="0">
              <a:lnSpc>
                <a:spcPct val="142857"/>
              </a:lnSpc>
              <a:spcBef>
                <a:spcPts val="0"/>
              </a:spcBef>
              <a:spcAft>
                <a:spcPts val="0"/>
              </a:spcAft>
              <a:buClr>
                <a:schemeClr val="dk1"/>
              </a:buClr>
              <a:buSzPts val="1100"/>
              <a:buFont typeface="Arial"/>
              <a:buNone/>
            </a:pPr>
            <a:r>
              <a:rPr lang="en-GB" sz="1600">
                <a:solidFill>
                  <a:srgbClr val="3C4043"/>
                </a:solidFill>
                <a:highlight>
                  <a:srgbClr val="FFFFFF"/>
                </a:highlight>
                <a:latin typeface="Roboto"/>
                <a:ea typeface="Roboto"/>
                <a:cs typeface="Roboto"/>
                <a:sym typeface="Roboto"/>
              </a:rPr>
              <a:t>High privacy settings give users more control over how their data is used by apps / websites / games.</a:t>
            </a:r>
            <a:endParaRPr/>
          </a:p>
          <a:p>
            <a:pPr marL="0" lvl="0" indent="0" algn="l" rtl="0">
              <a:lnSpc>
                <a:spcPct val="142857"/>
              </a:lnSpc>
              <a:spcBef>
                <a:spcPts val="0"/>
              </a:spcBef>
              <a:spcAft>
                <a:spcPts val="0"/>
              </a:spcAft>
              <a:buClr>
                <a:schemeClr val="dk1"/>
              </a:buClr>
              <a:buSzPts val="1100"/>
              <a:buFont typeface="Arial"/>
              <a:buNone/>
            </a:pPr>
            <a:r>
              <a:rPr lang="en-GB" sz="1600">
                <a:solidFill>
                  <a:srgbClr val="3C4043"/>
                </a:solidFill>
                <a:highlight>
                  <a:srgbClr val="FFFFFF"/>
                </a:highlight>
                <a:latin typeface="Roboto"/>
                <a:ea typeface="Roboto"/>
                <a:cs typeface="Roboto"/>
                <a:sym typeface="Roboto"/>
              </a:rPr>
              <a:t>Having a private profile on social media protects a person's publicly available personal data, e.g. name, birthday and photos, from being seen by people they don’t know and may not trust.</a:t>
            </a:r>
            <a:endParaRPr/>
          </a:p>
          <a:p>
            <a:pPr marL="0" lvl="0" indent="0" algn="l" rtl="0">
              <a:lnSpc>
                <a:spcPct val="115000"/>
              </a:lnSpc>
              <a:spcBef>
                <a:spcPts val="0"/>
              </a:spcBef>
              <a:spcAft>
                <a:spcPts val="0"/>
              </a:spcAft>
              <a:buClr>
                <a:schemeClr val="dk1"/>
              </a:buClr>
              <a:buSzPts val="1100"/>
              <a:buFont typeface="Arial"/>
              <a:buNone/>
            </a:pPr>
            <a:endParaRPr sz="1800">
              <a:latin typeface="Arial"/>
              <a:ea typeface="Arial"/>
              <a:cs typeface="Arial"/>
              <a:sym typeface="Arial"/>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435" name="Google Shape;4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rules (15 minutes)</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a:t>Show slides 15 to 22 and talk through some of the Children’s code rules (there are 15 rules in total.) For each slide, ask students how they think the rule protects children and young people. </a:t>
            </a:r>
            <a:endParaRPr b="1"/>
          </a:p>
          <a:p>
            <a:pPr marL="0" lvl="0" indent="0" algn="l" rtl="0">
              <a:lnSpc>
                <a:spcPct val="100000"/>
              </a:lnSpc>
              <a:spcBef>
                <a:spcPts val="0"/>
              </a:spcBef>
              <a:spcAft>
                <a:spcPts val="0"/>
              </a:spcAft>
              <a:buClr>
                <a:schemeClr val="dk1"/>
              </a:buClr>
              <a:buSzPts val="1100"/>
              <a:buFont typeface="Calibri"/>
              <a:buNone/>
            </a:pPr>
            <a:endParaRPr b="1"/>
          </a:p>
          <a:p>
            <a:pPr marL="0" lvl="0" indent="0" algn="l" rtl="0">
              <a:lnSpc>
                <a:spcPct val="100000"/>
              </a:lnSpc>
              <a:spcBef>
                <a:spcPts val="0"/>
              </a:spcBef>
              <a:spcAft>
                <a:spcPts val="0"/>
              </a:spcAft>
              <a:buClr>
                <a:schemeClr val="dk1"/>
              </a:buClr>
              <a:buSzPts val="1100"/>
              <a:buFont typeface="Arial"/>
              <a:buNone/>
            </a:pPr>
            <a:r>
              <a:rPr lang="en-GB" b="1"/>
              <a:t>Q. How does this rule protect children and young people? </a:t>
            </a:r>
            <a:endParaRPr/>
          </a:p>
          <a:p>
            <a:pPr marL="0" lvl="0" indent="0" algn="l" rtl="0">
              <a:lnSpc>
                <a:spcPct val="142857"/>
              </a:lnSpc>
              <a:spcBef>
                <a:spcPts val="0"/>
              </a:spcBef>
              <a:spcAft>
                <a:spcPts val="0"/>
              </a:spcAft>
              <a:buClr>
                <a:schemeClr val="dk1"/>
              </a:buClr>
              <a:buSzPts val="1100"/>
              <a:buFont typeface="Calibri"/>
              <a:buNone/>
            </a:pPr>
            <a:endParaRPr/>
          </a:p>
          <a:p>
            <a:pPr marL="0" lvl="0" indent="0" algn="l" rtl="0">
              <a:lnSpc>
                <a:spcPct val="142857"/>
              </a:lnSpc>
              <a:spcBef>
                <a:spcPts val="0"/>
              </a:spcBef>
              <a:spcAft>
                <a:spcPts val="0"/>
              </a:spcAft>
              <a:buClr>
                <a:schemeClr val="dk1"/>
              </a:buClr>
              <a:buSzPts val="1100"/>
              <a:buFont typeface="Arial"/>
              <a:buNone/>
            </a:pPr>
            <a:r>
              <a:rPr lang="en-GB" sz="1600">
                <a:solidFill>
                  <a:srgbClr val="3C4043"/>
                </a:solidFill>
                <a:highlight>
                  <a:srgbClr val="FFFFFF"/>
                </a:highlight>
                <a:latin typeface="Roboto"/>
                <a:ea typeface="Roboto"/>
                <a:cs typeface="Roboto"/>
                <a:sym typeface="Roboto"/>
              </a:rPr>
              <a:t>High privacy settings give users more control over how their data is used by apps / websites / games.</a:t>
            </a:r>
            <a:endParaRPr/>
          </a:p>
          <a:p>
            <a:pPr marL="0" lvl="0" indent="0" algn="l" rtl="0">
              <a:lnSpc>
                <a:spcPct val="142857"/>
              </a:lnSpc>
              <a:spcBef>
                <a:spcPts val="0"/>
              </a:spcBef>
              <a:spcAft>
                <a:spcPts val="0"/>
              </a:spcAft>
              <a:buClr>
                <a:schemeClr val="dk1"/>
              </a:buClr>
              <a:buSzPts val="1100"/>
              <a:buFont typeface="Arial"/>
              <a:buNone/>
            </a:pPr>
            <a:r>
              <a:rPr lang="en-GB" sz="1600">
                <a:solidFill>
                  <a:srgbClr val="3C4043"/>
                </a:solidFill>
                <a:highlight>
                  <a:srgbClr val="FFFFFF"/>
                </a:highlight>
                <a:latin typeface="Roboto"/>
                <a:ea typeface="Roboto"/>
                <a:cs typeface="Roboto"/>
                <a:sym typeface="Roboto"/>
              </a:rPr>
              <a:t>Having a private profile on social media protects a person's publicly available personal data, e.g. name, birthday and photos, from being seen by people they don’t know and may not trust.</a:t>
            </a:r>
            <a:endParaRPr/>
          </a:p>
          <a:p>
            <a:pPr marL="0" lvl="0" indent="0" algn="l" rtl="0">
              <a:lnSpc>
                <a:spcPct val="115000"/>
              </a:lnSpc>
              <a:spcBef>
                <a:spcPts val="0"/>
              </a:spcBef>
              <a:spcAft>
                <a:spcPts val="0"/>
              </a:spcAft>
              <a:buClr>
                <a:schemeClr val="dk1"/>
              </a:buClr>
              <a:buSzPts val="1100"/>
              <a:buFont typeface="Arial"/>
              <a:buNone/>
            </a:pPr>
            <a:endParaRPr sz="1800">
              <a:latin typeface="Arial"/>
              <a:ea typeface="Arial"/>
              <a:cs typeface="Arial"/>
              <a:sym typeface="Arial"/>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447" name="Google Shape;4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The rules (15 minutes)</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a:t>Show slides 15 to 22 and talk through some of the Children’s code rules (there are 15 rules in total.) For each slide, ask students how they think the rule protects children and young people. </a:t>
            </a:r>
            <a:endParaRPr b="1" dirty="0"/>
          </a:p>
          <a:p>
            <a:pPr marL="0" lvl="0" indent="0" algn="l" rtl="0">
              <a:lnSpc>
                <a:spcPct val="100000"/>
              </a:lnSpc>
              <a:spcBef>
                <a:spcPts val="0"/>
              </a:spcBef>
              <a:spcAft>
                <a:spcPts val="0"/>
              </a:spcAft>
              <a:buClr>
                <a:schemeClr val="dk1"/>
              </a:buClr>
              <a:buSzPts val="1100"/>
              <a:buFont typeface="Calibri"/>
              <a:buNone/>
            </a:pPr>
            <a:br>
              <a:rPr lang="en-GB" b="1" dirty="0"/>
            </a:br>
            <a:r>
              <a:rPr lang="en-GB" b="1" dirty="0"/>
              <a:t>Q. How does this rule protect children and young people? </a:t>
            </a:r>
            <a:br>
              <a:rPr lang="en-GB" b="1" dirty="0"/>
            </a:br>
            <a:endParaRPr b="1" dirty="0"/>
          </a:p>
          <a:p>
            <a:pPr marL="0" lvl="0" indent="0" algn="l" rtl="0">
              <a:lnSpc>
                <a:spcPct val="100000"/>
              </a:lnSpc>
              <a:spcBef>
                <a:spcPts val="800"/>
              </a:spcBef>
              <a:spcAft>
                <a:spcPts val="0"/>
              </a:spcAft>
              <a:buClr>
                <a:schemeClr val="dk1"/>
              </a:buClr>
              <a:buSzPts val="1400"/>
              <a:buFont typeface="Arial"/>
              <a:buNone/>
            </a:pPr>
            <a:r>
              <a:rPr lang="en-GB" dirty="0"/>
              <a:t>Disabling profiling means that online companies cannot track children and young people’s activity in order to influence their behaviour e.g. by sending them notifications encouraging them to spend more time online, or by showing them targeted advertising based upon their habits / preferences. </a:t>
            </a:r>
            <a:endParaRPr sz="2400" dirty="0"/>
          </a:p>
        </p:txBody>
      </p:sp>
      <p:sp>
        <p:nvSpPr>
          <p:cNvPr id="473" name="Google Shape;4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The rules (15 minutes)</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a:t>Show slides 15 to 22 and talk through some of the Children’s code rules (there are 15 rules in total.) For each slide, ask students how they think the rule protects children and young people. </a:t>
            </a:r>
            <a:endParaRPr b="1" dirty="0"/>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Q. How does this rule protect children and young people? </a:t>
            </a:r>
            <a:endParaRPr dirty="0"/>
          </a:p>
          <a:p>
            <a:pPr marL="0" lvl="0" indent="0" algn="l" rtl="0">
              <a:lnSpc>
                <a:spcPct val="100000"/>
              </a:lnSpc>
              <a:spcBef>
                <a:spcPts val="0"/>
              </a:spcBef>
              <a:spcAft>
                <a:spcPts val="0"/>
              </a:spcAft>
              <a:buClr>
                <a:schemeClr val="dk1"/>
              </a:buClr>
              <a:buSzPts val="1100"/>
              <a:buFont typeface="Arial"/>
              <a:buNone/>
            </a:pPr>
            <a:br>
              <a:rPr lang="en-GB" b="1" dirty="0"/>
            </a:br>
            <a:r>
              <a:rPr lang="en-GB" dirty="0"/>
              <a:t>Disabling profiling means that online companies cannot collect children and young people’s activity in order to influence their behaviour e.g. by sending them notifications encouraging them to spend more time online, or by showing them targeted advertising based upon their habits / preferences. </a:t>
            </a:r>
            <a:endParaRPr sz="2400" dirty="0"/>
          </a:p>
        </p:txBody>
      </p:sp>
      <p:sp>
        <p:nvSpPr>
          <p:cNvPr id="485" name="Google Shape;4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The rules (15 minutes)</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a:t>Show slides 15 to 22 and talk through some of the Children’s code rules (there are 15 rules in total.) For each slide, ask students how they think the rule protects children and young people. </a:t>
            </a:r>
            <a:endParaRPr b="1" dirty="0"/>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Q. How does this rule protect children and young people? </a:t>
            </a:r>
            <a:br>
              <a:rPr lang="en-GB" b="1" dirty="0"/>
            </a:br>
            <a:endParaRPr b="1" dirty="0"/>
          </a:p>
          <a:p>
            <a:pPr marL="0" lvl="0" indent="0" algn="l" rtl="0">
              <a:lnSpc>
                <a:spcPct val="100000"/>
              </a:lnSpc>
              <a:spcBef>
                <a:spcPts val="800"/>
              </a:spcBef>
              <a:spcAft>
                <a:spcPts val="0"/>
              </a:spcAft>
              <a:buClr>
                <a:schemeClr val="dk1"/>
              </a:buClr>
              <a:buSzPts val="1400"/>
              <a:buFont typeface="Arial"/>
              <a:buNone/>
            </a:pPr>
            <a:r>
              <a:rPr lang="en-GB" dirty="0"/>
              <a:t>Disabling targeted advertising prevents children’s ‘behavioural data’ being used to encourage them to spend money and make purchases. </a:t>
            </a:r>
            <a:endParaRPr sz="2400" dirty="0"/>
          </a:p>
          <a:p>
            <a:pPr marL="0" lvl="0" indent="0" algn="l" rtl="0">
              <a:lnSpc>
                <a:spcPct val="100000"/>
              </a:lnSpc>
              <a:spcBef>
                <a:spcPts val="800"/>
              </a:spcBef>
              <a:spcAft>
                <a:spcPts val="0"/>
              </a:spcAft>
              <a:buClr>
                <a:schemeClr val="dk1"/>
              </a:buClr>
              <a:buSzPts val="1400"/>
              <a:buFont typeface="Calibri"/>
              <a:buNone/>
            </a:pPr>
            <a:endParaRPr sz="2400" dirty="0"/>
          </a:p>
        </p:txBody>
      </p:sp>
      <p:sp>
        <p:nvSpPr>
          <p:cNvPr id="511" name="Google Shape;51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highlight>
                <a:srgbClr val="FFFFFF"/>
              </a:highlight>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rules (15 minutes)</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a:t>Show slides 15 to 22 and talk through some of the Children’s code rules (there are 15 rules in total.) For each slide, ask students how they think the rule protects children and young people. </a:t>
            </a:r>
            <a:endParaRPr b="1"/>
          </a:p>
          <a:p>
            <a:pPr marL="0" lvl="0" indent="0" algn="l" rtl="0">
              <a:lnSpc>
                <a:spcPct val="100000"/>
              </a:lnSpc>
              <a:spcBef>
                <a:spcPts val="0"/>
              </a:spcBef>
              <a:spcAft>
                <a:spcPts val="0"/>
              </a:spcAft>
              <a:buClr>
                <a:schemeClr val="dk1"/>
              </a:buClr>
              <a:buSzPts val="1100"/>
              <a:buFont typeface="Arial"/>
              <a:buNone/>
            </a:pPr>
            <a:br>
              <a:rPr lang="en-GB" b="1"/>
            </a:br>
            <a:r>
              <a:rPr lang="en-GB" b="1"/>
              <a:t>Q. How does this rule protect children and young people? </a:t>
            </a:r>
            <a:br>
              <a:rPr lang="en-GB" b="1"/>
            </a:br>
            <a:endParaRPr b="1"/>
          </a:p>
          <a:p>
            <a:pPr marL="0" lvl="0" indent="0" algn="l" rtl="0">
              <a:lnSpc>
                <a:spcPct val="100000"/>
              </a:lnSpc>
              <a:spcBef>
                <a:spcPts val="800"/>
              </a:spcBef>
              <a:spcAft>
                <a:spcPts val="0"/>
              </a:spcAft>
              <a:buClr>
                <a:schemeClr val="dk1"/>
              </a:buClr>
              <a:buSzPts val="1400"/>
              <a:buFont typeface="Arial"/>
              <a:buNone/>
            </a:pPr>
            <a:r>
              <a:rPr lang="en-GB"/>
              <a:t>Disabling targeted advertising prevents children’s ‘behavioural data’ being used to encourage them to spend money and make purchases. </a:t>
            </a:r>
            <a:endParaRPr sz="2400"/>
          </a:p>
          <a:p>
            <a:pPr marL="0" lvl="0" indent="0" algn="l" rtl="0">
              <a:lnSpc>
                <a:spcPct val="100000"/>
              </a:lnSpc>
              <a:spcBef>
                <a:spcPts val="800"/>
              </a:spcBef>
              <a:spcAft>
                <a:spcPts val="0"/>
              </a:spcAft>
              <a:buClr>
                <a:schemeClr val="dk1"/>
              </a:buClr>
              <a:buSzPts val="1400"/>
              <a:buFont typeface="Calibri"/>
              <a:buNone/>
            </a:pPr>
            <a:endParaRPr sz="2400"/>
          </a:p>
        </p:txBody>
      </p:sp>
      <p:sp>
        <p:nvSpPr>
          <p:cNvPr id="523" name="Google Shape;52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rules (15 minutes)</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a:t>Show slides 15 to 22 and talk through some of the Children’s code rules (there are 15 rules in total.) For each slide, ask students how they think the rule protects children and young people. </a:t>
            </a:r>
            <a:endParaRPr b="1"/>
          </a:p>
          <a:p>
            <a:pPr marL="0" lvl="0" indent="0" algn="l" rtl="0">
              <a:lnSpc>
                <a:spcPct val="100000"/>
              </a:lnSpc>
              <a:spcBef>
                <a:spcPts val="0"/>
              </a:spcBef>
              <a:spcAft>
                <a:spcPts val="0"/>
              </a:spcAft>
              <a:buClr>
                <a:schemeClr val="dk1"/>
              </a:buClr>
              <a:buSzPts val="1100"/>
              <a:buFont typeface="Calibri"/>
              <a:buNone/>
            </a:pPr>
            <a:endParaRPr b="1"/>
          </a:p>
          <a:p>
            <a:pPr marL="0" lvl="0" indent="0" algn="l" rtl="0">
              <a:lnSpc>
                <a:spcPct val="100000"/>
              </a:lnSpc>
              <a:spcBef>
                <a:spcPts val="0"/>
              </a:spcBef>
              <a:spcAft>
                <a:spcPts val="0"/>
              </a:spcAft>
              <a:buClr>
                <a:schemeClr val="dk1"/>
              </a:buClr>
              <a:buSzPts val="1100"/>
              <a:buFont typeface="Arial"/>
              <a:buNone/>
            </a:pPr>
            <a:r>
              <a:rPr lang="en-GB" b="1"/>
              <a:t>Q. How does this rule protect children and young people? </a:t>
            </a:r>
            <a:endParaRPr/>
          </a:p>
          <a:p>
            <a:pPr marL="0" lvl="0" indent="0" algn="l" rtl="0">
              <a:lnSpc>
                <a:spcPct val="100000"/>
              </a:lnSpc>
              <a:spcBef>
                <a:spcPts val="800"/>
              </a:spcBef>
              <a:spcAft>
                <a:spcPts val="0"/>
              </a:spcAft>
              <a:buClr>
                <a:schemeClr val="dk1"/>
              </a:buClr>
              <a:buSzPts val="1400"/>
              <a:buFont typeface="Arial"/>
              <a:buNone/>
            </a:pPr>
            <a:br>
              <a:rPr lang="en-GB"/>
            </a:br>
            <a:r>
              <a:rPr lang="en-GB"/>
              <a:t>Disabling location tracker keeps children and young people’s location private. This can protect them from revealing their location to other people online, for example, via social media. It can also prevent online platforms targeting them with location-based advertising e.g. advertising an event in their area. </a:t>
            </a:r>
            <a:endParaRPr/>
          </a:p>
          <a:p>
            <a:pPr marL="0" lvl="0" indent="0" algn="l" rtl="0">
              <a:lnSpc>
                <a:spcPct val="100000"/>
              </a:lnSpc>
              <a:spcBef>
                <a:spcPts val="800"/>
              </a:spcBef>
              <a:spcAft>
                <a:spcPts val="0"/>
              </a:spcAft>
              <a:buClr>
                <a:schemeClr val="dk1"/>
              </a:buClr>
              <a:buSzPts val="1400"/>
              <a:buFont typeface="Arial"/>
              <a:buNone/>
            </a:pPr>
            <a:endParaRPr sz="2400"/>
          </a:p>
          <a:p>
            <a:pPr marL="0" lvl="0" indent="0" algn="l" rtl="0">
              <a:lnSpc>
                <a:spcPct val="100000"/>
              </a:lnSpc>
              <a:spcBef>
                <a:spcPts val="800"/>
              </a:spcBef>
              <a:spcAft>
                <a:spcPts val="0"/>
              </a:spcAft>
              <a:buClr>
                <a:schemeClr val="dk1"/>
              </a:buClr>
              <a:buSzPts val="1400"/>
              <a:buFont typeface="Calibri"/>
              <a:buNone/>
            </a:pPr>
            <a:endParaRPr sz="2400"/>
          </a:p>
        </p:txBody>
      </p:sp>
      <p:sp>
        <p:nvSpPr>
          <p:cNvPr id="549" name="Google Shape;54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a:t>The rules (15 minutes)</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GB"/>
              <a:t>Show slides 15 to 22 and talk through some of the Children’s code rules (there are 15 rules in total.) For each slide, ask students how they think the rule protects children and young people. </a:t>
            </a:r>
            <a:endParaRPr b="1"/>
          </a:p>
          <a:p>
            <a:pPr marL="0" lvl="0" indent="0" algn="l" rtl="0">
              <a:lnSpc>
                <a:spcPct val="100000"/>
              </a:lnSpc>
              <a:spcBef>
                <a:spcPts val="0"/>
              </a:spcBef>
              <a:spcAft>
                <a:spcPts val="0"/>
              </a:spcAft>
              <a:buClr>
                <a:schemeClr val="dk1"/>
              </a:buClr>
              <a:buSzPts val="1100"/>
              <a:buFont typeface="Calibri"/>
              <a:buNone/>
            </a:pPr>
            <a:endParaRPr b="1"/>
          </a:p>
          <a:p>
            <a:pPr marL="0" lvl="0" indent="0" algn="l" rtl="0">
              <a:lnSpc>
                <a:spcPct val="100000"/>
              </a:lnSpc>
              <a:spcBef>
                <a:spcPts val="0"/>
              </a:spcBef>
              <a:spcAft>
                <a:spcPts val="0"/>
              </a:spcAft>
              <a:buClr>
                <a:schemeClr val="dk1"/>
              </a:buClr>
              <a:buSzPts val="1100"/>
              <a:buFont typeface="Arial"/>
              <a:buNone/>
            </a:pPr>
            <a:r>
              <a:rPr lang="en-GB" b="1"/>
              <a:t>Q. How does this rule protect children and young people? </a:t>
            </a:r>
            <a:endParaRPr/>
          </a:p>
          <a:p>
            <a:pPr marL="0" lvl="0" indent="0" algn="l" rtl="0">
              <a:lnSpc>
                <a:spcPct val="100000"/>
              </a:lnSpc>
              <a:spcBef>
                <a:spcPts val="800"/>
              </a:spcBef>
              <a:spcAft>
                <a:spcPts val="0"/>
              </a:spcAft>
              <a:buClr>
                <a:schemeClr val="dk1"/>
              </a:buClr>
              <a:buSzPts val="1400"/>
              <a:buFont typeface="Arial"/>
              <a:buNone/>
            </a:pPr>
            <a:br>
              <a:rPr lang="en-GB"/>
            </a:br>
            <a:r>
              <a:rPr lang="en-GB"/>
              <a:t>Disabling location tracker keeps children and young people’s location private. This can protect them from revealing their location to other people online, for example, via social media. It can also prevent online platforms targeting them with location-based advertising e.g. advertising an event in their area. </a:t>
            </a:r>
            <a:endParaRPr/>
          </a:p>
          <a:p>
            <a:pPr marL="0" lvl="0" indent="0" algn="l" rtl="0">
              <a:lnSpc>
                <a:spcPct val="100000"/>
              </a:lnSpc>
              <a:spcBef>
                <a:spcPts val="800"/>
              </a:spcBef>
              <a:spcAft>
                <a:spcPts val="0"/>
              </a:spcAft>
              <a:buClr>
                <a:schemeClr val="dk1"/>
              </a:buClr>
              <a:buSzPts val="1400"/>
              <a:buFont typeface="Arial"/>
              <a:buNone/>
            </a:pPr>
            <a:endParaRPr sz="2400"/>
          </a:p>
          <a:p>
            <a:pPr marL="0" lvl="0" indent="0" algn="l" rtl="0">
              <a:lnSpc>
                <a:spcPct val="100000"/>
              </a:lnSpc>
              <a:spcBef>
                <a:spcPts val="800"/>
              </a:spcBef>
              <a:spcAft>
                <a:spcPts val="0"/>
              </a:spcAft>
              <a:buClr>
                <a:schemeClr val="dk1"/>
              </a:buClr>
              <a:buSzPts val="1400"/>
              <a:buFont typeface="Calibri"/>
              <a:buNone/>
            </a:pPr>
            <a:endParaRPr sz="2400"/>
          </a:p>
        </p:txBody>
      </p:sp>
      <p:sp>
        <p:nvSpPr>
          <p:cNvPr id="561" name="Google Shape;56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dirty="0"/>
              <a:t>Teacher notes</a:t>
            </a:r>
            <a:endParaRPr dirty="0"/>
          </a:p>
          <a:p>
            <a:pPr marL="0" lvl="0" indent="0" algn="l" rtl="0">
              <a:spcBef>
                <a:spcPts val="800"/>
              </a:spcBef>
              <a:spcAft>
                <a:spcPts val="0"/>
              </a:spcAft>
              <a:buClr>
                <a:schemeClr val="dk1"/>
              </a:buClr>
              <a:buSzPts val="1400"/>
              <a:buFont typeface="Arial"/>
              <a:buNone/>
            </a:pPr>
            <a:r>
              <a:rPr lang="en-GB" dirty="0"/>
              <a:t>Some companies, such as Lego, have chosen to create videos that explain their privacy policy in easy-to-understand language. </a:t>
            </a:r>
            <a:endParaRPr sz="2400" dirty="0">
              <a:solidFill>
                <a:srgbClr val="0563C1"/>
              </a:solidFill>
            </a:endParaRPr>
          </a:p>
        </p:txBody>
      </p:sp>
      <p:sp>
        <p:nvSpPr>
          <p:cNvPr id="587" name="Google Shape;5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2400" b="1" dirty="0">
                <a:solidFill>
                  <a:srgbClr val="0563C1"/>
                </a:solidFill>
                <a:highlight>
                  <a:srgbClr val="FFFFFF"/>
                </a:highlight>
              </a:rPr>
              <a:t>Teacher notes </a:t>
            </a:r>
            <a:endParaRPr dirty="0"/>
          </a:p>
          <a:p>
            <a:pPr marL="0" lvl="0" indent="0" algn="l" rtl="0">
              <a:spcBef>
                <a:spcPts val="0"/>
              </a:spcBef>
              <a:spcAft>
                <a:spcPts val="0"/>
              </a:spcAft>
              <a:buClr>
                <a:schemeClr val="dk1"/>
              </a:buClr>
              <a:buSzPts val="1100"/>
              <a:buFont typeface="Arial"/>
              <a:buNone/>
            </a:pPr>
            <a:endParaRPr sz="2400" dirty="0">
              <a:solidFill>
                <a:srgbClr val="0563C1"/>
              </a:solidFill>
              <a:highlight>
                <a:srgbClr val="FFFFFF"/>
              </a:highlight>
            </a:endParaRPr>
          </a:p>
          <a:p>
            <a:pPr marL="0" lvl="0" indent="0" algn="l" rtl="0">
              <a:spcBef>
                <a:spcPts val="0"/>
              </a:spcBef>
              <a:spcAft>
                <a:spcPts val="0"/>
              </a:spcAft>
              <a:buClr>
                <a:schemeClr val="dk1"/>
              </a:buClr>
              <a:buSzPts val="1100"/>
              <a:buFont typeface="Arial"/>
              <a:buNone/>
            </a:pPr>
            <a:r>
              <a:rPr lang="en-GB" sz="2400" dirty="0">
                <a:solidFill>
                  <a:srgbClr val="0563C1"/>
                </a:solidFill>
                <a:highlight>
                  <a:srgbClr val="FFFFFF"/>
                </a:highlight>
              </a:rPr>
              <a:t>Read the information on the slide to the class. </a:t>
            </a:r>
            <a:endParaRPr dirty="0"/>
          </a:p>
        </p:txBody>
      </p:sp>
      <p:sp>
        <p:nvSpPr>
          <p:cNvPr id="606" name="Google Shape;60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2400" b="1" dirty="0">
                <a:highlight>
                  <a:srgbClr val="FFFFFF"/>
                </a:highlight>
              </a:rPr>
              <a:t>Kayla’s story (10 - 15 minutes)</a:t>
            </a:r>
            <a:endParaRPr dirty="0"/>
          </a:p>
          <a:p>
            <a:pPr marL="0" lvl="0" indent="0" algn="l" rtl="0">
              <a:lnSpc>
                <a:spcPct val="100000"/>
              </a:lnSpc>
              <a:spcBef>
                <a:spcPts val="800"/>
              </a:spcBef>
              <a:spcAft>
                <a:spcPts val="0"/>
              </a:spcAft>
              <a:buClr>
                <a:schemeClr val="dk1"/>
              </a:buClr>
              <a:buSzPts val="1400"/>
              <a:buFont typeface="Arial"/>
              <a:buNone/>
            </a:pPr>
            <a:endParaRPr sz="2400" dirty="0">
              <a:solidFill>
                <a:srgbClr val="0563C1"/>
              </a:solidFill>
              <a:highlight>
                <a:srgbClr val="FFFFFF"/>
              </a:highlight>
            </a:endParaRPr>
          </a:p>
        </p:txBody>
      </p:sp>
      <p:sp>
        <p:nvSpPr>
          <p:cNvPr id="618" name="Google Shape;6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dirty="0">
                <a:highlight>
                  <a:srgbClr val="FFFFFF"/>
                </a:highlight>
              </a:rPr>
              <a:t>Kayla’s story</a:t>
            </a:r>
            <a:br>
              <a:rPr lang="en-GB" b="1" dirty="0">
                <a:highlight>
                  <a:srgbClr val="FFFFFF"/>
                </a:highlight>
              </a:rPr>
            </a:br>
            <a:r>
              <a:rPr lang="en-GB" b="1" dirty="0">
                <a:highlight>
                  <a:srgbClr val="FFFFFF"/>
                </a:highlight>
              </a:rPr>
              <a:t> </a:t>
            </a:r>
            <a:endParaRPr dirty="0"/>
          </a:p>
          <a:p>
            <a:pPr marL="0" lvl="0" indent="0" algn="l" rtl="0">
              <a:lnSpc>
                <a:spcPct val="100000"/>
              </a:lnSpc>
              <a:spcBef>
                <a:spcPts val="800"/>
              </a:spcBef>
              <a:spcAft>
                <a:spcPts val="0"/>
              </a:spcAft>
              <a:buClr>
                <a:schemeClr val="dk1"/>
              </a:buClr>
              <a:buSzPts val="1400"/>
              <a:buFont typeface="Calibri"/>
              <a:buNone/>
            </a:pPr>
            <a:r>
              <a:rPr lang="en-GB" dirty="0">
                <a:highlight>
                  <a:srgbClr val="FFFFFF"/>
                </a:highlight>
              </a:rPr>
              <a:t>Distribute copies either of </a:t>
            </a:r>
            <a:r>
              <a:rPr lang="en-GB" b="1" dirty="0">
                <a:highlight>
                  <a:srgbClr val="FFFFFF"/>
                </a:highlight>
              </a:rPr>
              <a:t>Kayla’s story scenario sheet </a:t>
            </a:r>
            <a:r>
              <a:rPr lang="en-GB" dirty="0">
                <a:highlight>
                  <a:srgbClr val="FFFFFF"/>
                </a:highlight>
              </a:rPr>
              <a:t>or</a:t>
            </a:r>
            <a:r>
              <a:rPr lang="en-GB" b="1" dirty="0">
                <a:highlight>
                  <a:srgbClr val="FFFFFF"/>
                </a:highlight>
              </a:rPr>
              <a:t> Kayla’s story scenario - support sheet</a:t>
            </a:r>
            <a:r>
              <a:rPr lang="en-GB" dirty="0">
                <a:highlight>
                  <a:srgbClr val="FFFFFF"/>
                </a:highlight>
              </a:rPr>
              <a:t> to students working pairs. </a:t>
            </a:r>
            <a:endParaRPr dirty="0"/>
          </a:p>
          <a:p>
            <a:pPr marL="457200" lvl="0" indent="-317500" algn="l" rtl="0">
              <a:lnSpc>
                <a:spcPct val="100000"/>
              </a:lnSpc>
              <a:spcBef>
                <a:spcPts val="800"/>
              </a:spcBef>
              <a:spcAft>
                <a:spcPts val="0"/>
              </a:spcAft>
              <a:buClr>
                <a:schemeClr val="dk1"/>
              </a:buClr>
              <a:buSzPts val="1400"/>
              <a:buFont typeface="Calibri"/>
              <a:buChar char="●"/>
            </a:pPr>
            <a:r>
              <a:rPr lang="en-GB" dirty="0">
                <a:highlight>
                  <a:srgbClr val="FFFFFF"/>
                </a:highlight>
              </a:rPr>
              <a:t>Ask them to read the story, and highlight any detail that they think might be breaking the Children’s code or that they are not sure about.  </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a:highlight>
                  <a:srgbClr val="FFFFFF"/>
                </a:highlight>
              </a:rPr>
              <a:t>Then, they should discuss the follow-up questions in their pairs and write down answers. </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a:highlight>
                  <a:srgbClr val="FFFFFF"/>
                </a:highlight>
              </a:rPr>
              <a:t>Finally, call the class back together and talk through students’ responses to the task. Show this slide which reveals the answers for the highlighting task. </a:t>
            </a:r>
            <a:br>
              <a:rPr lang="en-GB" dirty="0">
                <a:highlight>
                  <a:srgbClr val="FFFFFF"/>
                </a:highlight>
              </a:rPr>
            </a:br>
            <a:endParaRPr dirty="0">
              <a:highlight>
                <a:srgbClr val="FFFFFF"/>
              </a:highlight>
            </a:endParaRPr>
          </a:p>
          <a:p>
            <a:pPr marL="0" lvl="0" indent="0" algn="l" rtl="0">
              <a:lnSpc>
                <a:spcPct val="100000"/>
              </a:lnSpc>
              <a:spcBef>
                <a:spcPts val="800"/>
              </a:spcBef>
              <a:spcAft>
                <a:spcPts val="0"/>
              </a:spcAft>
              <a:buClr>
                <a:schemeClr val="dk1"/>
              </a:buClr>
              <a:buSzPts val="1400"/>
              <a:buFont typeface="Calibri"/>
              <a:buNone/>
            </a:pPr>
            <a:r>
              <a:rPr lang="en-GB" b="1" dirty="0">
                <a:highlight>
                  <a:srgbClr val="FFFFFF"/>
                </a:highlight>
              </a:rPr>
              <a:t>Questions and answers</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How does Kayla feel when she receives lots of adverts based upon her browsing history? Why do you think she feels this way?  </a:t>
            </a:r>
            <a:r>
              <a:rPr lang="en-GB" sz="1600" dirty="0">
                <a:highlight>
                  <a:srgbClr val="FFFFFF"/>
                </a:highlight>
                <a:latin typeface="Arial"/>
                <a:ea typeface="Arial"/>
                <a:cs typeface="Arial"/>
                <a:sym typeface="Arial"/>
              </a:rPr>
              <a:t>Kayla feels uncomfortable with receiving targeted advertising because she knows that the social media app has been profiling her online activity, and using it to show her adverts. She might feel that targeted advertising feels intrusive or too personal. </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Why do you think the app sent Kayla a notification? Do you think this is compliant with the Children’s code? </a:t>
            </a:r>
            <a:r>
              <a:rPr lang="en-GB" sz="1600" dirty="0">
                <a:highlight>
                  <a:srgbClr val="FFFFFF"/>
                </a:highlight>
                <a:latin typeface="Arial"/>
                <a:ea typeface="Arial"/>
                <a:cs typeface="Arial"/>
                <a:sym typeface="Arial"/>
              </a:rPr>
              <a:t>The notification is designed to encourage inactive users to re-engage with the app. The notification was sent as a result of the app profiling Kayla’s account and registering that she had been inactive. It is not compliant with the Children’s code because profiling should be disabled as a default. It is also important for young people to take social media breaks, when they need to, so sending these notifications in this way may not be beneficial to Kayla’s health and wellbeing.</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What would you advise Kayla to do in this situation? </a:t>
            </a:r>
            <a:r>
              <a:rPr lang="en-GB" sz="1600" dirty="0">
                <a:highlight>
                  <a:srgbClr val="FFFFFF"/>
                </a:highlight>
                <a:latin typeface="Arial"/>
                <a:ea typeface="Arial"/>
                <a:cs typeface="Arial"/>
                <a:sym typeface="Arial"/>
              </a:rPr>
              <a:t>Kayla should talk to a parent or carer once she realises that the app she is using is not compliant with the Children’s code. They can choose to contact the app company and report it. If they are not happy with how the matter is resolved they can contact the ICO directly: </a:t>
            </a:r>
            <a:r>
              <a:rPr lang="en-GB" sz="1600" dirty="0">
                <a:highlight>
                  <a:srgbClr val="FFFFFF"/>
                </a:highlight>
              </a:rPr>
              <a:t>https://ico.org.uk/make-a-complaint/</a:t>
            </a:r>
            <a:endParaRPr dirty="0"/>
          </a:p>
          <a:p>
            <a:pPr marL="0" lvl="0" indent="0" algn="l" rtl="0">
              <a:lnSpc>
                <a:spcPct val="115000"/>
              </a:lnSpc>
              <a:spcBef>
                <a:spcPts val="0"/>
              </a:spcBef>
              <a:spcAft>
                <a:spcPts val="0"/>
              </a:spcAft>
              <a:buClr>
                <a:schemeClr val="dk1"/>
              </a:buClr>
              <a:buSzPts val="1400"/>
              <a:buFont typeface="Calibri"/>
              <a:buNone/>
            </a:pPr>
            <a:endParaRPr sz="1600" dirty="0">
              <a:highlight>
                <a:srgbClr val="FFFFFF"/>
              </a:highlight>
              <a:latin typeface="Arial"/>
              <a:ea typeface="Arial"/>
              <a:cs typeface="Arial"/>
              <a:sym typeface="Arial"/>
            </a:endParaRPr>
          </a:p>
        </p:txBody>
      </p:sp>
      <p:sp>
        <p:nvSpPr>
          <p:cNvPr id="626" name="Google Shape;6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en-GB" b="1">
                <a:highlight>
                  <a:srgbClr val="FFFFFF"/>
                </a:highlight>
              </a:rPr>
              <a:t>Question box  (1 minute)</a:t>
            </a:r>
            <a:endParaRPr/>
          </a:p>
          <a:p>
            <a:pPr marL="0" lvl="0" indent="0" algn="l" rtl="0">
              <a:lnSpc>
                <a:spcPct val="107000"/>
              </a:lnSpc>
              <a:spcBef>
                <a:spcPts val="0"/>
              </a:spcBef>
              <a:spcAft>
                <a:spcPts val="0"/>
              </a:spcAft>
              <a:buClr>
                <a:schemeClr val="dk1"/>
              </a:buClr>
              <a:buSzPts val="1400"/>
              <a:buFont typeface="Calibri"/>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To wrap up the lesson, ask students to write down one question that they have learned about the topic, or it could be something they would like more information about. </a:t>
            </a:r>
            <a:endParaRPr/>
          </a:p>
          <a:p>
            <a:pPr marL="0" lvl="0" indent="0" algn="l" rtl="0">
              <a:lnSpc>
                <a:spcPct val="107000"/>
              </a:lnSpc>
              <a:spcBef>
                <a:spcPts val="0"/>
              </a:spcBef>
              <a:spcAft>
                <a:spcPts val="0"/>
              </a:spcAft>
              <a:buClr>
                <a:schemeClr val="dk1"/>
              </a:buClr>
              <a:buSzPts val="1400"/>
              <a:buFont typeface="Calibri"/>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The questions can be anonymous and placed into a box located at the front of the class. Address these questions in a follow-up lesson. </a:t>
            </a:r>
            <a:endParaRPr/>
          </a:p>
          <a:p>
            <a:pPr marL="0" lvl="0" indent="0" algn="l" rtl="0">
              <a:lnSpc>
                <a:spcPct val="107000"/>
              </a:lnSpc>
              <a:spcBef>
                <a:spcPts val="0"/>
              </a:spcBef>
              <a:spcAft>
                <a:spcPts val="0"/>
              </a:spcAft>
              <a:buClr>
                <a:schemeClr val="dk1"/>
              </a:buClr>
              <a:buSzPts val="1400"/>
              <a:buFont typeface="Calibri"/>
              <a:buNone/>
            </a:pPr>
            <a:endParaRPr b="1">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en-GB" b="1">
                <a:highlight>
                  <a:srgbClr val="FFFFFF"/>
                </a:highlight>
              </a:rPr>
              <a:t>Endpoint assessment </a:t>
            </a:r>
            <a:endParaRPr/>
          </a:p>
          <a:p>
            <a:pPr marL="0" lvl="0" indent="0" algn="l" rtl="0">
              <a:lnSpc>
                <a:spcPct val="107000"/>
              </a:lnSpc>
              <a:spcBef>
                <a:spcPts val="0"/>
              </a:spcBef>
              <a:spcAft>
                <a:spcPts val="0"/>
              </a:spcAft>
              <a:buClr>
                <a:schemeClr val="dk1"/>
              </a:buClr>
              <a:buSzPts val="1400"/>
              <a:buFont typeface="Arial"/>
              <a:buNone/>
            </a:pPr>
            <a:endParaRPr b="1">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en-GB">
                <a:highlight>
                  <a:srgbClr val="FFFFFF"/>
                </a:highlight>
              </a:rPr>
              <a:t>Return to the baseline assessment and ask students to make any changes or additions to the mind map in a different colour pen to demonstrate what they have learned. </a:t>
            </a:r>
            <a:endParaRPr/>
          </a:p>
        </p:txBody>
      </p:sp>
      <p:sp>
        <p:nvSpPr>
          <p:cNvPr id="669" name="Google Shape;66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en-GB" b="1" dirty="0">
                <a:highlight>
                  <a:srgbClr val="FFFFFF"/>
                </a:highlight>
              </a:rPr>
              <a:t>Students can go to the following sites for more support about the topics covered:</a:t>
            </a:r>
            <a:endParaRPr dirty="0"/>
          </a:p>
          <a:p>
            <a:pPr marL="0" lvl="0" indent="0" algn="l" rtl="0">
              <a:lnSpc>
                <a:spcPct val="107000"/>
              </a:lnSpc>
              <a:spcBef>
                <a:spcPts val="0"/>
              </a:spcBef>
              <a:spcAft>
                <a:spcPts val="0"/>
              </a:spcAft>
              <a:buClr>
                <a:schemeClr val="dk1"/>
              </a:buClr>
              <a:buSzPts val="1400"/>
              <a:buFont typeface="Calibri"/>
              <a:buNone/>
            </a:pPr>
            <a:endParaRPr b="1" dirty="0">
              <a:highlight>
                <a:srgbClr val="FFFFFF"/>
              </a:highlight>
            </a:endParaRPr>
          </a:p>
          <a:p>
            <a:pPr marL="457200" lvl="0" indent="-304800" algn="l" rtl="0">
              <a:lnSpc>
                <a:spcPct val="107000"/>
              </a:lnSpc>
              <a:spcBef>
                <a:spcPts val="0"/>
              </a:spcBef>
              <a:spcAft>
                <a:spcPts val="0"/>
              </a:spcAft>
              <a:buClr>
                <a:schemeClr val="hlink"/>
              </a:buClr>
              <a:buSzPts val="1200"/>
              <a:buFont typeface="Calibri"/>
              <a:buChar char="-"/>
            </a:pPr>
            <a:r>
              <a:rPr lang="en-GB" u="sng" dirty="0">
                <a:solidFill>
                  <a:schemeClr val="hlink"/>
                </a:solidFill>
                <a:highlight>
                  <a:srgbClr val="FFFFFF"/>
                </a:highlight>
                <a:hlinkClick r:id="rId3"/>
              </a:rPr>
              <a:t>https://ico.org.uk/</a:t>
            </a:r>
            <a:r>
              <a:rPr lang="en-GB" dirty="0">
                <a:highlight>
                  <a:srgbClr val="FFFFFF"/>
                </a:highlight>
              </a:rPr>
              <a:t> for more information about the Children’s code and to make a complaint </a:t>
            </a:r>
            <a:endParaRPr dirty="0"/>
          </a:p>
          <a:p>
            <a:pPr marL="457200" lvl="0" indent="-304800" algn="l" rtl="0">
              <a:lnSpc>
                <a:spcPct val="107000"/>
              </a:lnSpc>
              <a:spcBef>
                <a:spcPts val="800"/>
              </a:spcBef>
              <a:spcAft>
                <a:spcPts val="0"/>
              </a:spcAft>
              <a:buClr>
                <a:schemeClr val="hlink"/>
              </a:buClr>
              <a:buSzPts val="1200"/>
              <a:buFont typeface="Calibri"/>
              <a:buChar char="-"/>
            </a:pPr>
            <a:r>
              <a:rPr lang="en-GB" u="sng" dirty="0">
                <a:solidFill>
                  <a:schemeClr val="hlink"/>
                </a:solidFill>
                <a:highlight>
                  <a:srgbClr val="FFFFFF"/>
                </a:highlight>
                <a:hlinkClick r:id="rId4"/>
              </a:rPr>
              <a:t>https://www.thinkuknow.co.uk/</a:t>
            </a:r>
            <a:r>
              <a:rPr lang="en-GB" dirty="0">
                <a:highlight>
                  <a:srgbClr val="FFFFFF"/>
                </a:highlight>
              </a:rPr>
              <a:t> for information about staying safe online</a:t>
            </a:r>
            <a:endParaRPr dirty="0"/>
          </a:p>
          <a:p>
            <a:pPr marL="0" lvl="0" indent="0" algn="l" rtl="0">
              <a:lnSpc>
                <a:spcPct val="107000"/>
              </a:lnSpc>
              <a:spcBef>
                <a:spcPts val="0"/>
              </a:spcBef>
              <a:spcAft>
                <a:spcPts val="0"/>
              </a:spcAft>
              <a:buClr>
                <a:schemeClr val="dk1"/>
              </a:buClr>
              <a:buSzPts val="1600"/>
              <a:buFont typeface="Calibri"/>
              <a:buNone/>
            </a:pPr>
            <a:endParaRPr dirty="0">
              <a:highlight>
                <a:srgbClr val="FFFFFF"/>
              </a:highlight>
            </a:endParaRPr>
          </a:p>
        </p:txBody>
      </p:sp>
      <p:sp>
        <p:nvSpPr>
          <p:cNvPr id="685" name="Google Shape;68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GB" b="1">
                <a:highlight>
                  <a:srgbClr val="FFFFFF"/>
                </a:highlight>
              </a:rPr>
              <a:t>Spread the word (10 – 15 minutes)</a:t>
            </a:r>
            <a:endParaRPr/>
          </a:p>
          <a:p>
            <a:pPr marL="0" lvl="0" indent="0" algn="l" rtl="0">
              <a:lnSpc>
                <a:spcPct val="107000"/>
              </a:lnSpc>
              <a:spcBef>
                <a:spcPts val="0"/>
              </a:spcBef>
              <a:spcAft>
                <a:spcPts val="0"/>
              </a:spcAft>
              <a:buClr>
                <a:schemeClr val="dk1"/>
              </a:buClr>
              <a:buSzPts val="1400"/>
              <a:buFont typeface="Arial"/>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If time allows, students can take on this extra challenge. This activity encourages students to consolidate the information they have learned by asking them to deliver to others in an clear and concise way. </a:t>
            </a:r>
            <a:endParaRPr/>
          </a:p>
          <a:p>
            <a:pPr marL="0" lvl="0" indent="0" algn="l" rtl="0">
              <a:lnSpc>
                <a:spcPct val="107000"/>
              </a:lnSpc>
              <a:spcBef>
                <a:spcPts val="0"/>
              </a:spcBef>
              <a:spcAft>
                <a:spcPts val="0"/>
              </a:spcAft>
              <a:buClr>
                <a:schemeClr val="dk1"/>
              </a:buClr>
              <a:buSzPts val="1400"/>
              <a:buFont typeface="Calibri"/>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Divide students into pairs and distribute the following handouts to help them create their posters: </a:t>
            </a:r>
            <a:endParaRPr/>
          </a:p>
          <a:p>
            <a:pPr marL="457200" lvl="0" indent="-304800" algn="l" rtl="0">
              <a:lnSpc>
                <a:spcPct val="107000"/>
              </a:lnSpc>
              <a:spcBef>
                <a:spcPts val="800"/>
              </a:spcBef>
              <a:spcAft>
                <a:spcPts val="0"/>
              </a:spcAft>
              <a:buClr>
                <a:schemeClr val="dk1"/>
              </a:buClr>
              <a:buSzPts val="1200"/>
              <a:buFont typeface="Calibri"/>
              <a:buChar char="●"/>
            </a:pPr>
            <a:r>
              <a:rPr lang="en-GB" b="1">
                <a:highlight>
                  <a:srgbClr val="FFFFFF"/>
                </a:highlight>
              </a:rPr>
              <a:t>Top tips for creating a poster campaign</a:t>
            </a:r>
            <a:endParaRPr/>
          </a:p>
          <a:p>
            <a:pPr marL="457200" lvl="0" indent="-304800" algn="l" rtl="0">
              <a:lnSpc>
                <a:spcPct val="107000"/>
              </a:lnSpc>
              <a:spcBef>
                <a:spcPts val="0"/>
              </a:spcBef>
              <a:spcAft>
                <a:spcPts val="0"/>
              </a:spcAft>
              <a:buClr>
                <a:schemeClr val="dk1"/>
              </a:buClr>
              <a:buSzPts val="1200"/>
              <a:buFont typeface="Calibri"/>
              <a:buChar char="●"/>
            </a:pPr>
            <a:r>
              <a:rPr lang="en-GB" b="1">
                <a:highlight>
                  <a:srgbClr val="FFFFFF"/>
                </a:highlight>
              </a:rPr>
              <a:t>The Children’s code - a summary</a:t>
            </a:r>
            <a:br>
              <a:rPr lang="en-GB" b="1">
                <a:highlight>
                  <a:srgbClr val="FFFFFF"/>
                </a:highlight>
              </a:rPr>
            </a:br>
            <a:endParaRPr>
              <a:highlight>
                <a:srgbClr val="FFFFFF"/>
              </a:highlight>
            </a:endParaRPr>
          </a:p>
          <a:p>
            <a:pPr marL="0" lvl="0" indent="0" algn="l" rtl="0">
              <a:lnSpc>
                <a:spcPct val="107000"/>
              </a:lnSpc>
              <a:spcBef>
                <a:spcPts val="800"/>
              </a:spcBef>
              <a:spcAft>
                <a:spcPts val="0"/>
              </a:spcAft>
              <a:buClr>
                <a:schemeClr val="dk1"/>
              </a:buClr>
              <a:buSzPts val="1400"/>
              <a:buFont typeface="Calibri"/>
              <a:buNone/>
            </a:pPr>
            <a:r>
              <a:rPr lang="en-GB">
                <a:highlight>
                  <a:srgbClr val="FFFFFF"/>
                </a:highlight>
              </a:rPr>
              <a:t>Students can present their posters to the class, as part of a follow-up session, and explain their approach.</a:t>
            </a:r>
            <a:endParaRPr/>
          </a:p>
          <a:p>
            <a:pPr marL="0" lvl="0" indent="0" algn="l" rtl="0">
              <a:lnSpc>
                <a:spcPct val="107000"/>
              </a:lnSpc>
              <a:spcBef>
                <a:spcPts val="800"/>
              </a:spcBef>
              <a:spcAft>
                <a:spcPts val="0"/>
              </a:spcAft>
              <a:buClr>
                <a:schemeClr val="dk1"/>
              </a:buClr>
              <a:buSzPts val="1400"/>
              <a:buFont typeface="Calibri"/>
              <a:buNone/>
            </a:pPr>
            <a:endParaRPr sz="2400" u="none" strike="noStrike">
              <a:highlight>
                <a:srgbClr val="FFFFFF"/>
              </a:highlight>
              <a:latin typeface="Calibri"/>
              <a:ea typeface="Calibri"/>
              <a:cs typeface="Calibri"/>
              <a:sym typeface="Calibri"/>
            </a:endParaRPr>
          </a:p>
        </p:txBody>
      </p:sp>
      <p:sp>
        <p:nvSpPr>
          <p:cNvPr id="699" name="Google Shape;69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2222"/>
              </a:buClr>
              <a:buSzPts val="1400"/>
              <a:buFont typeface="Calibri"/>
              <a:buNone/>
            </a:pPr>
            <a:r>
              <a:rPr lang="en-GB" sz="1600" b="1">
                <a:solidFill>
                  <a:srgbClr val="222222"/>
                </a:solidFill>
                <a:highlight>
                  <a:srgbClr val="FFFFFF"/>
                </a:highlight>
              </a:rPr>
              <a:t>About this lesson</a:t>
            </a:r>
            <a:br>
              <a:rPr lang="en-GB" sz="1600">
                <a:solidFill>
                  <a:srgbClr val="222222"/>
                </a:solidFill>
                <a:highlight>
                  <a:srgbClr val="FFFFFF"/>
                </a:highlight>
              </a:rPr>
            </a:br>
            <a:br>
              <a:rPr lang="en-GB" sz="1600">
                <a:solidFill>
                  <a:srgbClr val="222222"/>
                </a:solidFill>
                <a:highlight>
                  <a:srgbClr val="FFFFFF"/>
                </a:highlight>
              </a:rPr>
            </a:br>
            <a:r>
              <a:rPr lang="en-GB" sz="1600">
                <a:solidFill>
                  <a:srgbClr val="222222"/>
                </a:solidFill>
                <a:highlight>
                  <a:srgbClr val="FFFFFF"/>
                </a:highlight>
              </a:rPr>
              <a:t>This resource has been developed with guidance from the PSHE Association, Department for Education (England), Department for Education and Skills (Wales), Education Scotland and the Department of Education (NI).</a:t>
            </a:r>
            <a:endParaRPr/>
          </a:p>
          <a:p>
            <a:pPr marL="0" lvl="0" indent="0" algn="l" rtl="0">
              <a:lnSpc>
                <a:spcPct val="100000"/>
              </a:lnSpc>
              <a:spcBef>
                <a:spcPts val="0"/>
              </a:spcBef>
              <a:spcAft>
                <a:spcPts val="0"/>
              </a:spcAft>
              <a:buClr>
                <a:schemeClr val="dk1"/>
              </a:buClr>
              <a:buSzPts val="1400"/>
              <a:buFont typeface="Calibri"/>
              <a:buNone/>
            </a:pPr>
            <a:endParaRPr sz="1600">
              <a:solidFill>
                <a:srgbClr val="222222"/>
              </a:solidFill>
              <a:highlight>
                <a:srgbClr val="FFFFFF"/>
              </a:highlight>
            </a:endParaRPr>
          </a:p>
          <a:p>
            <a:pPr marL="0" lvl="0" indent="0" algn="l" rtl="0">
              <a:lnSpc>
                <a:spcPct val="100000"/>
              </a:lnSpc>
              <a:spcBef>
                <a:spcPts val="0"/>
              </a:spcBef>
              <a:spcAft>
                <a:spcPts val="0"/>
              </a:spcAft>
              <a:buClr>
                <a:srgbClr val="222222"/>
              </a:buClr>
              <a:buSzPts val="1400"/>
              <a:buFont typeface="Calibri"/>
              <a:buNone/>
            </a:pPr>
            <a:r>
              <a:rPr lang="en-GB" sz="1600">
                <a:solidFill>
                  <a:srgbClr val="222222"/>
                </a:solidFill>
                <a:highlight>
                  <a:srgbClr val="FFFFFF"/>
                </a:highlight>
              </a:rPr>
              <a:t>The </a:t>
            </a:r>
            <a:r>
              <a:rPr lang="en-GB" sz="1600" b="1">
                <a:solidFill>
                  <a:srgbClr val="222222"/>
                </a:solidFill>
                <a:highlight>
                  <a:srgbClr val="FFFFFF"/>
                </a:highlight>
              </a:rPr>
              <a:t>Children’s code infographic</a:t>
            </a:r>
            <a:r>
              <a:rPr lang="en-GB">
                <a:solidFill>
                  <a:srgbClr val="222222"/>
                </a:solidFill>
                <a:highlight>
                  <a:srgbClr val="FFFFFF"/>
                </a:highlight>
              </a:rPr>
              <a:t> </a:t>
            </a:r>
            <a:r>
              <a:rPr lang="en-GB" sz="1600">
                <a:solidFill>
                  <a:srgbClr val="222222"/>
                </a:solidFill>
                <a:highlight>
                  <a:srgbClr val="FFFFFF"/>
                </a:highlight>
              </a:rPr>
              <a:t>can be sent home to parents, to encourage students to continue the discussion at home. </a:t>
            </a: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GB" sz="2400" b="1">
                <a:highlight>
                  <a:srgbClr val="FFFFFF"/>
                </a:highlight>
              </a:rPr>
              <a:t>Spread the word (10 – 15 minutes)</a:t>
            </a:r>
            <a:endParaRPr/>
          </a:p>
          <a:p>
            <a:pPr marL="0" lvl="0" indent="0" algn="l" rtl="0">
              <a:lnSpc>
                <a:spcPct val="107000"/>
              </a:lnSpc>
              <a:spcBef>
                <a:spcPts val="0"/>
              </a:spcBef>
              <a:spcAft>
                <a:spcPts val="0"/>
              </a:spcAft>
              <a:buClr>
                <a:schemeClr val="dk1"/>
              </a:buClr>
              <a:buSzPts val="1400"/>
              <a:buFont typeface="Arial"/>
              <a:buNone/>
            </a:pPr>
            <a:endParaRPr sz="240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sz="2400">
                <a:highlight>
                  <a:srgbClr val="FFFFFF"/>
                </a:highlight>
              </a:rPr>
              <a:t>If time allows, students can take on this extra challenge. This activity encourages students to consolidate the information they have learned by asking them to deliver to others in an clear and concise way. </a:t>
            </a:r>
            <a:endParaRPr/>
          </a:p>
          <a:p>
            <a:pPr marL="0" lvl="0" indent="0" algn="l" rtl="0">
              <a:lnSpc>
                <a:spcPct val="107000"/>
              </a:lnSpc>
              <a:spcBef>
                <a:spcPts val="0"/>
              </a:spcBef>
              <a:spcAft>
                <a:spcPts val="0"/>
              </a:spcAft>
              <a:buClr>
                <a:schemeClr val="dk1"/>
              </a:buClr>
              <a:buSzPts val="1400"/>
              <a:buFont typeface="Calibri"/>
              <a:buNone/>
            </a:pPr>
            <a:endParaRPr sz="240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sz="2400">
                <a:highlight>
                  <a:srgbClr val="FFFFFF"/>
                </a:highlight>
              </a:rPr>
              <a:t>Divide students into pairs and distribute the following handouts to help them create their posters: </a:t>
            </a:r>
            <a:endParaRPr/>
          </a:p>
          <a:p>
            <a:pPr marL="457200" lvl="0" indent="-304800" algn="l" rtl="0">
              <a:lnSpc>
                <a:spcPct val="107000"/>
              </a:lnSpc>
              <a:spcBef>
                <a:spcPts val="800"/>
              </a:spcBef>
              <a:spcAft>
                <a:spcPts val="0"/>
              </a:spcAft>
              <a:buClr>
                <a:schemeClr val="dk1"/>
              </a:buClr>
              <a:buSzPts val="1200"/>
              <a:buFont typeface="Calibri"/>
              <a:buChar char="●"/>
            </a:pPr>
            <a:r>
              <a:rPr lang="en-GB" sz="2400" b="1">
                <a:highlight>
                  <a:srgbClr val="FFFFFF"/>
                </a:highlight>
              </a:rPr>
              <a:t>Top tips for creating a poster campaign</a:t>
            </a:r>
            <a:endParaRPr/>
          </a:p>
          <a:p>
            <a:pPr marL="457200" lvl="0" indent="-304800" algn="l" rtl="0">
              <a:lnSpc>
                <a:spcPct val="107000"/>
              </a:lnSpc>
              <a:spcBef>
                <a:spcPts val="0"/>
              </a:spcBef>
              <a:spcAft>
                <a:spcPts val="0"/>
              </a:spcAft>
              <a:buClr>
                <a:schemeClr val="dk1"/>
              </a:buClr>
              <a:buSzPts val="1200"/>
              <a:buFont typeface="Calibri"/>
              <a:buChar char="●"/>
            </a:pPr>
            <a:r>
              <a:rPr lang="en-GB" sz="2400" b="1">
                <a:highlight>
                  <a:srgbClr val="FFFFFF"/>
                </a:highlight>
              </a:rPr>
              <a:t>The Children’s code - a summary</a:t>
            </a:r>
            <a:br>
              <a:rPr lang="en-GB" sz="2400" b="1">
                <a:highlight>
                  <a:srgbClr val="FFFFFF"/>
                </a:highlight>
              </a:rPr>
            </a:br>
            <a:endParaRPr sz="2400">
              <a:highlight>
                <a:srgbClr val="FFFFFF"/>
              </a:highlight>
            </a:endParaRPr>
          </a:p>
          <a:p>
            <a:pPr marL="0" lvl="0" indent="0" algn="l" rtl="0">
              <a:lnSpc>
                <a:spcPct val="107000"/>
              </a:lnSpc>
              <a:spcBef>
                <a:spcPts val="800"/>
              </a:spcBef>
              <a:spcAft>
                <a:spcPts val="0"/>
              </a:spcAft>
              <a:buClr>
                <a:schemeClr val="dk1"/>
              </a:buClr>
              <a:buSzPts val="1400"/>
              <a:buFont typeface="Calibri"/>
              <a:buNone/>
            </a:pPr>
            <a:r>
              <a:rPr lang="en-GB" sz="2400">
                <a:highlight>
                  <a:srgbClr val="FFFFFF"/>
                </a:highlight>
              </a:rPr>
              <a:t>Students can present their posters to the class, as part of a follow-up session, and explain their approach.</a:t>
            </a:r>
            <a:endParaRPr/>
          </a:p>
          <a:p>
            <a:pPr marL="0" lvl="0" indent="0" algn="l" rtl="0">
              <a:lnSpc>
                <a:spcPct val="107000"/>
              </a:lnSpc>
              <a:spcBef>
                <a:spcPts val="800"/>
              </a:spcBef>
              <a:spcAft>
                <a:spcPts val="0"/>
              </a:spcAft>
              <a:buClr>
                <a:schemeClr val="dk1"/>
              </a:buClr>
              <a:buSzPts val="1400"/>
              <a:buFont typeface="Calibri"/>
              <a:buNone/>
            </a:pPr>
            <a:endParaRPr sz="2400" u="none" strike="noStrike">
              <a:highlight>
                <a:srgbClr val="FFFFFF"/>
              </a:highlight>
              <a:latin typeface="Calibri"/>
              <a:ea typeface="Calibri"/>
              <a:cs typeface="Calibri"/>
              <a:sym typeface="Calibri"/>
            </a:endParaRPr>
          </a:p>
        </p:txBody>
      </p:sp>
      <p:sp>
        <p:nvSpPr>
          <p:cNvPr id="707" name="Google Shape;70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en-GB" b="1"/>
              <a:t>Plenary </a:t>
            </a:r>
            <a:endParaRPr/>
          </a:p>
          <a:p>
            <a:pPr marL="0" lvl="0" indent="0" algn="l" rtl="0">
              <a:lnSpc>
                <a:spcPct val="107000"/>
              </a:lnSpc>
              <a:spcBef>
                <a:spcPts val="0"/>
              </a:spcBef>
              <a:spcAft>
                <a:spcPts val="0"/>
              </a:spcAft>
              <a:buClr>
                <a:schemeClr val="dk1"/>
              </a:buClr>
              <a:buSzPts val="1400"/>
              <a:buFont typeface="Calibri"/>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To wrap up the lesson, ask students to write down one question that they have learned about the topic, or it could be something they would like more information about. </a:t>
            </a:r>
            <a:endParaRPr/>
          </a:p>
          <a:p>
            <a:pPr marL="0" lvl="0" indent="0" algn="l" rtl="0">
              <a:lnSpc>
                <a:spcPct val="107000"/>
              </a:lnSpc>
              <a:spcBef>
                <a:spcPts val="0"/>
              </a:spcBef>
              <a:spcAft>
                <a:spcPts val="0"/>
              </a:spcAft>
              <a:buClr>
                <a:schemeClr val="dk1"/>
              </a:buClr>
              <a:buSzPts val="1400"/>
              <a:buFont typeface="Calibri"/>
              <a:buNone/>
            </a:pPr>
            <a:endParaRPr>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a:highlight>
                  <a:srgbClr val="FFFFFF"/>
                </a:highlight>
              </a:rPr>
              <a:t>The questions can be anonymous and placed into a box located at the front of the class. Address these questions in a follow-up lesson. </a:t>
            </a:r>
            <a:endParaRPr/>
          </a:p>
          <a:p>
            <a:pPr marL="0" lvl="0" indent="0" algn="l" rtl="0">
              <a:lnSpc>
                <a:spcPct val="107000"/>
              </a:lnSpc>
              <a:spcBef>
                <a:spcPts val="0"/>
              </a:spcBef>
              <a:spcAft>
                <a:spcPts val="0"/>
              </a:spcAft>
              <a:buClr>
                <a:schemeClr val="dk1"/>
              </a:buClr>
              <a:buSzPts val="1400"/>
              <a:buFont typeface="Calibri"/>
              <a:buNone/>
            </a:pPr>
            <a:endParaRPr b="1">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en-GB" b="1">
                <a:highlight>
                  <a:srgbClr val="FFFFFF"/>
                </a:highlight>
              </a:rPr>
              <a:t>Endpoint assessment </a:t>
            </a:r>
            <a:endParaRPr/>
          </a:p>
          <a:p>
            <a:pPr marL="0" lvl="0" indent="0" algn="l" rtl="0">
              <a:lnSpc>
                <a:spcPct val="107000"/>
              </a:lnSpc>
              <a:spcBef>
                <a:spcPts val="0"/>
              </a:spcBef>
              <a:spcAft>
                <a:spcPts val="0"/>
              </a:spcAft>
              <a:buClr>
                <a:schemeClr val="dk1"/>
              </a:buClr>
              <a:buSzPts val="1400"/>
              <a:buFont typeface="Arial"/>
              <a:buNone/>
            </a:pPr>
            <a:endParaRPr b="1">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en-GB">
                <a:highlight>
                  <a:srgbClr val="FFFFFF"/>
                </a:highlight>
              </a:rPr>
              <a:t>Return to the baseline assessment and ask students to make any changes or additions to the mind map in a different colour pen to demonstrate what they have learned. </a:t>
            </a:r>
            <a:endParaRPr/>
          </a:p>
          <a:p>
            <a:pPr marL="0" lvl="0" indent="0" algn="l" rtl="0">
              <a:lnSpc>
                <a:spcPct val="107000"/>
              </a:lnSpc>
              <a:spcBef>
                <a:spcPts val="0"/>
              </a:spcBef>
              <a:spcAft>
                <a:spcPts val="0"/>
              </a:spcAft>
              <a:buClr>
                <a:schemeClr val="dk1"/>
              </a:buClr>
              <a:buSzPts val="1400"/>
              <a:buFont typeface="Calibri"/>
              <a:buNone/>
            </a:pPr>
            <a:endParaRPr b="1"/>
          </a:p>
          <a:p>
            <a:pPr marL="0" lvl="0" indent="0" algn="l" rtl="0">
              <a:lnSpc>
                <a:spcPct val="107000"/>
              </a:lnSpc>
              <a:spcBef>
                <a:spcPts val="0"/>
              </a:spcBef>
              <a:spcAft>
                <a:spcPts val="0"/>
              </a:spcAft>
              <a:buClr>
                <a:schemeClr val="dk1"/>
              </a:buClr>
              <a:buSzPts val="1400"/>
              <a:buFont typeface="Calibri"/>
              <a:buNone/>
            </a:pPr>
            <a:endParaRPr b="1"/>
          </a:p>
          <a:p>
            <a:pPr marL="0" lvl="0" indent="0" algn="l" rtl="0">
              <a:lnSpc>
                <a:spcPct val="107000"/>
              </a:lnSpc>
              <a:spcBef>
                <a:spcPts val="0"/>
              </a:spcBef>
              <a:spcAft>
                <a:spcPts val="0"/>
              </a:spcAft>
              <a:buClr>
                <a:schemeClr val="dk1"/>
              </a:buClr>
              <a:buSzPts val="1400"/>
              <a:buFont typeface="Calibri"/>
              <a:buNone/>
            </a:pPr>
            <a:endParaRPr b="1"/>
          </a:p>
          <a:p>
            <a:pPr marL="0" lvl="0" indent="0" algn="l" rtl="0">
              <a:lnSpc>
                <a:spcPct val="107000"/>
              </a:lnSpc>
              <a:spcBef>
                <a:spcPts val="0"/>
              </a:spcBef>
              <a:spcAft>
                <a:spcPts val="0"/>
              </a:spcAft>
              <a:buClr>
                <a:schemeClr val="dk1"/>
              </a:buClr>
              <a:buSzPts val="1400"/>
              <a:buFont typeface="Calibri"/>
              <a:buNone/>
            </a:pPr>
            <a:r>
              <a:rPr lang="en-GB" b="1"/>
              <a:t>Thumbs up, thumbs down</a:t>
            </a:r>
            <a:endParaRPr/>
          </a:p>
          <a:p>
            <a:pPr marL="0" lvl="0" indent="0" algn="l" rtl="0">
              <a:lnSpc>
                <a:spcPct val="107000"/>
              </a:lnSpc>
              <a:spcBef>
                <a:spcPts val="0"/>
              </a:spcBef>
              <a:spcAft>
                <a:spcPts val="0"/>
              </a:spcAft>
              <a:buClr>
                <a:schemeClr val="dk1"/>
              </a:buClr>
              <a:buSzPts val="1400"/>
              <a:buFont typeface="Calibri"/>
              <a:buNone/>
            </a:pPr>
            <a:endParaRPr/>
          </a:p>
          <a:p>
            <a:pPr marL="0" lvl="0" indent="0" algn="l" rtl="0">
              <a:lnSpc>
                <a:spcPct val="107000"/>
              </a:lnSpc>
              <a:spcBef>
                <a:spcPts val="0"/>
              </a:spcBef>
              <a:spcAft>
                <a:spcPts val="0"/>
              </a:spcAft>
              <a:buClr>
                <a:schemeClr val="dk1"/>
              </a:buClr>
              <a:buSzPts val="1400"/>
              <a:buFont typeface="Calibri"/>
              <a:buNone/>
            </a:pPr>
            <a:r>
              <a:rPr lang="en-GB"/>
              <a:t>If time allows, return to the learning outcomes and do a ‘thumbs up, thumbs down’ for each to assess how comfortable the class feel with each outcome at the end of the lesson. </a:t>
            </a:r>
            <a:endParaRPr b="1"/>
          </a:p>
          <a:p>
            <a:pPr marL="0" lvl="0" indent="0" algn="l" rtl="0">
              <a:lnSpc>
                <a:spcPct val="107000"/>
              </a:lnSpc>
              <a:spcBef>
                <a:spcPts val="0"/>
              </a:spcBef>
              <a:spcAft>
                <a:spcPts val="0"/>
              </a:spcAft>
              <a:buClr>
                <a:schemeClr val="dk1"/>
              </a:buClr>
              <a:buSzPts val="1400"/>
              <a:buFont typeface="Calibri"/>
              <a:buNone/>
            </a:pPr>
            <a:endParaRPr b="1"/>
          </a:p>
        </p:txBody>
      </p:sp>
      <p:sp>
        <p:nvSpPr>
          <p:cNvPr id="735" name="Google Shape;73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highlight>
                  <a:srgbClr val="FFFFFF"/>
                </a:highlight>
              </a:rPr>
              <a:t>Curriculum links for England.</a:t>
            </a: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dirty="0"/>
              <a:t>Curriculum links for Wales, Scotland and Northern Ireland.</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100"/>
              <a:buFont typeface="Arial"/>
              <a:buNone/>
            </a:pPr>
            <a:r>
              <a:rPr lang="en-GB" sz="1000" b="1" dirty="0">
                <a:latin typeface="Arial"/>
                <a:ea typeface="Arial"/>
                <a:cs typeface="Arial"/>
                <a:sym typeface="Arial"/>
              </a:rPr>
              <a:t>Curriculum for Wales - The Health and Well-being Area of Learning and Experience</a:t>
            </a:r>
            <a:endParaRPr sz="1000" b="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000" u="sng"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https://hwb.gov.wales/curriculum-for-wales/health-and-well-being</a:t>
            </a:r>
            <a:endParaRPr sz="1000" u="sng" dirty="0">
              <a:solidFill>
                <a:srgbClr val="0563C1"/>
              </a:solidFill>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GB" sz="1000" dirty="0">
                <a:latin typeface="Arial"/>
                <a:ea typeface="Arial"/>
                <a:cs typeface="Arial"/>
                <a:sym typeface="Arial"/>
              </a:rPr>
              <a:t>In the new Curriculum for Wales, the Health and Well-being Area of Learning and Experience is about developing the capacity of learners to navigate life's opportunities and challenges. Relationships and Sexuality Education (RSE) will be a mandatory requirement in the new curriculum.</a:t>
            </a:r>
            <a:endParaRPr sz="10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r>
              <a:rPr lang="en-GB" sz="1000" dirty="0">
                <a:latin typeface="Arial"/>
                <a:ea typeface="Arial"/>
                <a:cs typeface="Arial"/>
                <a:sym typeface="Arial"/>
              </a:rPr>
              <a:t>Further guidance to practitioners underlines the importance of developing safe behaviour in relation to digital media and the online world. Learners should be encouraged to develop their understanding of the increasing influence of technology on their daily lives and the implications this may have for their health and well-being, in particular the possible impact on physical, mental and emotional health and well-being. Decision-making, risk assessment and safe and unsafe situations and interactions should all be considered in digital contexts. This includes relationships with others, online safety, legal implications and social influences online (including social media).</a:t>
            </a:r>
            <a:endParaRPr sz="1000" dirty="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GB" sz="1700" baseline="30000" dirty="0">
                <a:latin typeface="Arial"/>
                <a:ea typeface="Arial"/>
                <a:cs typeface="Arial"/>
                <a:sym typeface="Arial"/>
              </a:rPr>
              <a:t>3</a:t>
            </a:r>
            <a:r>
              <a:rPr lang="en-GB" sz="1000" dirty="0">
                <a:latin typeface="Arial"/>
                <a:ea typeface="Arial"/>
                <a:cs typeface="Arial"/>
                <a:sym typeface="Arial"/>
              </a:rPr>
              <a:t>The PSE framework will be superseded by the </a:t>
            </a:r>
            <a:r>
              <a:rPr lang="en-GB" sz="1000" b="1" dirty="0">
                <a:latin typeface="Arial"/>
                <a:ea typeface="Arial"/>
                <a:cs typeface="Arial"/>
                <a:sym typeface="Arial"/>
              </a:rPr>
              <a:t>Curriculum for Wales</a:t>
            </a:r>
            <a:r>
              <a:rPr lang="en-GB" sz="1000" dirty="0">
                <a:latin typeface="Arial"/>
                <a:ea typeface="Arial"/>
                <a:cs typeface="Arial"/>
                <a:sym typeface="Arial"/>
              </a:rPr>
              <a:t>.</a:t>
            </a:r>
            <a:endParaRPr sz="1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700" baseline="30000" dirty="0">
                <a:latin typeface="Arial"/>
                <a:ea typeface="Arial"/>
                <a:cs typeface="Arial"/>
                <a:sym typeface="Arial"/>
              </a:rPr>
              <a:t>4</a:t>
            </a:r>
            <a:r>
              <a:rPr lang="en-GB" sz="1000" dirty="0">
                <a:latin typeface="Arial"/>
                <a:ea typeface="Arial"/>
                <a:cs typeface="Arial"/>
                <a:sym typeface="Arial"/>
              </a:rPr>
              <a:t>A revised version of the</a:t>
            </a:r>
            <a:r>
              <a:rPr lang="en-GB" sz="1000" dirty="0">
                <a:uFill>
                  <a:noFill/>
                </a:uFill>
                <a:latin typeface="Arial"/>
                <a:ea typeface="Arial"/>
                <a:cs typeface="Arial"/>
                <a:sym typeface="Arial"/>
                <a:hlinkClick r:id="rId4"/>
              </a:rPr>
              <a:t> </a:t>
            </a:r>
            <a:r>
              <a:rPr lang="en-GB" sz="1000" b="1" u="sng"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Digital Competence Framework</a:t>
            </a:r>
            <a:r>
              <a:rPr lang="en-GB" sz="1000" dirty="0">
                <a:latin typeface="Arial"/>
                <a:ea typeface="Arial"/>
                <a:cs typeface="Arial"/>
                <a:sym typeface="Arial"/>
              </a:rPr>
              <a:t> is available to support the Curriculum for Wales and opportunities to develop digital competence across all areas of learning and experience.</a:t>
            </a:r>
            <a:endParaRPr sz="10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10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t>Learning objective and outcomes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Talk through the learning objective and outcomes. Explain to students that this lesson follows on from their previous lesson/s about personal data and data protection. They are going to learn about a set of rules called the Children’s code that are specifically designed to keep children and young people’s personal data safe.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Remind students that although it is online companies’ responsibility to adhere to these rules, there are also steps that children and young people can take to ensure their data remains protected online.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Ice-breaker (5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r>
              <a:rPr lang="en-GB"/>
              <a:t>Use this short quiz slide as an ice-breaker to introduce the topic and start a discussion with students about how young people use the internet.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Clr>
                <a:schemeClr val="dk1"/>
              </a:buClr>
              <a:buSzPts val="1400"/>
              <a:buFont typeface="Calibri"/>
              <a:buChar char="●"/>
            </a:pPr>
            <a:r>
              <a:rPr lang="en-GB" b="1"/>
              <a:t>Can students think of other things that young people use the internet for, aside from what has been mentioned on this slide?</a:t>
            </a:r>
            <a:r>
              <a:rPr lang="en-GB"/>
              <a:t> Create a board blast using sticky notes.</a:t>
            </a:r>
            <a:endParaRPr/>
          </a:p>
          <a:p>
            <a:pPr marL="457200" lvl="0" indent="-317500" algn="l" rtl="0">
              <a:lnSpc>
                <a:spcPct val="100000"/>
              </a:lnSpc>
              <a:spcBef>
                <a:spcPts val="0"/>
              </a:spcBef>
              <a:spcAft>
                <a:spcPts val="0"/>
              </a:spcAft>
              <a:buClr>
                <a:schemeClr val="dk1"/>
              </a:buClr>
              <a:buSzPts val="1400"/>
              <a:buFont typeface="Calibri"/>
              <a:buChar char="●"/>
            </a:pPr>
            <a:r>
              <a:rPr lang="en-GB" b="1"/>
              <a:t>Ask students if they can think of ways that young people can keep themselves safe and secure when they go online? </a:t>
            </a:r>
            <a:r>
              <a:rPr lang="en-GB"/>
              <a:t>(Students may volunteer answers that relate to personal data, such as using secure passwords and keeping profiles private, otherwise introduce the concept of ‘personal data’ using the next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a:t>Keep in mind that students will have had different levels of exposure to the internet; some may not have social media or gaming accounts, and therefore be less familiar with the topic than others.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GB"/>
              <a:t>Data taken from https://www.ofcom.org.uk/__data/assets/pdf_file/0025/217825/children-and-parents-media-use-and-attitudes-report-2020-21.pdf.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Ice-breaker (5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r>
              <a:rPr lang="en-GB"/>
              <a:t>Use this short quiz slide as an ice-breaker to introduce the topic and start a discussion with students about how young people use the internet.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Clr>
                <a:schemeClr val="dk1"/>
              </a:buClr>
              <a:buSzPts val="1400"/>
              <a:buFont typeface="Calibri"/>
              <a:buChar char="●"/>
            </a:pPr>
            <a:r>
              <a:rPr lang="en-GB" b="1"/>
              <a:t>Can students think of other things that young people use the internet for, aside from what has been mentioned on this slide?</a:t>
            </a:r>
            <a:r>
              <a:rPr lang="en-GB"/>
              <a:t> Create a board blast using sticky notes.</a:t>
            </a:r>
            <a:endParaRPr/>
          </a:p>
          <a:p>
            <a:pPr marL="457200" lvl="0" indent="-317500" algn="l" rtl="0">
              <a:lnSpc>
                <a:spcPct val="100000"/>
              </a:lnSpc>
              <a:spcBef>
                <a:spcPts val="0"/>
              </a:spcBef>
              <a:spcAft>
                <a:spcPts val="0"/>
              </a:spcAft>
              <a:buClr>
                <a:schemeClr val="dk1"/>
              </a:buClr>
              <a:buSzPts val="1400"/>
              <a:buFont typeface="Calibri"/>
              <a:buChar char="●"/>
            </a:pPr>
            <a:r>
              <a:rPr lang="en-GB" b="1"/>
              <a:t>Ask students if they can think of ways that young people can keep themselves safe and secure when they go online? </a:t>
            </a:r>
            <a:r>
              <a:rPr lang="en-GB"/>
              <a:t>(Students may volunteer answers that relate to personal data, such as using secure passwords and keeping profiles private, otherwise introduce the concept of ‘personal data’ using the next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a:t>Keep in mind that students will have had different levels of exposure to the internet; some may not have social media or gaming accounts, and therefore be less familiar with the topic than others.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GB"/>
              <a:t>Data taken from https://www.ofcom.org.uk/__data/assets/pdf_file/0025/217825/children-and-parents-media-use-and-attitudes-report-2020-21.pdf</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3" name="Google Shape;2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a:t>Ice-breaker (5 minutes)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r>
              <a:rPr lang="en-GB"/>
              <a:t>Use this short quiz slide as an ice-breaker to introduce the topic and start a discussion with students about how young people use the internet.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317500" algn="l" rtl="0">
              <a:lnSpc>
                <a:spcPct val="100000"/>
              </a:lnSpc>
              <a:spcBef>
                <a:spcPts val="0"/>
              </a:spcBef>
              <a:spcAft>
                <a:spcPts val="0"/>
              </a:spcAft>
              <a:buClr>
                <a:schemeClr val="dk1"/>
              </a:buClr>
              <a:buSzPts val="1400"/>
              <a:buFont typeface="Calibri"/>
              <a:buChar char="●"/>
            </a:pPr>
            <a:r>
              <a:rPr lang="en-GB" b="1"/>
              <a:t>Can students think of other things that young people use the internet for, aside from what has been mentioned on this slide?</a:t>
            </a:r>
            <a:r>
              <a:rPr lang="en-GB"/>
              <a:t> Create a board blast using sticky notes.</a:t>
            </a:r>
            <a:endParaRPr/>
          </a:p>
          <a:p>
            <a:pPr marL="457200" lvl="0" indent="-317500" algn="l" rtl="0">
              <a:lnSpc>
                <a:spcPct val="100000"/>
              </a:lnSpc>
              <a:spcBef>
                <a:spcPts val="0"/>
              </a:spcBef>
              <a:spcAft>
                <a:spcPts val="0"/>
              </a:spcAft>
              <a:buClr>
                <a:schemeClr val="dk1"/>
              </a:buClr>
              <a:buSzPts val="1400"/>
              <a:buFont typeface="Calibri"/>
              <a:buChar char="●"/>
            </a:pPr>
            <a:r>
              <a:rPr lang="en-GB" b="1"/>
              <a:t>Ask students if they can think of ways that young people can keep themselves safe and secure when they go online? </a:t>
            </a:r>
            <a:r>
              <a:rPr lang="en-GB"/>
              <a:t>(Students may volunteer answers that relate to personal data, such as using secure passwords and keeping profiles private, otherwise introduce the concept of ‘personal data’ using the next slide.)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a:t>Keep in mind that students will have had different levels of exposure to the internet; some may not have social media or gaming accounts, and therefore be less familiar with the topic than others.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GB"/>
              <a:t>Data taken from https://www.ofcom.org.uk/__data/assets/pdf_file/0025/217825/children-and-parents-media-use-and-attitudes-report-2020-21.pdf.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2" name="Google Shape;2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6E249"/>
        </a:solidFill>
        <a:effectLst/>
      </p:bgPr>
    </p:bg>
    <p:spTree>
      <p:nvGrpSpPr>
        <p:cNvPr id="1" name="Shape 14"/>
        <p:cNvGrpSpPr/>
        <p:nvPr/>
      </p:nvGrpSpPr>
      <p:grpSpPr>
        <a:xfrm>
          <a:off x="0" y="0"/>
          <a:ext cx="0" cy="0"/>
          <a:chOff x="0" y="0"/>
          <a:chExt cx="0" cy="0"/>
        </a:xfrm>
      </p:grpSpPr>
      <p:pic>
        <p:nvPicPr>
          <p:cNvPr id="15" name="Google Shape;15;p33"/>
          <p:cNvPicPr preferRelativeResize="0"/>
          <p:nvPr/>
        </p:nvPicPr>
        <p:blipFill rotWithShape="1">
          <a:blip r:embed="rId2">
            <a:alphaModFix/>
          </a:blip>
          <a:srcRect/>
          <a:stretch/>
        </p:blipFill>
        <p:spPr>
          <a:xfrm>
            <a:off x="992887" y="6096001"/>
            <a:ext cx="625073" cy="625073"/>
          </a:xfrm>
          <a:prstGeom prst="rect">
            <a:avLst/>
          </a:prstGeom>
          <a:noFill/>
          <a:ln>
            <a:noFill/>
          </a:ln>
        </p:spPr>
      </p:pic>
      <p:pic>
        <p:nvPicPr>
          <p:cNvPr id="16" name="Google Shape;16;p33"/>
          <p:cNvPicPr preferRelativeResize="0"/>
          <p:nvPr/>
        </p:nvPicPr>
        <p:blipFill rotWithShape="1">
          <a:blip r:embed="rId3">
            <a:alphaModFix/>
          </a:blip>
          <a:srcRect/>
          <a:stretch/>
        </p:blipFill>
        <p:spPr>
          <a:xfrm>
            <a:off x="935089" y="7725158"/>
            <a:ext cx="1671540" cy="747329"/>
          </a:xfrm>
          <a:prstGeom prst="rect">
            <a:avLst/>
          </a:prstGeom>
          <a:noFill/>
          <a:ln>
            <a:noFill/>
          </a:ln>
        </p:spPr>
      </p:pic>
      <p:pic>
        <p:nvPicPr>
          <p:cNvPr id="17" name="Google Shape;17;p33"/>
          <p:cNvPicPr preferRelativeResize="0"/>
          <p:nvPr/>
        </p:nvPicPr>
        <p:blipFill rotWithShape="1">
          <a:blip r:embed="rId4">
            <a:alphaModFix/>
          </a:blip>
          <a:srcRect/>
          <a:stretch/>
        </p:blipFill>
        <p:spPr>
          <a:xfrm>
            <a:off x="13906519" y="7529513"/>
            <a:ext cx="1556472" cy="1100137"/>
          </a:xfrm>
          <a:prstGeom prst="rect">
            <a:avLst/>
          </a:prstGeom>
          <a:noFill/>
          <a:ln>
            <a:noFill/>
          </a:ln>
        </p:spPr>
      </p:pic>
      <p:pic>
        <p:nvPicPr>
          <p:cNvPr id="18" name="Google Shape;18;p33"/>
          <p:cNvPicPr preferRelativeResize="0"/>
          <p:nvPr/>
        </p:nvPicPr>
        <p:blipFill rotWithShape="1">
          <a:blip r:embed="rId5">
            <a:alphaModFix/>
          </a:blip>
          <a:srcRect l="18306" t="759" r="18305" b="759"/>
          <a:stretch/>
        </p:blipFill>
        <p:spPr>
          <a:xfrm flipH="1">
            <a:off x="9055367" y="797149"/>
            <a:ext cx="4940180" cy="76753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4"/>
          <p:cNvSpPr/>
          <p:nvPr/>
        </p:nvSpPr>
        <p:spPr>
          <a:xfrm>
            <a:off x="0" y="2405743"/>
            <a:ext cx="16257588" cy="6738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34"/>
          <p:cNvPicPr preferRelativeResize="0"/>
          <p:nvPr/>
        </p:nvPicPr>
        <p:blipFill rotWithShape="1">
          <a:blip r:embed="rId2">
            <a:alphaModFix/>
          </a:blip>
          <a:srcRect/>
          <a:stretch/>
        </p:blipFill>
        <p:spPr>
          <a:xfrm>
            <a:off x="13655682" y="531010"/>
            <a:ext cx="1671540" cy="747329"/>
          </a:xfrm>
          <a:prstGeom prst="rect">
            <a:avLst/>
          </a:prstGeom>
          <a:noFill/>
          <a:ln>
            <a:noFill/>
          </a:ln>
        </p:spPr>
      </p:pic>
      <p:cxnSp>
        <p:nvCxnSpPr>
          <p:cNvPr id="22" name="Google Shape;22;p34"/>
          <p:cNvCxnSpPr/>
          <p:nvPr/>
        </p:nvCxnSpPr>
        <p:spPr>
          <a:xfrm>
            <a:off x="949352" y="8587318"/>
            <a:ext cx="14358885" cy="0"/>
          </a:xfrm>
          <a:prstGeom prst="straightConnector1">
            <a:avLst/>
          </a:prstGeom>
          <a:noFill/>
          <a:ln w="57150" cap="flat" cmpd="sng">
            <a:solidFill>
              <a:srgbClr val="019967"/>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6E249"/>
        </a:solidFill>
        <a:effectLst/>
      </p:bgPr>
    </p:bg>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6E249"/>
        </a:solidFill>
        <a:effectLst/>
      </p:bgPr>
    </p:bg>
    <p:spTree>
      <p:nvGrpSpPr>
        <p:cNvPr id="1" name="Shape 24"/>
        <p:cNvGrpSpPr/>
        <p:nvPr/>
      </p:nvGrpSpPr>
      <p:grpSpPr>
        <a:xfrm>
          <a:off x="0" y="0"/>
          <a:ext cx="0" cy="0"/>
          <a:chOff x="0" y="0"/>
          <a:chExt cx="0" cy="0"/>
        </a:xfrm>
      </p:grpSpPr>
      <p:pic>
        <p:nvPicPr>
          <p:cNvPr id="25" name="Google Shape;25;p36"/>
          <p:cNvPicPr preferRelativeResize="0"/>
          <p:nvPr/>
        </p:nvPicPr>
        <p:blipFill rotWithShape="1">
          <a:blip r:embed="rId2">
            <a:alphaModFix/>
          </a:blip>
          <a:srcRect/>
          <a:stretch/>
        </p:blipFill>
        <p:spPr>
          <a:xfrm>
            <a:off x="183658" y="7025331"/>
            <a:ext cx="1237392" cy="1381554"/>
          </a:xfrm>
          <a:prstGeom prst="rect">
            <a:avLst/>
          </a:prstGeom>
          <a:noFill/>
          <a:ln>
            <a:noFill/>
          </a:ln>
        </p:spPr>
      </p:pic>
      <p:pic>
        <p:nvPicPr>
          <p:cNvPr id="26" name="Google Shape;26;p36"/>
          <p:cNvPicPr preferRelativeResize="0"/>
          <p:nvPr/>
        </p:nvPicPr>
        <p:blipFill rotWithShape="1">
          <a:blip r:embed="rId3">
            <a:alphaModFix/>
          </a:blip>
          <a:srcRect/>
          <a:stretch/>
        </p:blipFill>
        <p:spPr>
          <a:xfrm>
            <a:off x="12669796" y="3019551"/>
            <a:ext cx="876987" cy="1237392"/>
          </a:xfrm>
          <a:prstGeom prst="rect">
            <a:avLst/>
          </a:prstGeom>
          <a:noFill/>
          <a:ln>
            <a:noFill/>
          </a:ln>
        </p:spPr>
      </p:pic>
      <p:pic>
        <p:nvPicPr>
          <p:cNvPr id="27" name="Google Shape;27;p36"/>
          <p:cNvPicPr preferRelativeResize="0"/>
          <p:nvPr/>
        </p:nvPicPr>
        <p:blipFill rotWithShape="1">
          <a:blip r:embed="rId4">
            <a:alphaModFix/>
          </a:blip>
          <a:srcRect/>
          <a:stretch/>
        </p:blipFill>
        <p:spPr>
          <a:xfrm>
            <a:off x="13259701" y="777703"/>
            <a:ext cx="366412" cy="366412"/>
          </a:xfrm>
          <a:prstGeom prst="rect">
            <a:avLst/>
          </a:prstGeom>
          <a:noFill/>
          <a:ln>
            <a:noFill/>
          </a:ln>
        </p:spPr>
      </p:pic>
      <p:pic>
        <p:nvPicPr>
          <p:cNvPr id="28" name="Google Shape;28;p36"/>
          <p:cNvPicPr preferRelativeResize="0"/>
          <p:nvPr/>
        </p:nvPicPr>
        <p:blipFill rotWithShape="1">
          <a:blip r:embed="rId5">
            <a:alphaModFix/>
          </a:blip>
          <a:srcRect/>
          <a:stretch/>
        </p:blipFill>
        <p:spPr>
          <a:xfrm>
            <a:off x="13259701" y="1272348"/>
            <a:ext cx="366412" cy="366412"/>
          </a:xfrm>
          <a:prstGeom prst="rect">
            <a:avLst/>
          </a:prstGeom>
          <a:noFill/>
          <a:ln>
            <a:noFill/>
          </a:ln>
        </p:spPr>
      </p:pic>
      <p:pic>
        <p:nvPicPr>
          <p:cNvPr id="29" name="Google Shape;29;p36"/>
          <p:cNvPicPr preferRelativeResize="0"/>
          <p:nvPr/>
        </p:nvPicPr>
        <p:blipFill rotWithShape="1">
          <a:blip r:embed="rId6">
            <a:alphaModFix/>
          </a:blip>
          <a:srcRect/>
          <a:stretch/>
        </p:blipFill>
        <p:spPr>
          <a:xfrm>
            <a:off x="13282575" y="276482"/>
            <a:ext cx="366412" cy="366412"/>
          </a:xfrm>
          <a:prstGeom prst="rect">
            <a:avLst/>
          </a:prstGeom>
          <a:noFill/>
          <a:ln>
            <a:noFill/>
          </a:ln>
        </p:spPr>
      </p:pic>
      <p:pic>
        <p:nvPicPr>
          <p:cNvPr id="30" name="Google Shape;30;p36"/>
          <p:cNvPicPr preferRelativeResize="0"/>
          <p:nvPr/>
        </p:nvPicPr>
        <p:blipFill rotWithShape="1">
          <a:blip r:embed="rId7">
            <a:alphaModFix/>
          </a:blip>
          <a:srcRect/>
          <a:stretch/>
        </p:blipFill>
        <p:spPr>
          <a:xfrm>
            <a:off x="11997617" y="787551"/>
            <a:ext cx="366412" cy="366412"/>
          </a:xfrm>
          <a:prstGeom prst="rect">
            <a:avLst/>
          </a:prstGeom>
          <a:noFill/>
          <a:ln>
            <a:noFill/>
          </a:ln>
        </p:spPr>
      </p:pic>
      <p:pic>
        <p:nvPicPr>
          <p:cNvPr id="31" name="Google Shape;31;p36"/>
          <p:cNvPicPr preferRelativeResize="0"/>
          <p:nvPr/>
        </p:nvPicPr>
        <p:blipFill rotWithShape="1">
          <a:blip r:embed="rId8">
            <a:alphaModFix/>
          </a:blip>
          <a:srcRect/>
          <a:stretch/>
        </p:blipFill>
        <p:spPr>
          <a:xfrm>
            <a:off x="11988684" y="1276264"/>
            <a:ext cx="366412" cy="366412"/>
          </a:xfrm>
          <a:prstGeom prst="rect">
            <a:avLst/>
          </a:prstGeom>
          <a:noFill/>
          <a:ln>
            <a:noFill/>
          </a:ln>
        </p:spPr>
      </p:pic>
      <p:pic>
        <p:nvPicPr>
          <p:cNvPr id="32" name="Google Shape;32;p36"/>
          <p:cNvPicPr preferRelativeResize="0"/>
          <p:nvPr/>
        </p:nvPicPr>
        <p:blipFill rotWithShape="1">
          <a:blip r:embed="rId9">
            <a:alphaModFix/>
          </a:blip>
          <a:srcRect/>
          <a:stretch/>
        </p:blipFill>
        <p:spPr>
          <a:xfrm>
            <a:off x="11988684" y="271162"/>
            <a:ext cx="366412" cy="366412"/>
          </a:xfrm>
          <a:prstGeom prst="rect">
            <a:avLst/>
          </a:prstGeom>
          <a:noFill/>
          <a:ln>
            <a:noFill/>
          </a:ln>
        </p:spPr>
      </p:pic>
      <p:pic>
        <p:nvPicPr>
          <p:cNvPr id="33" name="Google Shape;33;p36"/>
          <p:cNvPicPr preferRelativeResize="0"/>
          <p:nvPr/>
        </p:nvPicPr>
        <p:blipFill rotWithShape="1">
          <a:blip r:embed="rId10">
            <a:alphaModFix/>
          </a:blip>
          <a:srcRect/>
          <a:stretch/>
        </p:blipFill>
        <p:spPr>
          <a:xfrm>
            <a:off x="14802128" y="2277933"/>
            <a:ext cx="876987" cy="1411588"/>
          </a:xfrm>
          <a:prstGeom prst="rect">
            <a:avLst/>
          </a:prstGeom>
          <a:noFill/>
          <a:ln>
            <a:noFill/>
          </a:ln>
        </p:spPr>
      </p:pic>
      <p:pic>
        <p:nvPicPr>
          <p:cNvPr id="34" name="Google Shape;34;p36"/>
          <p:cNvPicPr preferRelativeResize="0"/>
          <p:nvPr/>
        </p:nvPicPr>
        <p:blipFill rotWithShape="1">
          <a:blip r:embed="rId11">
            <a:alphaModFix/>
          </a:blip>
          <a:srcRect/>
          <a:stretch/>
        </p:blipFill>
        <p:spPr>
          <a:xfrm>
            <a:off x="14429710" y="271162"/>
            <a:ext cx="1621824" cy="1753973"/>
          </a:xfrm>
          <a:prstGeom prst="rect">
            <a:avLst/>
          </a:prstGeom>
          <a:noFill/>
          <a:ln>
            <a:noFill/>
          </a:ln>
        </p:spPr>
      </p:pic>
      <p:pic>
        <p:nvPicPr>
          <p:cNvPr id="35" name="Google Shape;35;p36"/>
          <p:cNvPicPr preferRelativeResize="0"/>
          <p:nvPr/>
        </p:nvPicPr>
        <p:blipFill rotWithShape="1">
          <a:blip r:embed="rId12">
            <a:alphaModFix/>
          </a:blip>
          <a:srcRect/>
          <a:stretch/>
        </p:blipFill>
        <p:spPr>
          <a:xfrm>
            <a:off x="14323" y="0"/>
            <a:ext cx="2259650" cy="4324864"/>
          </a:xfrm>
          <a:prstGeom prst="rect">
            <a:avLst/>
          </a:prstGeom>
          <a:noFill/>
          <a:ln>
            <a:noFill/>
          </a:ln>
        </p:spPr>
      </p:pic>
      <p:pic>
        <p:nvPicPr>
          <p:cNvPr id="36" name="Google Shape;36;p36"/>
          <p:cNvPicPr preferRelativeResize="0"/>
          <p:nvPr/>
        </p:nvPicPr>
        <p:blipFill rotWithShape="1">
          <a:blip r:embed="rId13">
            <a:alphaModFix/>
          </a:blip>
          <a:srcRect/>
          <a:stretch/>
        </p:blipFill>
        <p:spPr>
          <a:xfrm>
            <a:off x="11997617" y="2098160"/>
            <a:ext cx="366412" cy="366412"/>
          </a:xfrm>
          <a:prstGeom prst="rect">
            <a:avLst/>
          </a:prstGeom>
          <a:noFill/>
          <a:ln>
            <a:noFill/>
          </a:ln>
        </p:spPr>
      </p:pic>
      <p:pic>
        <p:nvPicPr>
          <p:cNvPr id="37" name="Google Shape;37;p36"/>
          <p:cNvPicPr preferRelativeResize="0"/>
          <p:nvPr/>
        </p:nvPicPr>
        <p:blipFill rotWithShape="1">
          <a:blip r:embed="rId14">
            <a:alphaModFix/>
          </a:blip>
          <a:srcRect/>
          <a:stretch/>
        </p:blipFill>
        <p:spPr>
          <a:xfrm>
            <a:off x="12590999" y="2098160"/>
            <a:ext cx="366412" cy="366412"/>
          </a:xfrm>
          <a:prstGeom prst="rect">
            <a:avLst/>
          </a:prstGeom>
          <a:noFill/>
          <a:ln>
            <a:noFill/>
          </a:ln>
        </p:spPr>
      </p:pic>
      <p:pic>
        <p:nvPicPr>
          <p:cNvPr id="38" name="Google Shape;38;p36"/>
          <p:cNvPicPr preferRelativeResize="0"/>
          <p:nvPr/>
        </p:nvPicPr>
        <p:blipFill rotWithShape="1">
          <a:blip r:embed="rId15">
            <a:alphaModFix/>
          </a:blip>
          <a:srcRect/>
          <a:stretch/>
        </p:blipFill>
        <p:spPr>
          <a:xfrm>
            <a:off x="13398906" y="2120171"/>
            <a:ext cx="594669" cy="594669"/>
          </a:xfrm>
          <a:prstGeom prst="rect">
            <a:avLst/>
          </a:prstGeom>
          <a:noFill/>
          <a:ln>
            <a:noFill/>
          </a:ln>
        </p:spPr>
      </p:pic>
      <p:pic>
        <p:nvPicPr>
          <p:cNvPr id="39" name="Google Shape;39;p36"/>
          <p:cNvPicPr preferRelativeResize="0"/>
          <p:nvPr/>
        </p:nvPicPr>
        <p:blipFill rotWithShape="1">
          <a:blip r:embed="rId16">
            <a:alphaModFix/>
          </a:blip>
          <a:srcRect/>
          <a:stretch/>
        </p:blipFill>
        <p:spPr>
          <a:xfrm>
            <a:off x="12679851" y="810998"/>
            <a:ext cx="366412" cy="366412"/>
          </a:xfrm>
          <a:prstGeom prst="rect">
            <a:avLst/>
          </a:prstGeom>
          <a:noFill/>
          <a:ln>
            <a:noFill/>
          </a:ln>
        </p:spPr>
      </p:pic>
      <p:pic>
        <p:nvPicPr>
          <p:cNvPr id="40" name="Google Shape;40;p36"/>
          <p:cNvPicPr preferRelativeResize="0"/>
          <p:nvPr/>
        </p:nvPicPr>
        <p:blipFill rotWithShape="1">
          <a:blip r:embed="rId17">
            <a:alphaModFix/>
          </a:blip>
          <a:srcRect/>
          <a:stretch/>
        </p:blipFill>
        <p:spPr>
          <a:xfrm>
            <a:off x="12692299" y="1273347"/>
            <a:ext cx="366412" cy="366412"/>
          </a:xfrm>
          <a:prstGeom prst="rect">
            <a:avLst/>
          </a:prstGeom>
          <a:noFill/>
          <a:ln>
            <a:noFill/>
          </a:ln>
        </p:spPr>
      </p:pic>
      <p:pic>
        <p:nvPicPr>
          <p:cNvPr id="41" name="Google Shape;41;p36"/>
          <p:cNvPicPr preferRelativeResize="0"/>
          <p:nvPr/>
        </p:nvPicPr>
        <p:blipFill rotWithShape="1">
          <a:blip r:embed="rId18">
            <a:alphaModFix/>
          </a:blip>
          <a:srcRect/>
          <a:stretch/>
        </p:blipFill>
        <p:spPr>
          <a:xfrm>
            <a:off x="12684146" y="276482"/>
            <a:ext cx="366412" cy="366412"/>
          </a:xfrm>
          <a:prstGeom prst="rect">
            <a:avLst/>
          </a:prstGeom>
          <a:noFill/>
          <a:ln>
            <a:noFill/>
          </a:ln>
        </p:spPr>
      </p:pic>
      <p:pic>
        <p:nvPicPr>
          <p:cNvPr id="42" name="Google Shape;42;p36"/>
          <p:cNvPicPr preferRelativeResize="0"/>
          <p:nvPr/>
        </p:nvPicPr>
        <p:blipFill rotWithShape="1">
          <a:blip r:embed="rId19">
            <a:alphaModFix/>
          </a:blip>
          <a:srcRect/>
          <a:stretch/>
        </p:blipFill>
        <p:spPr>
          <a:xfrm>
            <a:off x="5081141" y="4685227"/>
            <a:ext cx="1615818" cy="1465649"/>
          </a:xfrm>
          <a:prstGeom prst="rect">
            <a:avLst/>
          </a:prstGeom>
          <a:noFill/>
          <a:ln>
            <a:noFill/>
          </a:ln>
        </p:spPr>
      </p:pic>
      <p:pic>
        <p:nvPicPr>
          <p:cNvPr id="43" name="Google Shape;43;p36"/>
          <p:cNvPicPr preferRelativeResize="0"/>
          <p:nvPr/>
        </p:nvPicPr>
        <p:blipFill rotWithShape="1">
          <a:blip r:embed="rId20">
            <a:alphaModFix/>
          </a:blip>
          <a:srcRect/>
          <a:stretch/>
        </p:blipFill>
        <p:spPr>
          <a:xfrm>
            <a:off x="1919127" y="6959257"/>
            <a:ext cx="1207358" cy="1513703"/>
          </a:xfrm>
          <a:prstGeom prst="rect">
            <a:avLst/>
          </a:prstGeom>
          <a:noFill/>
          <a:ln>
            <a:noFill/>
          </a:ln>
        </p:spPr>
      </p:pic>
      <p:pic>
        <p:nvPicPr>
          <p:cNvPr id="44" name="Google Shape;44;p36"/>
          <p:cNvPicPr preferRelativeResize="0"/>
          <p:nvPr/>
        </p:nvPicPr>
        <p:blipFill rotWithShape="1">
          <a:blip r:embed="rId21">
            <a:alphaModFix/>
          </a:blip>
          <a:srcRect/>
          <a:stretch/>
        </p:blipFill>
        <p:spPr>
          <a:xfrm>
            <a:off x="6829711" y="2919153"/>
            <a:ext cx="1093229" cy="1447628"/>
          </a:xfrm>
          <a:prstGeom prst="rect">
            <a:avLst/>
          </a:prstGeom>
          <a:noFill/>
          <a:ln>
            <a:noFill/>
          </a:ln>
        </p:spPr>
      </p:pic>
      <p:pic>
        <p:nvPicPr>
          <p:cNvPr id="45" name="Google Shape;45;p36"/>
          <p:cNvPicPr preferRelativeResize="0"/>
          <p:nvPr/>
        </p:nvPicPr>
        <p:blipFill rotWithShape="1">
          <a:blip r:embed="rId22">
            <a:alphaModFix/>
          </a:blip>
          <a:srcRect/>
          <a:stretch/>
        </p:blipFill>
        <p:spPr>
          <a:xfrm>
            <a:off x="2739583" y="4649186"/>
            <a:ext cx="1435615" cy="1537730"/>
          </a:xfrm>
          <a:prstGeom prst="rect">
            <a:avLst/>
          </a:prstGeom>
          <a:noFill/>
          <a:ln>
            <a:noFill/>
          </a:ln>
        </p:spPr>
      </p:pic>
      <p:pic>
        <p:nvPicPr>
          <p:cNvPr id="46" name="Google Shape;46;p36"/>
          <p:cNvPicPr preferRelativeResize="0"/>
          <p:nvPr/>
        </p:nvPicPr>
        <p:blipFill rotWithShape="1">
          <a:blip r:embed="rId23">
            <a:alphaModFix/>
          </a:blip>
          <a:srcRect/>
          <a:stretch/>
        </p:blipFill>
        <p:spPr>
          <a:xfrm>
            <a:off x="2862237" y="2794082"/>
            <a:ext cx="1279439" cy="1537730"/>
          </a:xfrm>
          <a:prstGeom prst="rect">
            <a:avLst/>
          </a:prstGeom>
          <a:noFill/>
          <a:ln>
            <a:noFill/>
          </a:ln>
        </p:spPr>
      </p:pic>
      <p:pic>
        <p:nvPicPr>
          <p:cNvPr id="47" name="Google Shape;47;p36"/>
          <p:cNvPicPr preferRelativeResize="0"/>
          <p:nvPr/>
        </p:nvPicPr>
        <p:blipFill rotWithShape="1">
          <a:blip r:embed="rId24">
            <a:alphaModFix/>
          </a:blip>
          <a:srcRect/>
          <a:stretch/>
        </p:blipFill>
        <p:spPr>
          <a:xfrm>
            <a:off x="4758876" y="2942494"/>
            <a:ext cx="1453635" cy="1393567"/>
          </a:xfrm>
          <a:prstGeom prst="rect">
            <a:avLst/>
          </a:prstGeom>
          <a:noFill/>
          <a:ln>
            <a:noFill/>
          </a:ln>
        </p:spPr>
      </p:pic>
      <p:pic>
        <p:nvPicPr>
          <p:cNvPr id="48" name="Google Shape;48;p36"/>
          <p:cNvPicPr preferRelativeResize="0"/>
          <p:nvPr/>
        </p:nvPicPr>
        <p:blipFill rotWithShape="1">
          <a:blip r:embed="rId25">
            <a:alphaModFix/>
          </a:blip>
          <a:srcRect/>
          <a:stretch/>
        </p:blipFill>
        <p:spPr>
          <a:xfrm>
            <a:off x="5360031" y="7226558"/>
            <a:ext cx="678763" cy="979101"/>
          </a:xfrm>
          <a:prstGeom prst="rect">
            <a:avLst/>
          </a:prstGeom>
          <a:noFill/>
          <a:ln>
            <a:noFill/>
          </a:ln>
        </p:spPr>
      </p:pic>
      <p:pic>
        <p:nvPicPr>
          <p:cNvPr id="49" name="Google Shape;49;p36"/>
          <p:cNvPicPr preferRelativeResize="0"/>
          <p:nvPr/>
        </p:nvPicPr>
        <p:blipFill rotWithShape="1">
          <a:blip r:embed="rId26">
            <a:alphaModFix/>
          </a:blip>
          <a:srcRect/>
          <a:stretch/>
        </p:blipFill>
        <p:spPr>
          <a:xfrm>
            <a:off x="6536871" y="7238571"/>
            <a:ext cx="852959" cy="955074"/>
          </a:xfrm>
          <a:prstGeom prst="rect">
            <a:avLst/>
          </a:prstGeom>
          <a:noFill/>
          <a:ln>
            <a:noFill/>
          </a:ln>
        </p:spPr>
      </p:pic>
      <p:pic>
        <p:nvPicPr>
          <p:cNvPr id="50" name="Google Shape;50;p36"/>
          <p:cNvPicPr preferRelativeResize="0"/>
          <p:nvPr/>
        </p:nvPicPr>
        <p:blipFill rotWithShape="1">
          <a:blip r:embed="rId27">
            <a:alphaModFix/>
          </a:blip>
          <a:srcRect/>
          <a:stretch/>
        </p:blipFill>
        <p:spPr>
          <a:xfrm>
            <a:off x="11268744" y="7187514"/>
            <a:ext cx="1279439" cy="1057189"/>
          </a:xfrm>
          <a:prstGeom prst="rect">
            <a:avLst/>
          </a:prstGeom>
          <a:noFill/>
          <a:ln>
            <a:noFill/>
          </a:ln>
        </p:spPr>
      </p:pic>
      <p:pic>
        <p:nvPicPr>
          <p:cNvPr id="51" name="Google Shape;51;p36"/>
          <p:cNvPicPr preferRelativeResize="0"/>
          <p:nvPr/>
        </p:nvPicPr>
        <p:blipFill rotWithShape="1">
          <a:blip r:embed="rId28">
            <a:alphaModFix/>
          </a:blip>
          <a:srcRect/>
          <a:stretch/>
        </p:blipFill>
        <p:spPr>
          <a:xfrm>
            <a:off x="7602902" y="4928501"/>
            <a:ext cx="822925" cy="979101"/>
          </a:xfrm>
          <a:prstGeom prst="rect">
            <a:avLst/>
          </a:prstGeom>
          <a:noFill/>
          <a:ln>
            <a:noFill/>
          </a:ln>
        </p:spPr>
      </p:pic>
      <p:pic>
        <p:nvPicPr>
          <p:cNvPr id="52" name="Google Shape;52;p36"/>
          <p:cNvPicPr preferRelativeResize="0"/>
          <p:nvPr/>
        </p:nvPicPr>
        <p:blipFill rotWithShape="1">
          <a:blip r:embed="rId29">
            <a:alphaModFix/>
          </a:blip>
          <a:srcRect/>
          <a:stretch/>
        </p:blipFill>
        <p:spPr>
          <a:xfrm>
            <a:off x="11493126" y="4610143"/>
            <a:ext cx="1723939" cy="1615817"/>
          </a:xfrm>
          <a:prstGeom prst="rect">
            <a:avLst/>
          </a:prstGeom>
          <a:noFill/>
          <a:ln>
            <a:noFill/>
          </a:ln>
        </p:spPr>
      </p:pic>
      <p:pic>
        <p:nvPicPr>
          <p:cNvPr id="53" name="Google Shape;53;p36"/>
          <p:cNvPicPr preferRelativeResize="0"/>
          <p:nvPr/>
        </p:nvPicPr>
        <p:blipFill rotWithShape="1">
          <a:blip r:embed="rId30">
            <a:alphaModFix/>
          </a:blip>
          <a:srcRect/>
          <a:stretch/>
        </p:blipFill>
        <p:spPr>
          <a:xfrm>
            <a:off x="7887907" y="6959257"/>
            <a:ext cx="1507696" cy="1513703"/>
          </a:xfrm>
          <a:prstGeom prst="rect">
            <a:avLst/>
          </a:prstGeom>
          <a:noFill/>
          <a:ln>
            <a:noFill/>
          </a:ln>
        </p:spPr>
      </p:pic>
      <p:pic>
        <p:nvPicPr>
          <p:cNvPr id="54" name="Google Shape;54;p36"/>
          <p:cNvPicPr preferRelativeResize="0"/>
          <p:nvPr/>
        </p:nvPicPr>
        <p:blipFill rotWithShape="1">
          <a:blip r:embed="rId31">
            <a:alphaModFix/>
          </a:blip>
          <a:srcRect/>
          <a:stretch/>
        </p:blipFill>
        <p:spPr>
          <a:xfrm>
            <a:off x="13046263" y="7007311"/>
            <a:ext cx="1489675" cy="1417594"/>
          </a:xfrm>
          <a:prstGeom prst="rect">
            <a:avLst/>
          </a:prstGeom>
          <a:noFill/>
          <a:ln>
            <a:noFill/>
          </a:ln>
        </p:spPr>
      </p:pic>
      <p:pic>
        <p:nvPicPr>
          <p:cNvPr id="55" name="Google Shape;55;p36"/>
          <p:cNvPicPr preferRelativeResize="0"/>
          <p:nvPr/>
        </p:nvPicPr>
        <p:blipFill rotWithShape="1">
          <a:blip r:embed="rId32">
            <a:alphaModFix/>
          </a:blip>
          <a:srcRect/>
          <a:stretch/>
        </p:blipFill>
        <p:spPr>
          <a:xfrm>
            <a:off x="8540140" y="3019551"/>
            <a:ext cx="1669879" cy="1339507"/>
          </a:xfrm>
          <a:prstGeom prst="rect">
            <a:avLst/>
          </a:prstGeom>
          <a:noFill/>
          <a:ln>
            <a:noFill/>
          </a:ln>
        </p:spPr>
      </p:pic>
      <p:pic>
        <p:nvPicPr>
          <p:cNvPr id="56" name="Google Shape;56;p36"/>
          <p:cNvPicPr preferRelativeResize="0"/>
          <p:nvPr/>
        </p:nvPicPr>
        <p:blipFill rotWithShape="1">
          <a:blip r:embed="rId33">
            <a:alphaModFix/>
          </a:blip>
          <a:srcRect/>
          <a:stretch/>
        </p:blipFill>
        <p:spPr>
          <a:xfrm>
            <a:off x="10827219" y="3259994"/>
            <a:ext cx="1225379" cy="1117257"/>
          </a:xfrm>
          <a:prstGeom prst="rect">
            <a:avLst/>
          </a:prstGeom>
          <a:noFill/>
          <a:ln>
            <a:noFill/>
          </a:ln>
        </p:spPr>
      </p:pic>
      <p:pic>
        <p:nvPicPr>
          <p:cNvPr id="57" name="Google Shape;57;p36"/>
          <p:cNvPicPr preferRelativeResize="0"/>
          <p:nvPr/>
        </p:nvPicPr>
        <p:blipFill rotWithShape="1">
          <a:blip r:embed="rId2">
            <a:alphaModFix/>
          </a:blip>
          <a:srcRect/>
          <a:stretch/>
        </p:blipFill>
        <p:spPr>
          <a:xfrm>
            <a:off x="3624562" y="7025331"/>
            <a:ext cx="1237392" cy="1381554"/>
          </a:xfrm>
          <a:prstGeom prst="rect">
            <a:avLst/>
          </a:prstGeom>
          <a:noFill/>
          <a:ln>
            <a:noFill/>
          </a:ln>
        </p:spPr>
      </p:pic>
      <p:pic>
        <p:nvPicPr>
          <p:cNvPr id="58" name="Google Shape;58;p36"/>
          <p:cNvPicPr preferRelativeResize="0"/>
          <p:nvPr/>
        </p:nvPicPr>
        <p:blipFill rotWithShape="1">
          <a:blip r:embed="rId3">
            <a:alphaModFix/>
          </a:blip>
          <a:srcRect/>
          <a:stretch/>
        </p:blipFill>
        <p:spPr>
          <a:xfrm>
            <a:off x="9893680" y="7097412"/>
            <a:ext cx="876987" cy="1237392"/>
          </a:xfrm>
          <a:prstGeom prst="rect">
            <a:avLst/>
          </a:prstGeom>
          <a:noFill/>
          <a:ln>
            <a:noFill/>
          </a:ln>
        </p:spPr>
      </p:pic>
      <p:pic>
        <p:nvPicPr>
          <p:cNvPr id="59" name="Google Shape;59;p36"/>
          <p:cNvPicPr preferRelativeResize="0"/>
          <p:nvPr/>
        </p:nvPicPr>
        <p:blipFill rotWithShape="1">
          <a:blip r:embed="rId34">
            <a:alphaModFix/>
          </a:blip>
          <a:srcRect/>
          <a:stretch/>
        </p:blipFill>
        <p:spPr>
          <a:xfrm>
            <a:off x="9331770" y="4859423"/>
            <a:ext cx="1255412" cy="1117257"/>
          </a:xfrm>
          <a:prstGeom prst="rect">
            <a:avLst/>
          </a:prstGeom>
          <a:noFill/>
          <a:ln>
            <a:noFill/>
          </a:ln>
        </p:spPr>
      </p:pic>
      <p:pic>
        <p:nvPicPr>
          <p:cNvPr id="60" name="Google Shape;60;p36"/>
          <p:cNvPicPr preferRelativeResize="0"/>
          <p:nvPr/>
        </p:nvPicPr>
        <p:blipFill rotWithShape="1">
          <a:blip r:embed="rId35">
            <a:alphaModFix/>
          </a:blip>
          <a:srcRect/>
          <a:stretch/>
        </p:blipFill>
        <p:spPr>
          <a:xfrm>
            <a:off x="22901451" y="5832211"/>
            <a:ext cx="3556646" cy="5591354"/>
          </a:xfrm>
          <a:prstGeom prst="rect">
            <a:avLst/>
          </a:prstGeom>
          <a:noFill/>
          <a:ln>
            <a:noFill/>
          </a:ln>
        </p:spPr>
      </p:pic>
      <p:grpSp>
        <p:nvGrpSpPr>
          <p:cNvPr id="61" name="Google Shape;61;p36"/>
          <p:cNvGrpSpPr/>
          <p:nvPr/>
        </p:nvGrpSpPr>
        <p:grpSpPr>
          <a:xfrm>
            <a:off x="16653554" y="-2118694"/>
            <a:ext cx="5553376" cy="10604928"/>
            <a:chOff x="1263049" y="254123"/>
            <a:chExt cx="5553376" cy="10604928"/>
          </a:xfrm>
        </p:grpSpPr>
        <p:sp>
          <p:nvSpPr>
            <p:cNvPr id="62" name="Google Shape;62;p36"/>
            <p:cNvSpPr/>
            <p:nvPr/>
          </p:nvSpPr>
          <p:spPr>
            <a:xfrm>
              <a:off x="1263049" y="254123"/>
              <a:ext cx="5553376" cy="10604928"/>
            </a:xfrm>
            <a:prstGeom prst="roundRect">
              <a:avLst>
                <a:gd name="adj" fmla="val 8237"/>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3" name="Google Shape;63;p36"/>
            <p:cNvSpPr/>
            <p:nvPr/>
          </p:nvSpPr>
          <p:spPr>
            <a:xfrm>
              <a:off x="1620000" y="1094400"/>
              <a:ext cx="4838573" cy="8790750"/>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6"/>
            <p:cNvSpPr/>
            <p:nvPr/>
          </p:nvSpPr>
          <p:spPr>
            <a:xfrm>
              <a:off x="3788478" y="10110183"/>
              <a:ext cx="502517" cy="502209"/>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5" name="Google Shape;65;p36"/>
            <p:cNvSpPr/>
            <p:nvPr/>
          </p:nvSpPr>
          <p:spPr>
            <a:xfrm>
              <a:off x="3503968" y="676831"/>
              <a:ext cx="663570" cy="64595"/>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6"/>
            <p:cNvSpPr/>
            <p:nvPr/>
          </p:nvSpPr>
          <p:spPr>
            <a:xfrm>
              <a:off x="4349939" y="620759"/>
              <a:ext cx="173782" cy="171940"/>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7" name="Google Shape;67;p36"/>
          <p:cNvGrpSpPr/>
          <p:nvPr/>
        </p:nvGrpSpPr>
        <p:grpSpPr>
          <a:xfrm>
            <a:off x="17010956" y="138843"/>
            <a:ext cx="4838572" cy="5203012"/>
            <a:chOff x="1620451" y="2511660"/>
            <a:chExt cx="4838572" cy="5203012"/>
          </a:xfrm>
        </p:grpSpPr>
        <p:grpSp>
          <p:nvGrpSpPr>
            <p:cNvPr id="68" name="Google Shape;68;p36"/>
            <p:cNvGrpSpPr/>
            <p:nvPr/>
          </p:nvGrpSpPr>
          <p:grpSpPr>
            <a:xfrm>
              <a:off x="1620451" y="6798631"/>
              <a:ext cx="4838572" cy="916041"/>
              <a:chOff x="1620451" y="7515311"/>
              <a:chExt cx="4838572" cy="916041"/>
            </a:xfrm>
          </p:grpSpPr>
          <p:sp>
            <p:nvSpPr>
              <p:cNvPr id="69" name="Google Shape;69;p36"/>
              <p:cNvSpPr/>
              <p:nvPr/>
            </p:nvSpPr>
            <p:spPr>
              <a:xfrm>
                <a:off x="2196040" y="7515311"/>
                <a:ext cx="3688245" cy="90000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36"/>
              <p:cNvSpPr txBox="1"/>
              <p:nvPr/>
            </p:nvSpPr>
            <p:spPr>
              <a:xfrm>
                <a:off x="1620451" y="7531352"/>
                <a:ext cx="4838572" cy="9000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000"/>
                  <a:buFont typeface="Overpass Mono"/>
                  <a:buNone/>
                </a:pPr>
                <a:r>
                  <a:rPr lang="en-GB" sz="2000" b="1">
                    <a:solidFill>
                      <a:schemeClr val="lt1"/>
                    </a:solidFill>
                    <a:latin typeface="Overpass Mono"/>
                    <a:ea typeface="Overpass Mono"/>
                    <a:cs typeface="Overpass Mono"/>
                    <a:sym typeface="Overpass Mono"/>
                  </a:rPr>
                  <a:t>ONLINE MAPS</a:t>
                </a:r>
                <a:endParaRPr/>
              </a:p>
            </p:txBody>
          </p:sp>
        </p:grpSp>
        <p:pic>
          <p:nvPicPr>
            <p:cNvPr id="71" name="Google Shape;71;p36"/>
            <p:cNvPicPr preferRelativeResize="0"/>
            <p:nvPr/>
          </p:nvPicPr>
          <p:blipFill rotWithShape="1">
            <a:blip r:embed="rId36">
              <a:alphaModFix/>
            </a:blip>
            <a:srcRect/>
            <a:stretch/>
          </p:blipFill>
          <p:spPr>
            <a:xfrm>
              <a:off x="2446119" y="2511660"/>
              <a:ext cx="3168618" cy="3296214"/>
            </a:xfrm>
            <a:prstGeom prst="rect">
              <a:avLst/>
            </a:prstGeom>
            <a:noFill/>
            <a:ln>
              <a:noFill/>
            </a:ln>
          </p:spPr>
        </p:pic>
      </p:grpSp>
      <p:grpSp>
        <p:nvGrpSpPr>
          <p:cNvPr id="72" name="Google Shape;72;p36"/>
          <p:cNvGrpSpPr/>
          <p:nvPr/>
        </p:nvGrpSpPr>
        <p:grpSpPr>
          <a:xfrm>
            <a:off x="-3978569" y="-6615478"/>
            <a:ext cx="8961555" cy="6048925"/>
            <a:chOff x="477369" y="833138"/>
            <a:chExt cx="8961555" cy="6048925"/>
          </a:xfrm>
        </p:grpSpPr>
        <p:sp>
          <p:nvSpPr>
            <p:cNvPr id="73" name="Google Shape;73;p36"/>
            <p:cNvSpPr/>
            <p:nvPr/>
          </p:nvSpPr>
          <p:spPr>
            <a:xfrm>
              <a:off x="477369" y="833139"/>
              <a:ext cx="8961555" cy="604892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36"/>
            <p:cNvSpPr/>
            <p:nvPr/>
          </p:nvSpPr>
          <p:spPr>
            <a:xfrm>
              <a:off x="477370" y="833138"/>
              <a:ext cx="8961554" cy="59065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p:nvPr/>
          </p:nvSpPr>
          <p:spPr>
            <a:xfrm>
              <a:off x="9090883" y="1581234"/>
              <a:ext cx="201578" cy="79222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 name="Google Shape;76;p36"/>
            <p:cNvGrpSpPr/>
            <p:nvPr/>
          </p:nvGrpSpPr>
          <p:grpSpPr>
            <a:xfrm>
              <a:off x="678185" y="1044692"/>
              <a:ext cx="624634" cy="177375"/>
              <a:chOff x="2886740" y="1651000"/>
              <a:chExt cx="651096" cy="175437"/>
            </a:xfrm>
          </p:grpSpPr>
          <p:sp>
            <p:nvSpPr>
              <p:cNvPr id="77" name="Google Shape;77;p36"/>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6"/>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6"/>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oogle Shape;80;p36"/>
            <p:cNvGrpSpPr/>
            <p:nvPr/>
          </p:nvGrpSpPr>
          <p:grpSpPr>
            <a:xfrm>
              <a:off x="3042983" y="3981343"/>
              <a:ext cx="3363582" cy="590656"/>
              <a:chOff x="1620451" y="7515311"/>
              <a:chExt cx="4838572" cy="916041"/>
            </a:xfrm>
          </p:grpSpPr>
          <p:sp>
            <p:nvSpPr>
              <p:cNvPr id="81" name="Google Shape;81;p36"/>
              <p:cNvSpPr/>
              <p:nvPr/>
            </p:nvSpPr>
            <p:spPr>
              <a:xfrm>
                <a:off x="2196040" y="7515311"/>
                <a:ext cx="3688245" cy="90000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txBox="1"/>
              <p:nvPr/>
            </p:nvSpPr>
            <p:spPr>
              <a:xfrm>
                <a:off x="1620451" y="7531352"/>
                <a:ext cx="4838572" cy="9000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000"/>
                  <a:buFont typeface="Overpass Mono"/>
                  <a:buNone/>
                </a:pPr>
                <a:r>
                  <a:rPr lang="en-GB" sz="2000" b="1">
                    <a:solidFill>
                      <a:schemeClr val="lt1"/>
                    </a:solidFill>
                    <a:latin typeface="Overpass Mono"/>
                    <a:ea typeface="Overpass Mono"/>
                    <a:cs typeface="Overpass Mono"/>
                    <a:sym typeface="Overpass Mono"/>
                  </a:rPr>
                  <a:t>SEARCH</a:t>
                </a:r>
                <a:endParaRPr/>
              </a:p>
            </p:txBody>
          </p:sp>
        </p:grpSp>
        <p:sp>
          <p:nvSpPr>
            <p:cNvPr id="83" name="Google Shape;83;p36"/>
            <p:cNvSpPr/>
            <p:nvPr/>
          </p:nvSpPr>
          <p:spPr>
            <a:xfrm>
              <a:off x="1361192" y="3159011"/>
              <a:ext cx="6727164" cy="590656"/>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36"/>
            <p:cNvPicPr preferRelativeResize="0"/>
            <p:nvPr/>
          </p:nvPicPr>
          <p:blipFill rotWithShape="1">
            <a:blip r:embed="rId37">
              <a:alphaModFix/>
            </a:blip>
            <a:srcRect/>
            <a:stretch/>
          </p:blipFill>
          <p:spPr>
            <a:xfrm>
              <a:off x="7610473" y="3292901"/>
              <a:ext cx="341122" cy="343281"/>
            </a:xfrm>
            <a:prstGeom prst="rect">
              <a:avLst/>
            </a:prstGeom>
            <a:noFill/>
            <a:ln>
              <a:noFill/>
            </a:ln>
          </p:spPr>
        </p:pic>
      </p:grpSp>
      <p:grpSp>
        <p:nvGrpSpPr>
          <p:cNvPr id="85" name="Google Shape;85;p36"/>
          <p:cNvGrpSpPr/>
          <p:nvPr/>
        </p:nvGrpSpPr>
        <p:grpSpPr>
          <a:xfrm>
            <a:off x="6918360" y="-3591015"/>
            <a:ext cx="5855845" cy="2253964"/>
            <a:chOff x="692199" y="1719560"/>
            <a:chExt cx="5855845" cy="2253964"/>
          </a:xfrm>
        </p:grpSpPr>
        <p:sp>
          <p:nvSpPr>
            <p:cNvPr id="86" name="Google Shape;86;p36"/>
            <p:cNvSpPr/>
            <p:nvPr/>
          </p:nvSpPr>
          <p:spPr>
            <a:xfrm>
              <a:off x="692199" y="1968404"/>
              <a:ext cx="5607001" cy="1754692"/>
            </a:xfrm>
            <a:prstGeom prst="rect">
              <a:avLst/>
            </a:prstGeom>
            <a:solidFill>
              <a:srgbClr val="019967"/>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87" name="Google Shape;87;p36"/>
            <p:cNvSpPr txBox="1"/>
            <p:nvPr/>
          </p:nvSpPr>
          <p:spPr>
            <a:xfrm>
              <a:off x="946860" y="2355271"/>
              <a:ext cx="5352340" cy="1618253"/>
            </a:xfrm>
            <a:prstGeom prst="rect">
              <a:avLst/>
            </a:prstGeom>
            <a:noFill/>
            <a:ln>
              <a:noFill/>
            </a:ln>
          </p:spPr>
          <p:txBody>
            <a:bodyPr spcFirstLastPara="1" wrap="square" lIns="91425" tIns="45700" rIns="91425" bIns="45700" anchor="t" anchorCtr="0">
              <a:noAutofit/>
            </a:bodyPr>
            <a:lstStyle/>
            <a:p>
              <a:pPr marL="0" marR="0" lvl="3" indent="0" algn="l" rtl="0">
                <a:lnSpc>
                  <a:spcPct val="90000"/>
                </a:lnSpc>
                <a:spcBef>
                  <a:spcPts val="0"/>
                </a:spcBef>
                <a:spcAft>
                  <a:spcPts val="0"/>
                </a:spcAft>
                <a:buClr>
                  <a:schemeClr val="lt1"/>
                </a:buClr>
                <a:buSzPts val="2800"/>
                <a:buFont typeface="Arial"/>
                <a:buNone/>
              </a:pPr>
              <a:r>
                <a:rPr lang="en-GB" sz="2800" b="1" i="0" u="none" strike="noStrike" cap="none">
                  <a:solidFill>
                    <a:schemeClr val="lt1"/>
                  </a:solidFill>
                  <a:latin typeface="Overpass Mono"/>
                  <a:ea typeface="Overpass Mono"/>
                  <a:cs typeface="Overpass Mono"/>
                  <a:sym typeface="Overpass Mono"/>
                </a:rPr>
                <a:t>Learning objectives</a:t>
              </a:r>
              <a:endParaRPr/>
            </a:p>
            <a:p>
              <a:pPr marL="0" marR="0" lvl="3" indent="0" algn="l" rtl="0">
                <a:lnSpc>
                  <a:spcPct val="90000"/>
                </a:lnSpc>
                <a:spcBef>
                  <a:spcPts val="1200"/>
                </a:spcBef>
                <a:spcAft>
                  <a:spcPts val="0"/>
                </a:spcAft>
                <a:buClr>
                  <a:schemeClr val="lt1"/>
                </a:buClr>
                <a:buSzPts val="2800"/>
                <a:buFont typeface="Arial"/>
                <a:buNone/>
              </a:pPr>
              <a:r>
                <a:rPr lang="en-GB" sz="2800" b="1" i="0" u="none" strike="noStrike" cap="none">
                  <a:solidFill>
                    <a:schemeClr val="lt1"/>
                  </a:solidFill>
                  <a:latin typeface="Overpass Mono"/>
                  <a:ea typeface="Overpass Mono"/>
                  <a:cs typeface="Overpass Mono"/>
                  <a:sym typeface="Overpass Mono"/>
                </a:rPr>
                <a:t>Students will learn:</a:t>
              </a:r>
              <a:endParaRPr/>
            </a:p>
          </p:txBody>
        </p:sp>
        <p:grpSp>
          <p:nvGrpSpPr>
            <p:cNvPr id="88" name="Google Shape;88;p36"/>
            <p:cNvGrpSpPr/>
            <p:nvPr/>
          </p:nvGrpSpPr>
          <p:grpSpPr>
            <a:xfrm>
              <a:off x="6050356" y="1719560"/>
              <a:ext cx="497688" cy="572154"/>
              <a:chOff x="11546445" y="2781334"/>
              <a:chExt cx="497688" cy="572154"/>
            </a:xfrm>
          </p:grpSpPr>
          <p:sp>
            <p:nvSpPr>
              <p:cNvPr id="89" name="Google Shape;89;p36"/>
              <p:cNvSpPr/>
              <p:nvPr/>
            </p:nvSpPr>
            <p:spPr>
              <a:xfrm>
                <a:off x="11546445" y="2781334"/>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6"/>
              <p:cNvSpPr txBox="1"/>
              <p:nvPr/>
            </p:nvSpPr>
            <p:spPr>
              <a:xfrm>
                <a:off x="11671017" y="2829060"/>
                <a:ext cx="238616" cy="524428"/>
              </a:xfrm>
              <a:prstGeom prst="rect">
                <a:avLst/>
              </a:prstGeom>
              <a:noFill/>
              <a:ln>
                <a:noFill/>
              </a:ln>
            </p:spPr>
            <p:txBody>
              <a:bodyPr spcFirstLastPara="1" wrap="square" lIns="91425" tIns="45700" rIns="91425" bIns="45700" anchor="t"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91" name="Google Shape;91;p36"/>
          <p:cNvGrpSpPr/>
          <p:nvPr/>
        </p:nvGrpSpPr>
        <p:grpSpPr>
          <a:xfrm>
            <a:off x="-7419094" y="2801284"/>
            <a:ext cx="6089399" cy="3767886"/>
            <a:chOff x="2588032" y="1980516"/>
            <a:chExt cx="6089399" cy="3767886"/>
          </a:xfrm>
        </p:grpSpPr>
        <p:grpSp>
          <p:nvGrpSpPr>
            <p:cNvPr id="92" name="Google Shape;92;p36"/>
            <p:cNvGrpSpPr/>
            <p:nvPr/>
          </p:nvGrpSpPr>
          <p:grpSpPr>
            <a:xfrm>
              <a:off x="2588032" y="1980516"/>
              <a:ext cx="6089399" cy="3767886"/>
              <a:chOff x="2686845" y="2695280"/>
              <a:chExt cx="5227994" cy="3234881"/>
            </a:xfrm>
          </p:grpSpPr>
          <p:sp>
            <p:nvSpPr>
              <p:cNvPr id="93" name="Google Shape;93;p36"/>
              <p:cNvSpPr/>
              <p:nvPr/>
            </p:nvSpPr>
            <p:spPr>
              <a:xfrm>
                <a:off x="2686845" y="2695281"/>
                <a:ext cx="5227994" cy="323488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36"/>
              <p:cNvSpPr/>
              <p:nvPr/>
            </p:nvSpPr>
            <p:spPr>
              <a:xfrm>
                <a:off x="2686845" y="2695280"/>
                <a:ext cx="5227994" cy="58420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36"/>
              <p:cNvSpPr/>
              <p:nvPr/>
            </p:nvSpPr>
            <p:spPr>
              <a:xfrm>
                <a:off x="7487341" y="3529305"/>
                <a:ext cx="255180" cy="951614"/>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 name="Google Shape;96;p36"/>
              <p:cNvGrpSpPr/>
              <p:nvPr/>
            </p:nvGrpSpPr>
            <p:grpSpPr>
              <a:xfrm>
                <a:off x="2896167" y="2904522"/>
                <a:ext cx="651096" cy="175437"/>
                <a:chOff x="2886740" y="1651000"/>
                <a:chExt cx="651096" cy="175437"/>
              </a:xfrm>
            </p:grpSpPr>
            <p:sp>
              <p:nvSpPr>
                <p:cNvPr id="97" name="Google Shape;97;p36"/>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6"/>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6"/>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 name="Google Shape;100;p36"/>
              <p:cNvSpPr/>
              <p:nvPr/>
            </p:nvSpPr>
            <p:spPr>
              <a:xfrm>
                <a:off x="3881306" y="2834651"/>
                <a:ext cx="3606036" cy="305458"/>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1" name="Google Shape;101;p36"/>
            <p:cNvSpPr txBox="1"/>
            <p:nvPr/>
          </p:nvSpPr>
          <p:spPr>
            <a:xfrm>
              <a:off x="2934015" y="3060839"/>
              <a:ext cx="4676594" cy="2287697"/>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200"/>
                <a:buFont typeface="Overpass Mono"/>
                <a:buNone/>
              </a:pPr>
              <a:r>
                <a:rPr lang="en-GB" sz="2200">
                  <a:solidFill>
                    <a:schemeClr val="dk1"/>
                  </a:solidFill>
                  <a:latin typeface="Overpass Mono"/>
                  <a:ea typeface="Overpass Mono"/>
                  <a:cs typeface="Overpass Mono"/>
                  <a:sym typeface="Overpass Mono"/>
                </a:rPr>
                <a:t>Social media apps, like Pix, collect our </a:t>
              </a:r>
              <a:r>
                <a:rPr lang="en-GB" sz="2200" b="1">
                  <a:solidFill>
                    <a:schemeClr val="dk1"/>
                  </a:solidFill>
                  <a:latin typeface="Overpass Mono"/>
                  <a:ea typeface="Overpass Mono"/>
                  <a:cs typeface="Overpass Mono"/>
                  <a:sym typeface="Overpass Mono"/>
                </a:rPr>
                <a:t>personal data,</a:t>
              </a:r>
              <a:r>
                <a:rPr lang="en-GB" sz="2200">
                  <a:solidFill>
                    <a:schemeClr val="dk1"/>
                  </a:solidFill>
                  <a:latin typeface="Overpass Mono"/>
                  <a:ea typeface="Overpass Mono"/>
                  <a:cs typeface="Overpass Mono"/>
                  <a:sym typeface="Overpass Mono"/>
                </a:rPr>
                <a:t> for example: our location, our birthdays and the things that we are interested in.</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23" presetClass="entr" presetSubtype="16"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p:tgtEl>
                                          <p:spTgt spid="72"/>
                                        </p:tgtEl>
                                        <p:attrNameLst>
                                          <p:attrName>ppt_w</p:attrName>
                                        </p:attrNameLst>
                                      </p:cBhvr>
                                      <p:tavLst>
                                        <p:tav tm="0">
                                          <p:val>
                                            <p:strVal val="0"/>
                                          </p:val>
                                        </p:tav>
                                        <p:tav tm="100000">
                                          <p:val>
                                            <p:strVal val="#ppt_w"/>
                                          </p:val>
                                        </p:tav>
                                      </p:tavLst>
                                    </p:anim>
                                    <p:anim calcmode="lin" valueType="num">
                                      <p:cBhvr additive="base">
                                        <p:cTn id="15" dur="500"/>
                                        <p:tgtEl>
                                          <p:spTgt spid="72"/>
                                        </p:tgtEl>
                                        <p:attrNameLst>
                                          <p:attrName>ppt_h</p:attrName>
                                        </p:attrNameLst>
                                      </p:cBhvr>
                                      <p:tavLst>
                                        <p:tav tm="0">
                                          <p:val>
                                            <p:str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p:tgtEl>
                                          <p:spTgt spid="91"/>
                                        </p:tgtEl>
                                        <p:attrNameLst>
                                          <p:attrName>ppt_w</p:attrName>
                                        </p:attrNameLst>
                                      </p:cBhvr>
                                      <p:tavLst>
                                        <p:tav tm="0">
                                          <p:val>
                                            <p:strVal val="0"/>
                                          </p:val>
                                        </p:tav>
                                        <p:tav tm="100000">
                                          <p:val>
                                            <p:strVal val="#ppt_w"/>
                                          </p:val>
                                        </p:tav>
                                      </p:tavLst>
                                    </p:anim>
                                    <p:anim calcmode="lin" valueType="num">
                                      <p:cBhvr additive="base">
                                        <p:cTn id="26" dur="5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249"/>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lvl1pPr marR="0" lvl="0" algn="l" rtl="0">
              <a:lnSpc>
                <a:spcPct val="188888"/>
              </a:lnSpc>
              <a:spcBef>
                <a:spcPts val="0"/>
              </a:spcBef>
              <a:spcAft>
                <a:spcPts val="0"/>
              </a:spcAft>
              <a:buClr>
                <a:schemeClr val="dk1"/>
              </a:buClr>
              <a:buSzPts val="3600"/>
              <a:buFont typeface="Overpass Mono"/>
              <a:buNone/>
              <a:defRPr sz="3600" b="1" i="0" u="none" strike="noStrike" cap="none">
                <a:solidFill>
                  <a:schemeClr val="dk1"/>
                </a:solidFill>
                <a:latin typeface="Overpass Mono"/>
                <a:ea typeface="Overpass Mono"/>
                <a:cs typeface="Overpass Mono"/>
                <a:sym typeface="Overpass Mo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906513" y="2764365"/>
            <a:ext cx="14022170" cy="49911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200"/>
              </a:spcBef>
              <a:spcAft>
                <a:spcPts val="0"/>
              </a:spcAft>
              <a:buClr>
                <a:schemeClr val="dk1"/>
              </a:buClr>
              <a:buSzPts val="4000"/>
              <a:buFont typeface="Arial"/>
              <a:buNone/>
              <a:defRPr sz="4000" b="1" i="0" u="none" strike="noStrike" cap="none">
                <a:solidFill>
                  <a:schemeClr val="dk1"/>
                </a:solidFill>
                <a:latin typeface="Overpass Mono"/>
                <a:ea typeface="Overpass Mono"/>
                <a:cs typeface="Overpass Mono"/>
                <a:sym typeface="Overpass Mono"/>
              </a:defRPr>
            </a:lvl1pPr>
            <a:lvl2pPr marL="914400" marR="0" lvl="1" indent="-228600" algn="l" rtl="0">
              <a:lnSpc>
                <a:spcPct val="90000"/>
              </a:lnSpc>
              <a:spcBef>
                <a:spcPts val="1200"/>
              </a:spcBef>
              <a:spcAft>
                <a:spcPts val="0"/>
              </a:spcAft>
              <a:buClr>
                <a:schemeClr val="dk1"/>
              </a:buClr>
              <a:buSzPts val="3200"/>
              <a:buFont typeface="Arial"/>
              <a:buNone/>
              <a:defRPr sz="3200" b="1"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120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3pPr>
            <a:lvl4pPr marL="1828800" marR="0" lvl="3"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Overpass Mono"/>
                <a:ea typeface="Overpass Mono"/>
                <a:cs typeface="Overpass Mono"/>
                <a:sym typeface="Overpass Mono"/>
              </a:defRPr>
            </a:lvl4pPr>
            <a:lvl5pPr marL="2286000" marR="0" lvl="4"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ftr" idx="11"/>
          </p:nvPr>
        </p:nvSpPr>
        <p:spPr>
          <a:xfrm>
            <a:off x="906513" y="8100485"/>
            <a:ext cx="5486936"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sldNum" idx="12"/>
          </p:nvPr>
        </p:nvSpPr>
        <p:spPr>
          <a:xfrm>
            <a:off x="11733432" y="8100485"/>
            <a:ext cx="3657957"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00" b="0" i="0" u="none" strike="noStrike" cap="none">
                <a:solidFill>
                  <a:schemeClr val="dk1"/>
                </a:solidFill>
                <a:latin typeface="Verdana"/>
                <a:ea typeface="Verdana"/>
                <a:cs typeface="Verdana"/>
                <a:sym typeface="Verdana"/>
              </a:defRPr>
            </a:lvl1pPr>
            <a:lvl2pPr marL="0" marR="0" lvl="1" indent="0" algn="r" rtl="0">
              <a:spcBef>
                <a:spcPts val="0"/>
              </a:spcBef>
              <a:buNone/>
              <a:defRPr sz="1300" b="0" i="0" u="none" strike="noStrike" cap="none">
                <a:solidFill>
                  <a:schemeClr val="dk1"/>
                </a:solidFill>
                <a:latin typeface="Verdana"/>
                <a:ea typeface="Verdana"/>
                <a:cs typeface="Verdana"/>
                <a:sym typeface="Verdana"/>
              </a:defRPr>
            </a:lvl2pPr>
            <a:lvl3pPr marL="0" marR="0" lvl="2" indent="0" algn="r" rtl="0">
              <a:spcBef>
                <a:spcPts val="0"/>
              </a:spcBef>
              <a:buNone/>
              <a:defRPr sz="1300" b="0" i="0" u="none" strike="noStrike" cap="none">
                <a:solidFill>
                  <a:schemeClr val="dk1"/>
                </a:solidFill>
                <a:latin typeface="Verdana"/>
                <a:ea typeface="Verdana"/>
                <a:cs typeface="Verdana"/>
                <a:sym typeface="Verdana"/>
              </a:defRPr>
            </a:lvl3pPr>
            <a:lvl4pPr marL="0" marR="0" lvl="3" indent="0" algn="r" rtl="0">
              <a:spcBef>
                <a:spcPts val="0"/>
              </a:spcBef>
              <a:buNone/>
              <a:defRPr sz="1300" b="0" i="0" u="none" strike="noStrike" cap="none">
                <a:solidFill>
                  <a:schemeClr val="dk1"/>
                </a:solidFill>
                <a:latin typeface="Verdana"/>
                <a:ea typeface="Verdana"/>
                <a:cs typeface="Verdana"/>
                <a:sym typeface="Verdana"/>
              </a:defRPr>
            </a:lvl4pPr>
            <a:lvl5pPr marL="0" marR="0" lvl="4" indent="0" algn="r" rtl="0">
              <a:spcBef>
                <a:spcPts val="0"/>
              </a:spcBef>
              <a:buNone/>
              <a:defRPr sz="1300" b="0" i="0" u="none" strike="noStrike" cap="none">
                <a:solidFill>
                  <a:schemeClr val="dk1"/>
                </a:solidFill>
                <a:latin typeface="Verdana"/>
                <a:ea typeface="Verdana"/>
                <a:cs typeface="Verdana"/>
                <a:sym typeface="Verdana"/>
              </a:defRPr>
            </a:lvl5pPr>
            <a:lvl6pPr marL="0" marR="0" lvl="5" indent="0" algn="r" rtl="0">
              <a:spcBef>
                <a:spcPts val="0"/>
              </a:spcBef>
              <a:buNone/>
              <a:defRPr sz="1300" b="0" i="0" u="none" strike="noStrike" cap="none">
                <a:solidFill>
                  <a:schemeClr val="dk1"/>
                </a:solidFill>
                <a:latin typeface="Verdana"/>
                <a:ea typeface="Verdana"/>
                <a:cs typeface="Verdana"/>
                <a:sym typeface="Verdana"/>
              </a:defRPr>
            </a:lvl6pPr>
            <a:lvl7pPr marL="0" marR="0" lvl="6" indent="0" algn="r" rtl="0">
              <a:spcBef>
                <a:spcPts val="0"/>
              </a:spcBef>
              <a:buNone/>
              <a:defRPr sz="1300" b="0" i="0" u="none" strike="noStrike" cap="none">
                <a:solidFill>
                  <a:schemeClr val="dk1"/>
                </a:solidFill>
                <a:latin typeface="Verdana"/>
                <a:ea typeface="Verdana"/>
                <a:cs typeface="Verdana"/>
                <a:sym typeface="Verdana"/>
              </a:defRPr>
            </a:lvl7pPr>
            <a:lvl8pPr marL="0" marR="0" lvl="7" indent="0" algn="r" rtl="0">
              <a:spcBef>
                <a:spcPts val="0"/>
              </a:spcBef>
              <a:buNone/>
              <a:defRPr sz="1300" b="0" i="0" u="none" strike="noStrike" cap="none">
                <a:solidFill>
                  <a:schemeClr val="dk1"/>
                </a:solidFill>
                <a:latin typeface="Verdana"/>
                <a:ea typeface="Verdana"/>
                <a:cs typeface="Verdana"/>
                <a:sym typeface="Verdana"/>
              </a:defRPr>
            </a:lvl8pPr>
            <a:lvl9pPr marL="0" marR="0" lvl="8" indent="0" algn="r" rtl="0">
              <a:spcBef>
                <a:spcPts val="0"/>
              </a:spcBef>
              <a:buNone/>
              <a:defRPr sz="13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r>
              <a:rPr lang="en-GB"/>
              <a:t>Page </a:t>
            </a: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p:nvPr/>
        </p:nvSpPr>
        <p:spPr>
          <a:xfrm>
            <a:off x="906513" y="3257556"/>
            <a:ext cx="8999487" cy="992775"/>
          </a:xfrm>
          <a:prstGeom prst="rect">
            <a:avLst/>
          </a:prstGeom>
          <a:noFill/>
          <a:ln>
            <a:noFill/>
          </a:ln>
        </p:spPr>
        <p:txBody>
          <a:bodyPr spcFirstLastPara="1" wrap="square" lIns="91425" tIns="45700" rIns="91425" bIns="45700" anchor="t" anchorCtr="0">
            <a:noAutofit/>
          </a:bodyPr>
          <a:lstStyle/>
          <a:p>
            <a:pPr marL="0" marR="0" lvl="0" indent="0" algn="l" rtl="0">
              <a:lnSpc>
                <a:spcPct val="123636"/>
              </a:lnSpc>
              <a:spcBef>
                <a:spcPts val="0"/>
              </a:spcBef>
              <a:spcAft>
                <a:spcPts val="0"/>
              </a:spcAft>
              <a:buClr>
                <a:schemeClr val="dk1"/>
              </a:buClr>
              <a:buSzPts val="5500"/>
              <a:buFont typeface="Overpass Mono"/>
              <a:buNone/>
            </a:pPr>
            <a:r>
              <a:rPr lang="en-GB" sz="5500" b="1" i="0" u="none" strike="noStrike" cap="none">
                <a:solidFill>
                  <a:schemeClr val="dk1"/>
                </a:solidFill>
                <a:latin typeface="Overpass Mono"/>
                <a:ea typeface="Overpass Mono"/>
                <a:cs typeface="Overpass Mono"/>
                <a:sym typeface="Overpass Mono"/>
              </a:rPr>
              <a:t>The Children’s code</a:t>
            </a:r>
            <a:endParaRPr/>
          </a:p>
        </p:txBody>
      </p:sp>
      <p:pic>
        <p:nvPicPr>
          <p:cNvPr id="108" name="Google Shape;108;p1"/>
          <p:cNvPicPr preferRelativeResize="0"/>
          <p:nvPr/>
        </p:nvPicPr>
        <p:blipFill rotWithShape="1">
          <a:blip r:embed="rId3">
            <a:alphaModFix/>
          </a:blip>
          <a:srcRect/>
          <a:stretch/>
        </p:blipFill>
        <p:spPr>
          <a:xfrm>
            <a:off x="992887" y="6096001"/>
            <a:ext cx="625073" cy="625073"/>
          </a:xfrm>
          <a:prstGeom prst="rect">
            <a:avLst/>
          </a:prstGeom>
          <a:noFill/>
          <a:ln>
            <a:noFill/>
          </a:ln>
        </p:spPr>
      </p:pic>
      <p:sp>
        <p:nvSpPr>
          <p:cNvPr id="109" name="Google Shape;109;p1"/>
          <p:cNvSpPr txBox="1"/>
          <p:nvPr/>
        </p:nvSpPr>
        <p:spPr>
          <a:xfrm>
            <a:off x="1861742" y="6210042"/>
            <a:ext cx="3198032" cy="497017"/>
          </a:xfrm>
          <a:prstGeom prst="rect">
            <a:avLst/>
          </a:prstGeom>
          <a:noFill/>
          <a:ln>
            <a:noFill/>
          </a:ln>
        </p:spPr>
        <p:txBody>
          <a:bodyPr spcFirstLastPara="1" wrap="square" lIns="0" tIns="0" rIns="0" bIns="0" anchor="t" anchorCtr="0">
            <a:normAutofit fontScale="92500"/>
          </a:bodyPr>
          <a:lstStyle/>
          <a:p>
            <a:pPr marL="0" marR="0" lvl="0" indent="0" algn="l" rtl="0">
              <a:lnSpc>
                <a:spcPct val="100000"/>
              </a:lnSpc>
              <a:spcBef>
                <a:spcPts val="0"/>
              </a:spcBef>
              <a:spcAft>
                <a:spcPts val="0"/>
              </a:spcAft>
              <a:buClr>
                <a:schemeClr val="dk1"/>
              </a:buClr>
              <a:buSzPct val="100000"/>
              <a:buFont typeface="Arial"/>
              <a:buNone/>
            </a:pPr>
            <a:r>
              <a:rPr lang="en-GB" sz="2800" b="0" i="0" u="none" strike="noStrike" cap="none">
                <a:solidFill>
                  <a:schemeClr val="dk1"/>
                </a:solidFill>
                <a:latin typeface="Overpass Mono"/>
                <a:ea typeface="Overpass Mono"/>
                <a:cs typeface="Overpass Mono"/>
                <a:sym typeface="Overpass Mono"/>
              </a:rPr>
              <a:t>Age group 11-14</a:t>
            </a:r>
            <a:endParaRPr/>
          </a:p>
        </p:txBody>
      </p:sp>
      <p:cxnSp>
        <p:nvCxnSpPr>
          <p:cNvPr id="110" name="Google Shape;110;p1"/>
          <p:cNvCxnSpPr/>
          <p:nvPr/>
        </p:nvCxnSpPr>
        <p:spPr>
          <a:xfrm>
            <a:off x="992190" y="4350871"/>
            <a:ext cx="8168139" cy="0"/>
          </a:xfrm>
          <a:prstGeom prst="straightConnector1">
            <a:avLst/>
          </a:prstGeom>
          <a:noFill/>
          <a:ln w="57150" cap="flat" cmpd="sng">
            <a:solidFill>
              <a:srgbClr val="019967"/>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p:nvPr/>
        </p:nvSpPr>
        <p:spPr>
          <a:xfrm>
            <a:off x="-192297" y="-228599"/>
            <a:ext cx="10080000" cy="373380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84" name="Google Shape;284;p10"/>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Personal data? </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Complete the </a:t>
            </a:r>
            <a:r>
              <a:rPr lang="en-GB" sz="2400" b="1" i="0">
                <a:solidFill>
                  <a:schemeClr val="dk1"/>
                </a:solidFill>
                <a:latin typeface="Overpass Mono"/>
                <a:ea typeface="Overpass Mono"/>
                <a:cs typeface="Overpass Mono"/>
                <a:sym typeface="Overpass Mono"/>
              </a:rPr>
              <a:t>Personal data mind map</a:t>
            </a:r>
            <a:r>
              <a:rPr lang="en-GB" sz="2400" b="0" i="0">
                <a:solidFill>
                  <a:schemeClr val="dk1"/>
                </a:solidFill>
                <a:latin typeface="Overpass Mono"/>
                <a:ea typeface="Overpass Mono"/>
                <a:cs typeface="Overpass Mono"/>
                <a:sym typeface="Overpass Mono"/>
              </a:rPr>
              <a:t>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by answering the following questions: </a:t>
            </a:r>
            <a:endParaRPr/>
          </a:p>
        </p:txBody>
      </p:sp>
      <p:grpSp>
        <p:nvGrpSpPr>
          <p:cNvPr id="285" name="Google Shape;285;p10"/>
          <p:cNvGrpSpPr/>
          <p:nvPr/>
        </p:nvGrpSpPr>
        <p:grpSpPr>
          <a:xfrm>
            <a:off x="716445" y="2596284"/>
            <a:ext cx="4110410" cy="2809490"/>
            <a:chOff x="5727700" y="4835910"/>
            <a:chExt cx="4110410" cy="2809490"/>
          </a:xfrm>
        </p:grpSpPr>
        <p:sp>
          <p:nvSpPr>
            <p:cNvPr id="286" name="Google Shape;286;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is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personal data? </a:t>
              </a:r>
              <a:endParaRPr sz="2400">
                <a:solidFill>
                  <a:srgbClr val="019967"/>
                </a:solidFill>
                <a:latin typeface="Overpass Mono"/>
                <a:ea typeface="Overpass Mono"/>
                <a:cs typeface="Overpass Mono"/>
                <a:sym typeface="Overpass Mono"/>
              </a:endParaRPr>
            </a:p>
          </p:txBody>
        </p:sp>
        <p:pic>
          <p:nvPicPr>
            <p:cNvPr id="287" name="Google Shape;287;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88" name="Google Shape;288;p10"/>
          <p:cNvGrpSpPr/>
          <p:nvPr/>
        </p:nvGrpSpPr>
        <p:grpSpPr>
          <a:xfrm>
            <a:off x="4036366" y="5638800"/>
            <a:ext cx="4110410" cy="2809490"/>
            <a:chOff x="5727700" y="4835910"/>
            <a:chExt cx="4110410" cy="2809490"/>
          </a:xfrm>
        </p:grpSpPr>
        <p:sp>
          <p:nvSpPr>
            <p:cNvPr id="289" name="Google Shape;289;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examples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of personal data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can you think of?</a:t>
              </a:r>
              <a:endParaRPr sz="2400">
                <a:solidFill>
                  <a:srgbClr val="019967"/>
                </a:solidFill>
                <a:latin typeface="Overpass Mono"/>
                <a:ea typeface="Overpass Mono"/>
                <a:cs typeface="Overpass Mono"/>
                <a:sym typeface="Overpass Mono"/>
              </a:endParaRPr>
            </a:p>
          </p:txBody>
        </p:sp>
        <p:pic>
          <p:nvPicPr>
            <p:cNvPr id="290" name="Google Shape;290;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91" name="Google Shape;291;p10"/>
          <p:cNvGrpSpPr/>
          <p:nvPr/>
        </p:nvGrpSpPr>
        <p:grpSpPr>
          <a:xfrm>
            <a:off x="7356287" y="2595996"/>
            <a:ext cx="4110410" cy="2809490"/>
            <a:chOff x="5727700" y="4835910"/>
            <a:chExt cx="4110410" cy="2809490"/>
          </a:xfrm>
        </p:grpSpPr>
        <p:sp>
          <p:nvSpPr>
            <p:cNvPr id="292" name="Google Shape;292;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do online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companies use their users’ personal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data for?</a:t>
              </a:r>
              <a:endParaRPr sz="2400">
                <a:solidFill>
                  <a:srgbClr val="019967"/>
                </a:solidFill>
                <a:latin typeface="Overpass Mono"/>
                <a:ea typeface="Overpass Mono"/>
                <a:cs typeface="Overpass Mono"/>
                <a:sym typeface="Overpass Mono"/>
              </a:endParaRPr>
            </a:p>
          </p:txBody>
        </p:sp>
        <p:pic>
          <p:nvPicPr>
            <p:cNvPr id="293" name="Google Shape;293;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94" name="Google Shape;294;p10"/>
          <p:cNvGrpSpPr/>
          <p:nvPr/>
        </p:nvGrpSpPr>
        <p:grpSpPr>
          <a:xfrm>
            <a:off x="10676207" y="5638800"/>
            <a:ext cx="4110410" cy="2809490"/>
            <a:chOff x="5727700" y="4835910"/>
            <a:chExt cx="4110410" cy="2809490"/>
          </a:xfrm>
        </p:grpSpPr>
        <p:sp>
          <p:nvSpPr>
            <p:cNvPr id="295" name="Google Shape;295;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How could someone keep their personal data private?</a:t>
              </a:r>
              <a:endParaRPr sz="2400">
                <a:solidFill>
                  <a:srgbClr val="019967"/>
                </a:solidFill>
                <a:latin typeface="Overpass Mono"/>
                <a:ea typeface="Overpass Mono"/>
                <a:cs typeface="Overpass Mono"/>
                <a:sym typeface="Overpass Mono"/>
              </a:endParaRPr>
            </a:p>
          </p:txBody>
        </p:sp>
        <p:pic>
          <p:nvPicPr>
            <p:cNvPr id="296" name="Google Shape;296;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500"/>
                                        <p:tgtEl>
                                          <p:spTgt spid="285"/>
                                        </p:tgtEl>
                                        <p:attrNameLst>
                                          <p:attrName>ppt_w</p:attrName>
                                        </p:attrNameLst>
                                      </p:cBhvr>
                                      <p:tavLst>
                                        <p:tav tm="0">
                                          <p:val>
                                            <p:strVal val="0"/>
                                          </p:val>
                                        </p:tav>
                                        <p:tav tm="100000">
                                          <p:val>
                                            <p:strVal val="#ppt_w"/>
                                          </p:val>
                                        </p:tav>
                                      </p:tavLst>
                                    </p:anim>
                                    <p:anim calcmode="lin" valueType="num">
                                      <p:cBhvr additive="base">
                                        <p:cTn id="8" dur="500"/>
                                        <p:tgtEl>
                                          <p:spTgt spid="28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8"/>
                                        </p:tgtEl>
                                        <p:attrNameLst>
                                          <p:attrName>style.visibility</p:attrName>
                                        </p:attrNameLst>
                                      </p:cBhvr>
                                      <p:to>
                                        <p:strVal val="visible"/>
                                      </p:to>
                                    </p:set>
                                    <p:anim calcmode="lin" valueType="num">
                                      <p:cBhvr additive="base">
                                        <p:cTn id="12" dur="500"/>
                                        <p:tgtEl>
                                          <p:spTgt spid="288"/>
                                        </p:tgtEl>
                                        <p:attrNameLst>
                                          <p:attrName>ppt_w</p:attrName>
                                        </p:attrNameLst>
                                      </p:cBhvr>
                                      <p:tavLst>
                                        <p:tav tm="0">
                                          <p:val>
                                            <p:strVal val="0"/>
                                          </p:val>
                                        </p:tav>
                                        <p:tav tm="100000">
                                          <p:val>
                                            <p:strVal val="#ppt_w"/>
                                          </p:val>
                                        </p:tav>
                                      </p:tavLst>
                                    </p:anim>
                                    <p:anim calcmode="lin" valueType="num">
                                      <p:cBhvr additive="base">
                                        <p:cTn id="13" dur="500"/>
                                        <p:tgtEl>
                                          <p:spTgt spid="288"/>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91"/>
                                        </p:tgtEl>
                                        <p:attrNameLst>
                                          <p:attrName>style.visibility</p:attrName>
                                        </p:attrNameLst>
                                      </p:cBhvr>
                                      <p:to>
                                        <p:strVal val="visible"/>
                                      </p:to>
                                    </p:set>
                                    <p:anim calcmode="lin" valueType="num">
                                      <p:cBhvr additive="base">
                                        <p:cTn id="17" dur="500"/>
                                        <p:tgtEl>
                                          <p:spTgt spid="291"/>
                                        </p:tgtEl>
                                        <p:attrNameLst>
                                          <p:attrName>ppt_w</p:attrName>
                                        </p:attrNameLst>
                                      </p:cBhvr>
                                      <p:tavLst>
                                        <p:tav tm="0">
                                          <p:val>
                                            <p:strVal val="0"/>
                                          </p:val>
                                        </p:tav>
                                        <p:tav tm="100000">
                                          <p:val>
                                            <p:strVal val="#ppt_w"/>
                                          </p:val>
                                        </p:tav>
                                      </p:tavLst>
                                    </p:anim>
                                    <p:anim calcmode="lin" valueType="num">
                                      <p:cBhvr additive="base">
                                        <p:cTn id="18" dur="500"/>
                                        <p:tgtEl>
                                          <p:spTgt spid="29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ppt_w</p:attrName>
                                        </p:attrNameLst>
                                      </p:cBhvr>
                                      <p:tavLst>
                                        <p:tav tm="0">
                                          <p:val>
                                            <p:strVal val="0"/>
                                          </p:val>
                                        </p:tav>
                                        <p:tav tm="100000">
                                          <p:val>
                                            <p:strVal val="#ppt_w"/>
                                          </p:val>
                                        </p:tav>
                                      </p:tavLst>
                                    </p:anim>
                                    <p:anim calcmode="lin" valueType="num">
                                      <p:cBhvr additive="base">
                                        <p:cTn id="23" dur="500"/>
                                        <p:tgtEl>
                                          <p:spTgt spid="2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p:nvPr/>
        </p:nvSpPr>
        <p:spPr>
          <a:xfrm>
            <a:off x="-192297" y="-228599"/>
            <a:ext cx="10080000" cy="373380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03" name="Google Shape;303;p11"/>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Personal data? </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Complete the </a:t>
            </a:r>
            <a:r>
              <a:rPr lang="en-GB" sz="2400" b="1" i="0">
                <a:solidFill>
                  <a:schemeClr val="dk1"/>
                </a:solidFill>
                <a:latin typeface="Overpass Mono"/>
                <a:ea typeface="Overpass Mono"/>
                <a:cs typeface="Overpass Mono"/>
                <a:sym typeface="Overpass Mono"/>
              </a:rPr>
              <a:t>Personal data mind map</a:t>
            </a:r>
            <a:r>
              <a:rPr lang="en-GB" sz="2400" b="0" i="0">
                <a:solidFill>
                  <a:schemeClr val="dk1"/>
                </a:solidFill>
                <a:latin typeface="Overpass Mono"/>
                <a:ea typeface="Overpass Mono"/>
                <a:cs typeface="Overpass Mono"/>
                <a:sym typeface="Overpass Mono"/>
              </a:rPr>
              <a:t>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by answering the following questions: </a:t>
            </a:r>
            <a:endParaRPr/>
          </a:p>
        </p:txBody>
      </p:sp>
      <p:grpSp>
        <p:nvGrpSpPr>
          <p:cNvPr id="304" name="Google Shape;304;p11"/>
          <p:cNvGrpSpPr/>
          <p:nvPr/>
        </p:nvGrpSpPr>
        <p:grpSpPr>
          <a:xfrm>
            <a:off x="716445" y="2596284"/>
            <a:ext cx="4110410" cy="2809490"/>
            <a:chOff x="5727700" y="4835910"/>
            <a:chExt cx="4110410" cy="2809490"/>
          </a:xfrm>
        </p:grpSpPr>
        <p:sp>
          <p:nvSpPr>
            <p:cNvPr id="305" name="Google Shape;305;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is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personal data? </a:t>
              </a:r>
              <a:endParaRPr sz="2400">
                <a:solidFill>
                  <a:srgbClr val="019967"/>
                </a:solidFill>
                <a:latin typeface="Overpass Mono"/>
                <a:ea typeface="Overpass Mono"/>
                <a:cs typeface="Overpass Mono"/>
                <a:sym typeface="Overpass Mono"/>
              </a:endParaRPr>
            </a:p>
          </p:txBody>
        </p:sp>
        <p:pic>
          <p:nvPicPr>
            <p:cNvPr id="306" name="Google Shape;306;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07" name="Google Shape;307;p11"/>
          <p:cNvGrpSpPr/>
          <p:nvPr/>
        </p:nvGrpSpPr>
        <p:grpSpPr>
          <a:xfrm>
            <a:off x="4036366" y="5638800"/>
            <a:ext cx="4110410" cy="2809490"/>
            <a:chOff x="5727700" y="4835910"/>
            <a:chExt cx="4110410" cy="2809490"/>
          </a:xfrm>
        </p:grpSpPr>
        <p:sp>
          <p:nvSpPr>
            <p:cNvPr id="308" name="Google Shape;308;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examples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of personal data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can you think of?</a:t>
              </a:r>
              <a:endParaRPr sz="2400">
                <a:solidFill>
                  <a:srgbClr val="019967"/>
                </a:solidFill>
                <a:latin typeface="Overpass Mono"/>
                <a:ea typeface="Overpass Mono"/>
                <a:cs typeface="Overpass Mono"/>
                <a:sym typeface="Overpass Mono"/>
              </a:endParaRPr>
            </a:p>
          </p:txBody>
        </p:sp>
        <p:pic>
          <p:nvPicPr>
            <p:cNvPr id="309" name="Google Shape;309;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10" name="Google Shape;310;p11"/>
          <p:cNvGrpSpPr/>
          <p:nvPr/>
        </p:nvGrpSpPr>
        <p:grpSpPr>
          <a:xfrm>
            <a:off x="7356287" y="2595996"/>
            <a:ext cx="4110410" cy="2809490"/>
            <a:chOff x="5727700" y="4835910"/>
            <a:chExt cx="4110410" cy="2809490"/>
          </a:xfrm>
        </p:grpSpPr>
        <p:sp>
          <p:nvSpPr>
            <p:cNvPr id="311" name="Google Shape;311;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What do online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companies use their users’ personal </a:t>
              </a:r>
              <a:br>
                <a:rPr lang="en-GB" sz="2400" b="1">
                  <a:solidFill>
                    <a:srgbClr val="019967"/>
                  </a:solidFill>
                  <a:latin typeface="Overpass Mono"/>
                  <a:ea typeface="Overpass Mono"/>
                  <a:cs typeface="Overpass Mono"/>
                  <a:sym typeface="Overpass Mono"/>
                </a:rPr>
              </a:br>
              <a:r>
                <a:rPr lang="en-GB" sz="2400" b="1">
                  <a:solidFill>
                    <a:srgbClr val="019967"/>
                  </a:solidFill>
                  <a:latin typeface="Overpass Mono"/>
                  <a:ea typeface="Overpass Mono"/>
                  <a:cs typeface="Overpass Mono"/>
                  <a:sym typeface="Overpass Mono"/>
                </a:rPr>
                <a:t>data for?</a:t>
              </a:r>
              <a:endParaRPr sz="2400">
                <a:solidFill>
                  <a:srgbClr val="019967"/>
                </a:solidFill>
                <a:latin typeface="Overpass Mono"/>
                <a:ea typeface="Overpass Mono"/>
                <a:cs typeface="Overpass Mono"/>
                <a:sym typeface="Overpass Mono"/>
              </a:endParaRPr>
            </a:p>
          </p:txBody>
        </p:sp>
        <p:pic>
          <p:nvPicPr>
            <p:cNvPr id="312" name="Google Shape;312;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13" name="Google Shape;313;p11"/>
          <p:cNvGrpSpPr/>
          <p:nvPr/>
        </p:nvGrpSpPr>
        <p:grpSpPr>
          <a:xfrm>
            <a:off x="10676207" y="5638800"/>
            <a:ext cx="4110410" cy="2809490"/>
            <a:chOff x="5727700" y="4835910"/>
            <a:chExt cx="4110410" cy="2809490"/>
          </a:xfrm>
        </p:grpSpPr>
        <p:sp>
          <p:nvSpPr>
            <p:cNvPr id="314" name="Google Shape;314;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019967"/>
                  </a:solidFill>
                  <a:latin typeface="Overpass Mono"/>
                  <a:ea typeface="Overpass Mono"/>
                  <a:cs typeface="Overpass Mono"/>
                  <a:sym typeface="Overpass Mono"/>
                </a:rPr>
                <a:t>How could someone keep their personal data private?</a:t>
              </a:r>
              <a:endParaRPr sz="2400">
                <a:solidFill>
                  <a:srgbClr val="019967"/>
                </a:solidFill>
                <a:latin typeface="Overpass Mono"/>
                <a:ea typeface="Overpass Mono"/>
                <a:cs typeface="Overpass Mono"/>
                <a:sym typeface="Overpass Mono"/>
              </a:endParaRPr>
            </a:p>
          </p:txBody>
        </p:sp>
        <p:pic>
          <p:nvPicPr>
            <p:cNvPr id="315" name="Google Shape;315;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sp>
        <p:nvSpPr>
          <p:cNvPr id="316" name="Google Shape;316;p11"/>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7" name="Google Shape;317;p11"/>
          <p:cNvGrpSpPr/>
          <p:nvPr/>
        </p:nvGrpSpPr>
        <p:grpSpPr>
          <a:xfrm>
            <a:off x="2551038" y="2779872"/>
            <a:ext cx="11155513" cy="3584256"/>
            <a:chOff x="2035553" y="2593255"/>
            <a:chExt cx="11155513" cy="3584256"/>
          </a:xfrm>
        </p:grpSpPr>
        <p:sp>
          <p:nvSpPr>
            <p:cNvPr id="318" name="Google Shape;318;p11"/>
            <p:cNvSpPr/>
            <p:nvPr/>
          </p:nvSpPr>
          <p:spPr>
            <a:xfrm>
              <a:off x="2035553" y="2593255"/>
              <a:ext cx="11155513" cy="358425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1"/>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1"/>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Answers</a:t>
              </a:r>
              <a:endParaRPr/>
            </a:p>
          </p:txBody>
        </p:sp>
        <p:grpSp>
          <p:nvGrpSpPr>
            <p:cNvPr id="321" name="Google Shape;321;p11"/>
            <p:cNvGrpSpPr/>
            <p:nvPr/>
          </p:nvGrpSpPr>
          <p:grpSpPr>
            <a:xfrm>
              <a:off x="2158072" y="2680893"/>
              <a:ext cx="366748" cy="366748"/>
              <a:chOff x="2118558" y="2663960"/>
              <a:chExt cx="366748" cy="366748"/>
            </a:xfrm>
          </p:grpSpPr>
          <p:sp>
            <p:nvSpPr>
              <p:cNvPr id="322" name="Google Shape;322;p11"/>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23" name="Google Shape;323;p11"/>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324" name="Google Shape;324;p11"/>
            <p:cNvGrpSpPr/>
            <p:nvPr/>
          </p:nvGrpSpPr>
          <p:grpSpPr>
            <a:xfrm>
              <a:off x="12290940" y="2686867"/>
              <a:ext cx="776902" cy="366748"/>
              <a:chOff x="10581098" y="2669934"/>
              <a:chExt cx="776902" cy="366748"/>
            </a:xfrm>
          </p:grpSpPr>
          <p:sp>
            <p:nvSpPr>
              <p:cNvPr id="325" name="Google Shape;325;p11"/>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1"/>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1"/>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1"/>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9" name="Google Shape;329;p11"/>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400"/>
                <a:buFont typeface="Arial"/>
                <a:buNone/>
              </a:pPr>
              <a:r>
                <a:rPr lang="en-GB" sz="2400" b="1" i="0">
                  <a:solidFill>
                    <a:schemeClr val="dk1"/>
                  </a:solidFill>
                  <a:latin typeface="Overpass Mono"/>
                  <a:ea typeface="Overpass Mono"/>
                  <a:cs typeface="Overpass Mono"/>
                  <a:sym typeface="Overpass Mono"/>
                </a:rPr>
                <a:t>What is personal data? </a:t>
              </a:r>
              <a:endParaRPr/>
            </a:p>
            <a:p>
              <a:pPr marL="0" marR="0" lvl="0" indent="0" algn="l" rtl="0">
                <a:lnSpc>
                  <a:spcPct val="110000"/>
                </a:lnSpc>
                <a:spcBef>
                  <a:spcPts val="0"/>
                </a:spcBef>
                <a:spcAft>
                  <a:spcPts val="0"/>
                </a:spcAft>
                <a:buClr>
                  <a:schemeClr val="dk1"/>
                </a:buClr>
                <a:buSzPts val="2400"/>
                <a:buFont typeface="Arial"/>
                <a:buNone/>
              </a:pPr>
              <a:endParaRPr sz="2400" b="0" i="0">
                <a:solidFill>
                  <a:srgbClr val="019967"/>
                </a:solidFill>
                <a:latin typeface="Overpass Mono"/>
                <a:ea typeface="Overpass Mono"/>
                <a:cs typeface="Overpass Mono"/>
                <a:sym typeface="Overpass Mono"/>
              </a:endParaRPr>
            </a:p>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Personal data is any information about who you are and what you do. </a:t>
              </a:r>
              <a:endParaRPr/>
            </a:p>
          </p:txBody>
        </p:sp>
      </p:grpSp>
      <p:grpSp>
        <p:nvGrpSpPr>
          <p:cNvPr id="330" name="Google Shape;330;p11"/>
          <p:cNvGrpSpPr/>
          <p:nvPr/>
        </p:nvGrpSpPr>
        <p:grpSpPr>
          <a:xfrm>
            <a:off x="2551038" y="1451327"/>
            <a:ext cx="11155513" cy="6241346"/>
            <a:chOff x="2035553" y="2593255"/>
            <a:chExt cx="11155513" cy="6241346"/>
          </a:xfrm>
        </p:grpSpPr>
        <p:sp>
          <p:nvSpPr>
            <p:cNvPr id="331" name="Google Shape;331;p11"/>
            <p:cNvSpPr/>
            <p:nvPr/>
          </p:nvSpPr>
          <p:spPr>
            <a:xfrm>
              <a:off x="2035553" y="2593255"/>
              <a:ext cx="11155513" cy="624134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1"/>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1"/>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Answers</a:t>
              </a:r>
              <a:endParaRPr/>
            </a:p>
          </p:txBody>
        </p:sp>
        <p:grpSp>
          <p:nvGrpSpPr>
            <p:cNvPr id="334" name="Google Shape;334;p11"/>
            <p:cNvGrpSpPr/>
            <p:nvPr/>
          </p:nvGrpSpPr>
          <p:grpSpPr>
            <a:xfrm>
              <a:off x="2158072" y="2680893"/>
              <a:ext cx="366748" cy="366748"/>
              <a:chOff x="2118558" y="2663960"/>
              <a:chExt cx="366748" cy="366748"/>
            </a:xfrm>
          </p:grpSpPr>
          <p:sp>
            <p:nvSpPr>
              <p:cNvPr id="335" name="Google Shape;335;p11"/>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36" name="Google Shape;336;p11"/>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337" name="Google Shape;337;p11"/>
            <p:cNvGrpSpPr/>
            <p:nvPr/>
          </p:nvGrpSpPr>
          <p:grpSpPr>
            <a:xfrm>
              <a:off x="12290940" y="2686867"/>
              <a:ext cx="776902" cy="366748"/>
              <a:chOff x="10581098" y="2669934"/>
              <a:chExt cx="776902" cy="366748"/>
            </a:xfrm>
          </p:grpSpPr>
          <p:sp>
            <p:nvSpPr>
              <p:cNvPr id="338" name="Google Shape;338;p11"/>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1"/>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1"/>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11"/>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2" name="Google Shape;342;p11"/>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595"/>
                <a:buFont typeface="Arial"/>
                <a:buNone/>
              </a:pPr>
              <a:r>
                <a:rPr lang="en-GB" sz="2400" b="1" i="0">
                  <a:solidFill>
                    <a:schemeClr val="dk1"/>
                  </a:solidFill>
                  <a:latin typeface="Overpass Mono"/>
                  <a:ea typeface="Overpass Mono"/>
                  <a:cs typeface="Overpass Mono"/>
                  <a:sym typeface="Overpass Mono"/>
                </a:rPr>
                <a:t>What examples of personal data can you think of? </a:t>
              </a:r>
              <a:endParaRPr/>
            </a:p>
            <a:p>
              <a:pPr marL="0" marR="0" lvl="0" indent="0" algn="l" rtl="0">
                <a:lnSpc>
                  <a:spcPct val="110000"/>
                </a:lnSpc>
                <a:spcBef>
                  <a:spcPts val="0"/>
                </a:spcBef>
                <a:spcAft>
                  <a:spcPts val="0"/>
                </a:spcAft>
                <a:buClr>
                  <a:schemeClr val="dk1"/>
                </a:buClr>
                <a:buSzPts val="2400"/>
                <a:buFont typeface="Arial"/>
                <a:buNone/>
              </a:pPr>
              <a:endParaRPr sz="2400" b="0" i="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Name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Birthday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Age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Gender</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Email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Address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Location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Online history or behaviour e.g. films watched on a streaming platform</a:t>
              </a:r>
              <a:endParaRPr/>
            </a:p>
          </p:txBody>
        </p:sp>
      </p:grpSp>
      <p:grpSp>
        <p:nvGrpSpPr>
          <p:cNvPr id="343" name="Google Shape;343;p11"/>
          <p:cNvGrpSpPr/>
          <p:nvPr/>
        </p:nvGrpSpPr>
        <p:grpSpPr>
          <a:xfrm>
            <a:off x="2551038" y="2111792"/>
            <a:ext cx="11155513" cy="4920417"/>
            <a:chOff x="2035553" y="2593254"/>
            <a:chExt cx="11155513" cy="4920417"/>
          </a:xfrm>
        </p:grpSpPr>
        <p:sp>
          <p:nvSpPr>
            <p:cNvPr id="344" name="Google Shape;344;p11"/>
            <p:cNvSpPr/>
            <p:nvPr/>
          </p:nvSpPr>
          <p:spPr>
            <a:xfrm>
              <a:off x="2035553" y="2593254"/>
              <a:ext cx="11155513" cy="492041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1"/>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11"/>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Answers</a:t>
              </a:r>
              <a:endParaRPr/>
            </a:p>
          </p:txBody>
        </p:sp>
        <p:grpSp>
          <p:nvGrpSpPr>
            <p:cNvPr id="347" name="Google Shape;347;p11"/>
            <p:cNvGrpSpPr/>
            <p:nvPr/>
          </p:nvGrpSpPr>
          <p:grpSpPr>
            <a:xfrm>
              <a:off x="2158072" y="2680893"/>
              <a:ext cx="366748" cy="366748"/>
              <a:chOff x="2118558" y="2663960"/>
              <a:chExt cx="366748" cy="366748"/>
            </a:xfrm>
          </p:grpSpPr>
          <p:sp>
            <p:nvSpPr>
              <p:cNvPr id="348" name="Google Shape;348;p11"/>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9" name="Google Shape;349;p11"/>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350" name="Google Shape;350;p11"/>
            <p:cNvGrpSpPr/>
            <p:nvPr/>
          </p:nvGrpSpPr>
          <p:grpSpPr>
            <a:xfrm>
              <a:off x="12290940" y="2686867"/>
              <a:ext cx="776902" cy="366748"/>
              <a:chOff x="10581098" y="2669934"/>
              <a:chExt cx="776902" cy="366748"/>
            </a:xfrm>
          </p:grpSpPr>
          <p:sp>
            <p:nvSpPr>
              <p:cNvPr id="351" name="Google Shape;351;p11"/>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11"/>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1"/>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1"/>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5" name="Google Shape;355;p11"/>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GB" sz="2400" b="1" i="0">
                  <a:solidFill>
                    <a:schemeClr val="dk1"/>
                  </a:solidFill>
                  <a:latin typeface="Overpass Mono"/>
                  <a:ea typeface="Overpass Mono"/>
                  <a:cs typeface="Overpass Mono"/>
                  <a:sym typeface="Overpass Mono"/>
                </a:rPr>
                <a:t>What do online companies use their users’ personal data for? </a:t>
              </a:r>
              <a:endParaRPr/>
            </a:p>
            <a:p>
              <a:pPr marL="0" marR="0" lvl="0" indent="0" algn="l" rtl="0">
                <a:lnSpc>
                  <a:spcPct val="110000"/>
                </a:lnSpc>
                <a:spcBef>
                  <a:spcPts val="0"/>
                </a:spcBef>
                <a:spcAft>
                  <a:spcPts val="0"/>
                </a:spcAft>
                <a:buClr>
                  <a:schemeClr val="dk1"/>
                </a:buClr>
                <a:buSzPts val="2400"/>
                <a:buFont typeface="Arial"/>
                <a:buNone/>
              </a:pPr>
              <a:endParaRPr sz="2400" b="0" i="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Personalise their services e.g. when video streaming services recommend content based on users’ viewing history</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Targeted advertising</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Communicate with their users</a:t>
              </a:r>
              <a:endParaRPr/>
            </a:p>
          </p:txBody>
        </p:sp>
      </p:grpSp>
      <p:grpSp>
        <p:nvGrpSpPr>
          <p:cNvPr id="356" name="Google Shape;356;p11"/>
          <p:cNvGrpSpPr/>
          <p:nvPr/>
        </p:nvGrpSpPr>
        <p:grpSpPr>
          <a:xfrm>
            <a:off x="2551038" y="2111792"/>
            <a:ext cx="11155513" cy="4920417"/>
            <a:chOff x="2035553" y="2593254"/>
            <a:chExt cx="11155513" cy="4920417"/>
          </a:xfrm>
        </p:grpSpPr>
        <p:sp>
          <p:nvSpPr>
            <p:cNvPr id="357" name="Google Shape;357;p11"/>
            <p:cNvSpPr/>
            <p:nvPr/>
          </p:nvSpPr>
          <p:spPr>
            <a:xfrm>
              <a:off x="2035553" y="2593254"/>
              <a:ext cx="11155513" cy="492041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11"/>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1"/>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a:solidFill>
                    <a:schemeClr val="lt1"/>
                  </a:solidFill>
                  <a:latin typeface="Overpass Mono"/>
                  <a:ea typeface="Overpass Mono"/>
                  <a:cs typeface="Overpass Mono"/>
                  <a:sym typeface="Overpass Mono"/>
                </a:rPr>
                <a:t>Answers</a:t>
              </a:r>
              <a:endParaRPr dirty="0"/>
            </a:p>
          </p:txBody>
        </p:sp>
        <p:grpSp>
          <p:nvGrpSpPr>
            <p:cNvPr id="360" name="Google Shape;360;p11"/>
            <p:cNvGrpSpPr/>
            <p:nvPr/>
          </p:nvGrpSpPr>
          <p:grpSpPr>
            <a:xfrm>
              <a:off x="2158072" y="2680893"/>
              <a:ext cx="366748" cy="366748"/>
              <a:chOff x="2118558" y="2663960"/>
              <a:chExt cx="366748" cy="366748"/>
            </a:xfrm>
          </p:grpSpPr>
          <p:sp>
            <p:nvSpPr>
              <p:cNvPr id="361" name="Google Shape;361;p11"/>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62" name="Google Shape;362;p11"/>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363" name="Google Shape;363;p11"/>
            <p:cNvGrpSpPr/>
            <p:nvPr/>
          </p:nvGrpSpPr>
          <p:grpSpPr>
            <a:xfrm>
              <a:off x="12290940" y="2686867"/>
              <a:ext cx="776902" cy="366748"/>
              <a:chOff x="10581098" y="2669934"/>
              <a:chExt cx="776902" cy="366748"/>
            </a:xfrm>
          </p:grpSpPr>
          <p:sp>
            <p:nvSpPr>
              <p:cNvPr id="364" name="Google Shape;364;p11"/>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1"/>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1"/>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1"/>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8" name="Google Shape;368;p11"/>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GB" sz="2400" b="1" i="0">
                  <a:solidFill>
                    <a:schemeClr val="dk1"/>
                  </a:solidFill>
                  <a:latin typeface="Overpass Mono"/>
                  <a:ea typeface="Overpass Mono"/>
                  <a:cs typeface="Overpass Mono"/>
                  <a:sym typeface="Overpass Mono"/>
                </a:rPr>
                <a:t>How can you keep your personal data private? </a:t>
              </a:r>
              <a:endParaRPr/>
            </a:p>
            <a:p>
              <a:pPr marL="0" marR="0" lvl="0" indent="0" algn="l" rtl="0">
                <a:lnSpc>
                  <a:spcPct val="110000"/>
                </a:lnSpc>
                <a:spcBef>
                  <a:spcPts val="0"/>
                </a:spcBef>
                <a:spcAft>
                  <a:spcPts val="0"/>
                </a:spcAft>
                <a:buClr>
                  <a:schemeClr val="dk1"/>
                </a:buClr>
                <a:buSzPts val="2400"/>
                <a:buFont typeface="Arial"/>
                <a:buNone/>
              </a:pPr>
              <a:endParaRPr sz="2400" b="0" i="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Use strong passwords</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High privacy settings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Only sign up to websites and apps you trust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Turn off location tracking unless it’s needed</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Turn off profiling </a:t>
              </a:r>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a:solidFill>
                    <a:srgbClr val="019967"/>
                  </a:solidFill>
                  <a:latin typeface="Overpass Mono"/>
                  <a:ea typeface="Overpass Mono"/>
                  <a:cs typeface="Overpass Mono"/>
                  <a:sym typeface="Overpass Mono"/>
                </a:rPr>
                <a:t>Avoid giving out more personal data than is needed</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17"/>
                                        </p:tgtEl>
                                        <p:attrNameLst>
                                          <p:attrName>style.visibility</p:attrName>
                                        </p:attrNameLst>
                                      </p:cBhvr>
                                      <p:to>
                                        <p:strVal val="visible"/>
                                      </p:to>
                                    </p:set>
                                    <p:anim calcmode="lin" valueType="num">
                                      <p:cBhvr additive="base">
                                        <p:cTn id="11" dur="500"/>
                                        <p:tgtEl>
                                          <p:spTgt spid="317"/>
                                        </p:tgtEl>
                                        <p:attrNameLst>
                                          <p:attrName>ppt_w</p:attrName>
                                        </p:attrNameLst>
                                      </p:cBhvr>
                                      <p:tavLst>
                                        <p:tav tm="0">
                                          <p:val>
                                            <p:strVal val="0"/>
                                          </p:val>
                                        </p:tav>
                                        <p:tav tm="100000">
                                          <p:val>
                                            <p:strVal val="#ppt_w"/>
                                          </p:val>
                                        </p:tav>
                                      </p:tavLst>
                                    </p:anim>
                                    <p:anim calcmode="lin" valueType="num">
                                      <p:cBhvr additive="base">
                                        <p:cTn id="12" dur="500"/>
                                        <p:tgtEl>
                                          <p:spTgt spid="31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30"/>
                                        </p:tgtEl>
                                        <p:attrNameLst>
                                          <p:attrName>style.visibility</p:attrName>
                                        </p:attrNameLst>
                                      </p:cBhvr>
                                      <p:to>
                                        <p:strVal val="visible"/>
                                      </p:to>
                                    </p:set>
                                    <p:anim calcmode="lin" valueType="num">
                                      <p:cBhvr additive="base">
                                        <p:cTn id="17" dur="500"/>
                                        <p:tgtEl>
                                          <p:spTgt spid="330"/>
                                        </p:tgtEl>
                                        <p:attrNameLst>
                                          <p:attrName>ppt_w</p:attrName>
                                        </p:attrNameLst>
                                      </p:cBhvr>
                                      <p:tavLst>
                                        <p:tav tm="0">
                                          <p:val>
                                            <p:strVal val="0"/>
                                          </p:val>
                                        </p:tav>
                                        <p:tav tm="100000">
                                          <p:val>
                                            <p:strVal val="#ppt_w"/>
                                          </p:val>
                                        </p:tav>
                                      </p:tavLst>
                                    </p:anim>
                                    <p:anim calcmode="lin" valueType="num">
                                      <p:cBhvr additive="base">
                                        <p:cTn id="18" dur="500"/>
                                        <p:tgtEl>
                                          <p:spTgt spid="33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43"/>
                                        </p:tgtEl>
                                        <p:attrNameLst>
                                          <p:attrName>style.visibility</p:attrName>
                                        </p:attrNameLst>
                                      </p:cBhvr>
                                      <p:to>
                                        <p:strVal val="visible"/>
                                      </p:to>
                                    </p:set>
                                    <p:anim calcmode="lin" valueType="num">
                                      <p:cBhvr additive="base">
                                        <p:cTn id="23" dur="500"/>
                                        <p:tgtEl>
                                          <p:spTgt spid="343"/>
                                        </p:tgtEl>
                                        <p:attrNameLst>
                                          <p:attrName>ppt_w</p:attrName>
                                        </p:attrNameLst>
                                      </p:cBhvr>
                                      <p:tavLst>
                                        <p:tav tm="0">
                                          <p:val>
                                            <p:strVal val="0"/>
                                          </p:val>
                                        </p:tav>
                                        <p:tav tm="100000">
                                          <p:val>
                                            <p:strVal val="#ppt_w"/>
                                          </p:val>
                                        </p:tav>
                                      </p:tavLst>
                                    </p:anim>
                                    <p:anim calcmode="lin" valueType="num">
                                      <p:cBhvr additive="base">
                                        <p:cTn id="24" dur="500"/>
                                        <p:tgtEl>
                                          <p:spTgt spid="343"/>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56"/>
                                        </p:tgtEl>
                                        <p:attrNameLst>
                                          <p:attrName>style.visibility</p:attrName>
                                        </p:attrNameLst>
                                      </p:cBhvr>
                                      <p:to>
                                        <p:strVal val="visible"/>
                                      </p:to>
                                    </p:set>
                                    <p:anim calcmode="lin" valueType="num">
                                      <p:cBhvr additive="base">
                                        <p:cTn id="29" dur="500"/>
                                        <p:tgtEl>
                                          <p:spTgt spid="356"/>
                                        </p:tgtEl>
                                        <p:attrNameLst>
                                          <p:attrName>ppt_w</p:attrName>
                                        </p:attrNameLst>
                                      </p:cBhvr>
                                      <p:tavLst>
                                        <p:tav tm="0">
                                          <p:val>
                                            <p:strVal val="0"/>
                                          </p:val>
                                        </p:tav>
                                        <p:tav tm="100000">
                                          <p:val>
                                            <p:strVal val="#ppt_w"/>
                                          </p:val>
                                        </p:tav>
                                      </p:tavLst>
                                    </p:anim>
                                    <p:anim calcmode="lin" valueType="num">
                                      <p:cBhvr additive="base">
                                        <p:cTn id="30" dur="500"/>
                                        <p:tgtEl>
                                          <p:spTgt spid="3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2"/>
          <p:cNvPicPr preferRelativeResize="0"/>
          <p:nvPr/>
        </p:nvPicPr>
        <p:blipFill rotWithShape="1">
          <a:blip r:embed="rId3">
            <a:alphaModFix/>
          </a:blip>
          <a:srcRect/>
          <a:stretch/>
        </p:blipFill>
        <p:spPr>
          <a:xfrm>
            <a:off x="12122097" y="2304994"/>
            <a:ext cx="3904075" cy="6137542"/>
          </a:xfrm>
          <a:prstGeom prst="rect">
            <a:avLst/>
          </a:prstGeom>
          <a:noFill/>
          <a:ln>
            <a:noFill/>
          </a:ln>
        </p:spPr>
      </p:pic>
      <p:grpSp>
        <p:nvGrpSpPr>
          <p:cNvPr id="375" name="Google Shape;375;p12"/>
          <p:cNvGrpSpPr/>
          <p:nvPr/>
        </p:nvGrpSpPr>
        <p:grpSpPr>
          <a:xfrm>
            <a:off x="279396" y="1721033"/>
            <a:ext cx="11618526" cy="10309011"/>
            <a:chOff x="-125288" y="1721033"/>
            <a:chExt cx="11618526" cy="10309011"/>
          </a:xfrm>
        </p:grpSpPr>
        <p:sp>
          <p:nvSpPr>
            <p:cNvPr id="376" name="Google Shape;376;p12"/>
            <p:cNvSpPr/>
            <p:nvPr/>
          </p:nvSpPr>
          <p:spPr>
            <a:xfrm>
              <a:off x="-125288" y="1721033"/>
              <a:ext cx="11618526" cy="10309011"/>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377" name="Google Shape;377;p12"/>
            <p:cNvSpPr/>
            <p:nvPr/>
          </p:nvSpPr>
          <p:spPr>
            <a:xfrm>
              <a:off x="286478" y="2304994"/>
              <a:ext cx="10794995" cy="8777415"/>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grpSp>
          <p:nvGrpSpPr>
            <p:cNvPr id="378" name="Google Shape;378;p12"/>
            <p:cNvGrpSpPr/>
            <p:nvPr/>
          </p:nvGrpSpPr>
          <p:grpSpPr>
            <a:xfrm>
              <a:off x="5188325" y="1972710"/>
              <a:ext cx="991300" cy="167142"/>
              <a:chOff x="5176013" y="1972710"/>
              <a:chExt cx="991300" cy="167142"/>
            </a:xfrm>
          </p:grpSpPr>
          <p:sp>
            <p:nvSpPr>
              <p:cNvPr id="379" name="Google Shape;379;p12"/>
              <p:cNvSpPr/>
              <p:nvPr/>
            </p:nvSpPr>
            <p:spPr>
              <a:xfrm>
                <a:off x="5176013" y="2017955"/>
                <a:ext cx="645053" cy="62792"/>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12"/>
              <p:cNvSpPr/>
              <p:nvPr/>
            </p:nvSpPr>
            <p:spPr>
              <a:xfrm>
                <a:off x="5998380" y="1972710"/>
                <a:ext cx="168933" cy="167142"/>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81" name="Google Shape;381;p12"/>
          <p:cNvSpPr/>
          <p:nvPr/>
        </p:nvSpPr>
        <p:spPr>
          <a:xfrm>
            <a:off x="5307745" y="11306655"/>
            <a:ext cx="566671" cy="488196"/>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382" name="Google Shape;382;p12"/>
          <p:cNvSpPr/>
          <p:nvPr/>
        </p:nvSpPr>
        <p:spPr>
          <a:xfrm>
            <a:off x="915337" y="2969739"/>
            <a:ext cx="10346644" cy="5570756"/>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Overpass Mono"/>
                <a:ea typeface="Overpass Mono"/>
                <a:cs typeface="Overpass Mono"/>
                <a:sym typeface="Overpass Mono"/>
              </a:rPr>
              <a:t>In September 2021, the ICO launched a set of 15 rules that govern how online companies have to treat children and young people’s personal data. </a:t>
            </a:r>
            <a:endParaRPr/>
          </a:p>
          <a:p>
            <a:pPr marL="342900" marR="0" lvl="0" indent="-342900" algn="l" rtl="0">
              <a:spcBef>
                <a:spcPts val="2000"/>
              </a:spcBef>
              <a:spcAft>
                <a:spcPts val="0"/>
              </a:spcAft>
              <a:buClr>
                <a:schemeClr val="dk1"/>
              </a:buClr>
              <a:buSzPts val="2400"/>
              <a:buFont typeface="Arial"/>
              <a:buChar char="•"/>
            </a:pPr>
            <a:r>
              <a:rPr lang="en-GB" sz="2400">
                <a:solidFill>
                  <a:schemeClr val="dk1"/>
                </a:solidFill>
                <a:latin typeface="Overpass Mono"/>
                <a:ea typeface="Overpass Mono"/>
                <a:cs typeface="Overpass Mono"/>
                <a:sym typeface="Overpass Mono"/>
              </a:rPr>
              <a:t>Collectively the rules are known as ‘the Children’s code’. The code aims to make sure that children and young people’s digital rights are protected when they go online. </a:t>
            </a:r>
            <a:endParaRPr/>
          </a:p>
          <a:p>
            <a:pPr marL="342900" marR="0" lvl="0" indent="-342900" algn="l" rtl="0">
              <a:spcBef>
                <a:spcPts val="2000"/>
              </a:spcBef>
              <a:spcAft>
                <a:spcPts val="0"/>
              </a:spcAft>
              <a:buClr>
                <a:schemeClr val="dk1"/>
              </a:buClr>
              <a:buSzPts val="2400"/>
              <a:buFont typeface="Arial"/>
              <a:buChar char="•"/>
            </a:pPr>
            <a:r>
              <a:rPr lang="en-GB" sz="2400">
                <a:solidFill>
                  <a:schemeClr val="dk1"/>
                </a:solidFill>
                <a:latin typeface="Overpass Mono"/>
                <a:ea typeface="Overpass Mono"/>
                <a:cs typeface="Overpass Mono"/>
                <a:sym typeface="Overpass Mono"/>
              </a:rPr>
              <a:t>Until the code was developed, children and young people didn’t have much choice about how their personal data was used. Now, they have greater protection and control over what data they give away. </a:t>
            </a:r>
            <a:endParaRPr/>
          </a:p>
          <a:p>
            <a:pPr marL="342900" marR="0" lvl="0" indent="-342900" algn="l" rtl="0">
              <a:spcBef>
                <a:spcPts val="2000"/>
              </a:spcBef>
              <a:spcAft>
                <a:spcPts val="0"/>
              </a:spcAft>
              <a:buClr>
                <a:schemeClr val="dk1"/>
              </a:buClr>
              <a:buSzPts val="2400"/>
              <a:buFont typeface="Arial"/>
              <a:buChar char="•"/>
            </a:pPr>
            <a:r>
              <a:rPr lang="en-GB" sz="2400">
                <a:solidFill>
                  <a:schemeClr val="dk1"/>
                </a:solidFill>
                <a:latin typeface="Overpass Mono"/>
                <a:ea typeface="Overpass Mono"/>
                <a:cs typeface="Overpass Mono"/>
                <a:sym typeface="Overpass Mono"/>
              </a:rPr>
              <a:t>The ICO is an independent authority that is responsible for protecting data rights in the UK. </a:t>
            </a:r>
            <a:endParaRPr/>
          </a:p>
        </p:txBody>
      </p:sp>
      <p:sp>
        <p:nvSpPr>
          <p:cNvPr id="383" name="Google Shape;383;p12"/>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animEffect transition="in" filter="fade">
                                      <p:cBhvr>
                                        <p:cTn id="7" dur="750"/>
                                        <p:tgtEl>
                                          <p:spTgt spid="3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2">
                                            <p:txEl>
                                              <p:pRg st="1" end="1"/>
                                            </p:txEl>
                                          </p:spTgt>
                                        </p:tgtEl>
                                        <p:attrNameLst>
                                          <p:attrName>style.visibility</p:attrName>
                                        </p:attrNameLst>
                                      </p:cBhvr>
                                      <p:to>
                                        <p:strVal val="visible"/>
                                      </p:to>
                                    </p:set>
                                    <p:animEffect transition="in" filter="fade">
                                      <p:cBhvr>
                                        <p:cTn id="10" dur="750"/>
                                        <p:tgtEl>
                                          <p:spTgt spid="3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2">
                                            <p:txEl>
                                              <p:pRg st="2" end="2"/>
                                            </p:txEl>
                                          </p:spTgt>
                                        </p:tgtEl>
                                        <p:attrNameLst>
                                          <p:attrName>style.visibility</p:attrName>
                                        </p:attrNameLst>
                                      </p:cBhvr>
                                      <p:to>
                                        <p:strVal val="visible"/>
                                      </p:to>
                                    </p:set>
                                    <p:animEffect transition="in" filter="fade">
                                      <p:cBhvr>
                                        <p:cTn id="13" dur="750"/>
                                        <p:tgtEl>
                                          <p:spTgt spid="3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2">
                                            <p:txEl>
                                              <p:pRg st="3" end="3"/>
                                            </p:txEl>
                                          </p:spTgt>
                                        </p:tgtEl>
                                        <p:attrNameLst>
                                          <p:attrName>style.visibility</p:attrName>
                                        </p:attrNameLst>
                                      </p:cBhvr>
                                      <p:to>
                                        <p:strVal val="visible"/>
                                      </p:to>
                                    </p:set>
                                    <p:animEffect transition="in" filter="fade">
                                      <p:cBhvr>
                                        <p:cTn id="16" dur="750"/>
                                        <p:tgtEl>
                                          <p:spTgt spid="3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3"/>
          <p:cNvSpPr/>
          <p:nvPr/>
        </p:nvSpPr>
        <p:spPr>
          <a:xfrm>
            <a:off x="-192297" y="-228599"/>
            <a:ext cx="10080000" cy="4693759"/>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90" name="Google Shape;390;p13"/>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Think, pair, share</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In pairs, discuss the following:</a:t>
            </a:r>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 </a:t>
            </a:r>
            <a:r>
              <a:rPr lang="en-GB" sz="3600" b="1" i="0">
                <a:solidFill>
                  <a:schemeClr val="dk1"/>
                </a:solidFill>
                <a:latin typeface="Overpass Mono"/>
                <a:ea typeface="Overpass Mono"/>
                <a:cs typeface="Overpass Mono"/>
                <a:sym typeface="Overpass Mono"/>
              </a:rPr>
              <a:t> </a:t>
            </a:r>
            <a:endParaRPr/>
          </a:p>
        </p:txBody>
      </p:sp>
      <p:grpSp>
        <p:nvGrpSpPr>
          <p:cNvPr id="391" name="Google Shape;391;p13"/>
          <p:cNvGrpSpPr/>
          <p:nvPr/>
        </p:nvGrpSpPr>
        <p:grpSpPr>
          <a:xfrm>
            <a:off x="800190" y="2442825"/>
            <a:ext cx="5251653" cy="4074088"/>
            <a:chOff x="674590" y="3734038"/>
            <a:chExt cx="5251653" cy="4074088"/>
          </a:xfrm>
        </p:grpSpPr>
        <p:sp>
          <p:nvSpPr>
            <p:cNvPr id="392" name="Google Shape;392;p13"/>
            <p:cNvSpPr/>
            <p:nvPr/>
          </p:nvSpPr>
          <p:spPr>
            <a:xfrm>
              <a:off x="674590" y="4038773"/>
              <a:ext cx="4946922" cy="3769353"/>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93" name="Google Shape;393;p13"/>
            <p:cNvPicPr preferRelativeResize="0"/>
            <p:nvPr/>
          </p:nvPicPr>
          <p:blipFill rotWithShape="1">
            <a:blip r:embed="rId3">
              <a:alphaModFix/>
            </a:blip>
            <a:srcRect/>
            <a:stretch/>
          </p:blipFill>
          <p:spPr>
            <a:xfrm>
              <a:off x="5316775" y="3734038"/>
              <a:ext cx="609468" cy="609468"/>
            </a:xfrm>
            <a:prstGeom prst="rect">
              <a:avLst/>
            </a:prstGeom>
            <a:noFill/>
            <a:ln>
              <a:noFill/>
            </a:ln>
          </p:spPr>
        </p:pic>
        <p:sp>
          <p:nvSpPr>
            <p:cNvPr id="394" name="Google Shape;394;p13"/>
            <p:cNvSpPr txBox="1"/>
            <p:nvPr/>
          </p:nvSpPr>
          <p:spPr>
            <a:xfrm>
              <a:off x="831012" y="6340498"/>
              <a:ext cx="4634073" cy="94150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Why do you think there are laws about how companies treat personal data?</a:t>
              </a:r>
              <a:endParaRPr sz="2400" dirty="0">
                <a:solidFill>
                  <a:srgbClr val="019967"/>
                </a:solidFill>
                <a:latin typeface="Overpass Mono"/>
                <a:ea typeface="Overpass Mono"/>
                <a:cs typeface="Overpass Mono"/>
                <a:sym typeface="Overpass Mono"/>
              </a:endParaRPr>
            </a:p>
          </p:txBody>
        </p:sp>
        <p:pic>
          <p:nvPicPr>
            <p:cNvPr id="395" name="Google Shape;395;p13"/>
            <p:cNvPicPr preferRelativeResize="0"/>
            <p:nvPr/>
          </p:nvPicPr>
          <p:blipFill rotWithShape="1">
            <a:blip r:embed="rId4">
              <a:alphaModFix/>
            </a:blip>
            <a:srcRect/>
            <a:stretch/>
          </p:blipFill>
          <p:spPr>
            <a:xfrm>
              <a:off x="2255639" y="4293670"/>
              <a:ext cx="1784821" cy="1791932"/>
            </a:xfrm>
            <a:prstGeom prst="rect">
              <a:avLst/>
            </a:prstGeom>
            <a:noFill/>
            <a:ln>
              <a:noFill/>
            </a:ln>
          </p:spPr>
        </p:pic>
      </p:grpSp>
      <p:grpSp>
        <p:nvGrpSpPr>
          <p:cNvPr id="396" name="Google Shape;396;p13"/>
          <p:cNvGrpSpPr/>
          <p:nvPr/>
        </p:nvGrpSpPr>
        <p:grpSpPr>
          <a:xfrm>
            <a:off x="6604000" y="2442825"/>
            <a:ext cx="5607584" cy="4074088"/>
            <a:chOff x="7772783" y="2816954"/>
            <a:chExt cx="5607584" cy="4074088"/>
          </a:xfrm>
        </p:grpSpPr>
        <p:sp>
          <p:nvSpPr>
            <p:cNvPr id="397" name="Google Shape;397;p13"/>
            <p:cNvSpPr/>
            <p:nvPr/>
          </p:nvSpPr>
          <p:spPr>
            <a:xfrm>
              <a:off x="7772783" y="3121690"/>
              <a:ext cx="5302853" cy="3769352"/>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98" name="Google Shape;398;p13"/>
            <p:cNvPicPr preferRelativeResize="0"/>
            <p:nvPr/>
          </p:nvPicPr>
          <p:blipFill rotWithShape="1">
            <a:blip r:embed="rId3">
              <a:alphaModFix/>
            </a:blip>
            <a:srcRect/>
            <a:stretch/>
          </p:blipFill>
          <p:spPr>
            <a:xfrm>
              <a:off x="12770899" y="2816954"/>
              <a:ext cx="609468" cy="609468"/>
            </a:xfrm>
            <a:prstGeom prst="rect">
              <a:avLst/>
            </a:prstGeom>
            <a:noFill/>
            <a:ln>
              <a:noFill/>
            </a:ln>
          </p:spPr>
        </p:pic>
        <p:sp>
          <p:nvSpPr>
            <p:cNvPr id="399" name="Google Shape;399;p13"/>
            <p:cNvSpPr txBox="1"/>
            <p:nvPr/>
          </p:nvSpPr>
          <p:spPr>
            <a:xfrm>
              <a:off x="8015430" y="5428038"/>
              <a:ext cx="4817557" cy="94150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Why do you think children </a:t>
              </a:r>
              <a:br>
                <a:rPr lang="en-GB" sz="2400" b="1" dirty="0">
                  <a:solidFill>
                    <a:srgbClr val="019967"/>
                  </a:solidFill>
                  <a:latin typeface="Overpass Mono"/>
                  <a:ea typeface="Overpass Mono"/>
                  <a:cs typeface="Overpass Mono"/>
                  <a:sym typeface="Overpass Mono"/>
                </a:rPr>
              </a:br>
              <a:r>
                <a:rPr lang="en-GB" sz="2400" b="1" dirty="0">
                  <a:solidFill>
                    <a:srgbClr val="019967"/>
                  </a:solidFill>
                  <a:latin typeface="Overpass Mono"/>
                  <a:ea typeface="Overpass Mono"/>
                  <a:cs typeface="Overpass Mono"/>
                  <a:sym typeface="Overpass Mono"/>
                </a:rPr>
                <a:t>and young people’s data </a:t>
              </a:r>
              <a:br>
                <a:rPr lang="en-GB" sz="2400" b="1" dirty="0">
                  <a:solidFill>
                    <a:srgbClr val="019967"/>
                  </a:solidFill>
                  <a:latin typeface="Overpass Mono"/>
                  <a:ea typeface="Overpass Mono"/>
                  <a:cs typeface="Overpass Mono"/>
                  <a:sym typeface="Overpass Mono"/>
                </a:rPr>
              </a:br>
              <a:r>
                <a:rPr lang="en-GB" sz="2400" b="1" dirty="0">
                  <a:solidFill>
                    <a:srgbClr val="019967"/>
                  </a:solidFill>
                  <a:latin typeface="Overpass Mono"/>
                  <a:ea typeface="Overpass Mono"/>
                  <a:cs typeface="Overpass Mono"/>
                  <a:sym typeface="Overpass Mono"/>
                </a:rPr>
                <a:t>is treated differently?</a:t>
              </a:r>
              <a:endParaRPr dirty="0"/>
            </a:p>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  </a:t>
              </a:r>
              <a:endParaRPr dirty="0"/>
            </a:p>
          </p:txBody>
        </p:sp>
        <p:pic>
          <p:nvPicPr>
            <p:cNvPr id="400" name="Google Shape;400;p13"/>
            <p:cNvPicPr preferRelativeResize="0"/>
            <p:nvPr/>
          </p:nvPicPr>
          <p:blipFill rotWithShape="1">
            <a:blip r:embed="rId5">
              <a:alphaModFix/>
            </a:blip>
            <a:srcRect/>
            <a:stretch/>
          </p:blipFill>
          <p:spPr>
            <a:xfrm>
              <a:off x="9943195" y="3543492"/>
              <a:ext cx="962025" cy="11334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ppt_w</p:attrName>
                                        </p:attrNameLst>
                                      </p:cBhvr>
                                      <p:tavLst>
                                        <p:tav tm="0">
                                          <p:val>
                                            <p:strVal val="0"/>
                                          </p:val>
                                        </p:tav>
                                        <p:tav tm="100000">
                                          <p:val>
                                            <p:strVal val="#ppt_w"/>
                                          </p:val>
                                        </p:tav>
                                      </p:tavLst>
                                    </p:anim>
                                    <p:anim calcmode="lin" valueType="num">
                                      <p:cBhvr additive="base">
                                        <p:cTn id="8" dur="500"/>
                                        <p:tgtEl>
                                          <p:spTgt spid="39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6"/>
                                        </p:tgtEl>
                                        <p:attrNameLst>
                                          <p:attrName>style.visibility</p:attrName>
                                        </p:attrNameLst>
                                      </p:cBhvr>
                                      <p:to>
                                        <p:strVal val="visible"/>
                                      </p:to>
                                    </p:set>
                                    <p:anim calcmode="lin" valueType="num">
                                      <p:cBhvr additive="base">
                                        <p:cTn id="12" dur="500"/>
                                        <p:tgtEl>
                                          <p:spTgt spid="396"/>
                                        </p:tgtEl>
                                        <p:attrNameLst>
                                          <p:attrName>ppt_w</p:attrName>
                                        </p:attrNameLst>
                                      </p:cBhvr>
                                      <p:tavLst>
                                        <p:tav tm="0">
                                          <p:val>
                                            <p:strVal val="0"/>
                                          </p:val>
                                        </p:tav>
                                        <p:tav tm="100000">
                                          <p:val>
                                            <p:strVal val="#ppt_w"/>
                                          </p:val>
                                        </p:tav>
                                      </p:tavLst>
                                    </p:anim>
                                    <p:anim calcmode="lin" valueType="num">
                                      <p:cBhvr additive="base">
                                        <p:cTn id="13" dur="500"/>
                                        <p:tgtEl>
                                          <p:spTgt spid="3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8" name="Google Shape;389;p13">
            <a:extLst>
              <a:ext uri="{FF2B5EF4-FFF2-40B4-BE49-F238E27FC236}">
                <a16:creationId xmlns:a16="http://schemas.microsoft.com/office/drawing/2014/main" id="{9E392071-968F-41B3-AB9A-CF3602BA0056}"/>
              </a:ext>
            </a:extLst>
          </p:cNvPr>
          <p:cNvSpPr/>
          <p:nvPr/>
        </p:nvSpPr>
        <p:spPr>
          <a:xfrm>
            <a:off x="-192297" y="-228599"/>
            <a:ext cx="10080000" cy="4693759"/>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9" name="Google Shape;390;p13">
            <a:extLst>
              <a:ext uri="{FF2B5EF4-FFF2-40B4-BE49-F238E27FC236}">
                <a16:creationId xmlns:a16="http://schemas.microsoft.com/office/drawing/2014/main" id="{8A39BEAC-A0A8-4E25-A34E-C8326AF0C431}"/>
              </a:ext>
            </a:extLst>
          </p:cNvPr>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Think, pair, share</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In pairs, discuss the following:</a:t>
            </a:r>
            <a:endParaRPr/>
          </a:p>
          <a:p>
            <a:pPr marL="0" marR="0" lvl="0" indent="0" algn="l" rtl="0">
              <a:lnSpc>
                <a:spcPct val="10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 </a:t>
            </a:r>
            <a:r>
              <a:rPr lang="en-GB" sz="3600" b="1" i="0">
                <a:solidFill>
                  <a:schemeClr val="dk1"/>
                </a:solidFill>
                <a:latin typeface="Overpass Mono"/>
                <a:ea typeface="Overpass Mono"/>
                <a:cs typeface="Overpass Mono"/>
                <a:sym typeface="Overpass Mono"/>
              </a:rPr>
              <a:t> </a:t>
            </a:r>
            <a:endParaRPr/>
          </a:p>
        </p:txBody>
      </p:sp>
      <p:grpSp>
        <p:nvGrpSpPr>
          <p:cNvPr id="30" name="Google Shape;391;p13">
            <a:extLst>
              <a:ext uri="{FF2B5EF4-FFF2-40B4-BE49-F238E27FC236}">
                <a16:creationId xmlns:a16="http://schemas.microsoft.com/office/drawing/2014/main" id="{0E4954B8-2DF8-4C1B-BD5A-FA5BCFB6E50F}"/>
              </a:ext>
            </a:extLst>
          </p:cNvPr>
          <p:cNvGrpSpPr/>
          <p:nvPr/>
        </p:nvGrpSpPr>
        <p:grpSpPr>
          <a:xfrm>
            <a:off x="800190" y="2442825"/>
            <a:ext cx="5251653" cy="4074088"/>
            <a:chOff x="674590" y="3734038"/>
            <a:chExt cx="5251653" cy="4074088"/>
          </a:xfrm>
        </p:grpSpPr>
        <p:sp>
          <p:nvSpPr>
            <p:cNvPr id="31" name="Google Shape;392;p13">
              <a:extLst>
                <a:ext uri="{FF2B5EF4-FFF2-40B4-BE49-F238E27FC236}">
                  <a16:creationId xmlns:a16="http://schemas.microsoft.com/office/drawing/2014/main" id="{2E51CF3D-F085-461C-A102-134164E2DD5E}"/>
                </a:ext>
              </a:extLst>
            </p:cNvPr>
            <p:cNvSpPr/>
            <p:nvPr/>
          </p:nvSpPr>
          <p:spPr>
            <a:xfrm>
              <a:off x="674590" y="4038773"/>
              <a:ext cx="4946922" cy="3769353"/>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2" name="Google Shape;393;p13">
              <a:extLst>
                <a:ext uri="{FF2B5EF4-FFF2-40B4-BE49-F238E27FC236}">
                  <a16:creationId xmlns:a16="http://schemas.microsoft.com/office/drawing/2014/main" id="{0CA6FA48-6F56-4B46-A39C-3B57D8981C4B}"/>
                </a:ext>
              </a:extLst>
            </p:cNvPr>
            <p:cNvPicPr preferRelativeResize="0"/>
            <p:nvPr/>
          </p:nvPicPr>
          <p:blipFill rotWithShape="1">
            <a:blip r:embed="rId3">
              <a:alphaModFix/>
            </a:blip>
            <a:srcRect/>
            <a:stretch/>
          </p:blipFill>
          <p:spPr>
            <a:xfrm>
              <a:off x="5316775" y="3734038"/>
              <a:ext cx="609468" cy="609468"/>
            </a:xfrm>
            <a:prstGeom prst="rect">
              <a:avLst/>
            </a:prstGeom>
            <a:noFill/>
            <a:ln>
              <a:noFill/>
            </a:ln>
          </p:spPr>
        </p:pic>
        <p:sp>
          <p:nvSpPr>
            <p:cNvPr id="33" name="Google Shape;394;p13">
              <a:extLst>
                <a:ext uri="{FF2B5EF4-FFF2-40B4-BE49-F238E27FC236}">
                  <a16:creationId xmlns:a16="http://schemas.microsoft.com/office/drawing/2014/main" id="{E62CAE32-B02B-455C-A64D-CBC525CADEC0}"/>
                </a:ext>
              </a:extLst>
            </p:cNvPr>
            <p:cNvSpPr txBox="1"/>
            <p:nvPr/>
          </p:nvSpPr>
          <p:spPr>
            <a:xfrm>
              <a:off x="831012" y="6340498"/>
              <a:ext cx="4634073" cy="94150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Why do you think there are laws about how companies treat personal data?</a:t>
              </a:r>
              <a:endParaRPr sz="2400" dirty="0">
                <a:solidFill>
                  <a:srgbClr val="019967"/>
                </a:solidFill>
                <a:latin typeface="Overpass Mono"/>
                <a:ea typeface="Overpass Mono"/>
                <a:cs typeface="Overpass Mono"/>
                <a:sym typeface="Overpass Mono"/>
              </a:endParaRPr>
            </a:p>
          </p:txBody>
        </p:sp>
        <p:pic>
          <p:nvPicPr>
            <p:cNvPr id="34" name="Google Shape;395;p13">
              <a:extLst>
                <a:ext uri="{FF2B5EF4-FFF2-40B4-BE49-F238E27FC236}">
                  <a16:creationId xmlns:a16="http://schemas.microsoft.com/office/drawing/2014/main" id="{CF11BDFA-B214-4523-B983-DCA94B81A97F}"/>
                </a:ext>
              </a:extLst>
            </p:cNvPr>
            <p:cNvPicPr preferRelativeResize="0"/>
            <p:nvPr/>
          </p:nvPicPr>
          <p:blipFill rotWithShape="1">
            <a:blip r:embed="rId4">
              <a:alphaModFix/>
            </a:blip>
            <a:srcRect/>
            <a:stretch/>
          </p:blipFill>
          <p:spPr>
            <a:xfrm>
              <a:off x="2255639" y="4293670"/>
              <a:ext cx="1784821" cy="1791932"/>
            </a:xfrm>
            <a:prstGeom prst="rect">
              <a:avLst/>
            </a:prstGeom>
            <a:noFill/>
            <a:ln>
              <a:noFill/>
            </a:ln>
          </p:spPr>
        </p:pic>
      </p:grpSp>
      <p:grpSp>
        <p:nvGrpSpPr>
          <p:cNvPr id="35" name="Google Shape;396;p13">
            <a:extLst>
              <a:ext uri="{FF2B5EF4-FFF2-40B4-BE49-F238E27FC236}">
                <a16:creationId xmlns:a16="http://schemas.microsoft.com/office/drawing/2014/main" id="{2BF8F388-5C7E-4A9E-BF4A-FE23970161BE}"/>
              </a:ext>
            </a:extLst>
          </p:cNvPr>
          <p:cNvGrpSpPr/>
          <p:nvPr/>
        </p:nvGrpSpPr>
        <p:grpSpPr>
          <a:xfrm>
            <a:off x="6604000" y="2442825"/>
            <a:ext cx="5607584" cy="4074088"/>
            <a:chOff x="7772783" y="2816954"/>
            <a:chExt cx="5607584" cy="4074088"/>
          </a:xfrm>
        </p:grpSpPr>
        <p:sp>
          <p:nvSpPr>
            <p:cNvPr id="36" name="Google Shape;397;p13">
              <a:extLst>
                <a:ext uri="{FF2B5EF4-FFF2-40B4-BE49-F238E27FC236}">
                  <a16:creationId xmlns:a16="http://schemas.microsoft.com/office/drawing/2014/main" id="{979B1FC1-ECA6-4010-984C-EEB77894E09C}"/>
                </a:ext>
              </a:extLst>
            </p:cNvPr>
            <p:cNvSpPr/>
            <p:nvPr/>
          </p:nvSpPr>
          <p:spPr>
            <a:xfrm>
              <a:off x="7772783" y="3121690"/>
              <a:ext cx="5302853" cy="3769352"/>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7" name="Google Shape;398;p13">
              <a:extLst>
                <a:ext uri="{FF2B5EF4-FFF2-40B4-BE49-F238E27FC236}">
                  <a16:creationId xmlns:a16="http://schemas.microsoft.com/office/drawing/2014/main" id="{22F7A4EC-62FC-4B6F-88A7-7B11957A22BB}"/>
                </a:ext>
              </a:extLst>
            </p:cNvPr>
            <p:cNvPicPr preferRelativeResize="0"/>
            <p:nvPr/>
          </p:nvPicPr>
          <p:blipFill rotWithShape="1">
            <a:blip r:embed="rId3">
              <a:alphaModFix/>
            </a:blip>
            <a:srcRect/>
            <a:stretch/>
          </p:blipFill>
          <p:spPr>
            <a:xfrm>
              <a:off x="12770899" y="2816954"/>
              <a:ext cx="609468" cy="609468"/>
            </a:xfrm>
            <a:prstGeom prst="rect">
              <a:avLst/>
            </a:prstGeom>
            <a:noFill/>
            <a:ln>
              <a:noFill/>
            </a:ln>
          </p:spPr>
        </p:pic>
        <p:sp>
          <p:nvSpPr>
            <p:cNvPr id="38" name="Google Shape;399;p13">
              <a:extLst>
                <a:ext uri="{FF2B5EF4-FFF2-40B4-BE49-F238E27FC236}">
                  <a16:creationId xmlns:a16="http://schemas.microsoft.com/office/drawing/2014/main" id="{0BCE705D-83EC-4495-A871-E78A4B0CB2BE}"/>
                </a:ext>
              </a:extLst>
            </p:cNvPr>
            <p:cNvSpPr txBox="1"/>
            <p:nvPr/>
          </p:nvSpPr>
          <p:spPr>
            <a:xfrm>
              <a:off x="8015430" y="5428038"/>
              <a:ext cx="4817557" cy="94150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Why do you think children </a:t>
              </a:r>
              <a:br>
                <a:rPr lang="en-GB" sz="2400" b="1" dirty="0">
                  <a:solidFill>
                    <a:srgbClr val="019967"/>
                  </a:solidFill>
                  <a:latin typeface="Overpass Mono"/>
                  <a:ea typeface="Overpass Mono"/>
                  <a:cs typeface="Overpass Mono"/>
                  <a:sym typeface="Overpass Mono"/>
                </a:rPr>
              </a:br>
              <a:r>
                <a:rPr lang="en-GB" sz="2400" b="1" dirty="0">
                  <a:solidFill>
                    <a:srgbClr val="019967"/>
                  </a:solidFill>
                  <a:latin typeface="Overpass Mono"/>
                  <a:ea typeface="Overpass Mono"/>
                  <a:cs typeface="Overpass Mono"/>
                  <a:sym typeface="Overpass Mono"/>
                </a:rPr>
                <a:t>and young people’s data </a:t>
              </a:r>
              <a:br>
                <a:rPr lang="en-GB" sz="2400" b="1" dirty="0">
                  <a:solidFill>
                    <a:srgbClr val="019967"/>
                  </a:solidFill>
                  <a:latin typeface="Overpass Mono"/>
                  <a:ea typeface="Overpass Mono"/>
                  <a:cs typeface="Overpass Mono"/>
                  <a:sym typeface="Overpass Mono"/>
                </a:rPr>
              </a:br>
              <a:r>
                <a:rPr lang="en-GB" sz="2400" b="1" dirty="0">
                  <a:solidFill>
                    <a:srgbClr val="019967"/>
                  </a:solidFill>
                  <a:latin typeface="Overpass Mono"/>
                  <a:ea typeface="Overpass Mono"/>
                  <a:cs typeface="Overpass Mono"/>
                  <a:sym typeface="Overpass Mono"/>
                </a:rPr>
                <a:t>is treated differently?</a:t>
              </a:r>
              <a:endParaRPr dirty="0"/>
            </a:p>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  </a:t>
              </a:r>
              <a:endParaRPr dirty="0"/>
            </a:p>
          </p:txBody>
        </p:sp>
        <p:pic>
          <p:nvPicPr>
            <p:cNvPr id="39" name="Google Shape;400;p13">
              <a:extLst>
                <a:ext uri="{FF2B5EF4-FFF2-40B4-BE49-F238E27FC236}">
                  <a16:creationId xmlns:a16="http://schemas.microsoft.com/office/drawing/2014/main" id="{E11DF31C-233B-44A3-AE8B-29D0E79CC918}"/>
                </a:ext>
              </a:extLst>
            </p:cNvPr>
            <p:cNvPicPr preferRelativeResize="0"/>
            <p:nvPr/>
          </p:nvPicPr>
          <p:blipFill rotWithShape="1">
            <a:blip r:embed="rId5">
              <a:alphaModFix/>
            </a:blip>
            <a:srcRect/>
            <a:stretch/>
          </p:blipFill>
          <p:spPr>
            <a:xfrm>
              <a:off x="9943195" y="3543492"/>
              <a:ext cx="962025" cy="1133475"/>
            </a:xfrm>
            <a:prstGeom prst="rect">
              <a:avLst/>
            </a:prstGeom>
            <a:noFill/>
            <a:ln>
              <a:noFill/>
            </a:ln>
          </p:spPr>
        </p:pic>
      </p:grpSp>
      <p:sp>
        <p:nvSpPr>
          <p:cNvPr id="418" name="Google Shape;418;p14"/>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9" name="Google Shape;419;p14"/>
          <p:cNvGrpSpPr/>
          <p:nvPr/>
        </p:nvGrpSpPr>
        <p:grpSpPr>
          <a:xfrm>
            <a:off x="2551038" y="2339570"/>
            <a:ext cx="11155513" cy="4464861"/>
            <a:chOff x="2035553" y="2593255"/>
            <a:chExt cx="11155513" cy="4464861"/>
          </a:xfrm>
        </p:grpSpPr>
        <p:sp>
          <p:nvSpPr>
            <p:cNvPr id="420" name="Google Shape;420;p14"/>
            <p:cNvSpPr/>
            <p:nvPr/>
          </p:nvSpPr>
          <p:spPr>
            <a:xfrm>
              <a:off x="2035553" y="2593255"/>
              <a:ext cx="11155513" cy="446486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4"/>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14"/>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Next step</a:t>
              </a:r>
              <a:endParaRPr/>
            </a:p>
          </p:txBody>
        </p:sp>
        <p:grpSp>
          <p:nvGrpSpPr>
            <p:cNvPr id="423" name="Google Shape;423;p14"/>
            <p:cNvGrpSpPr/>
            <p:nvPr/>
          </p:nvGrpSpPr>
          <p:grpSpPr>
            <a:xfrm>
              <a:off x="2158072" y="2680893"/>
              <a:ext cx="366748" cy="366748"/>
              <a:chOff x="2118558" y="2663960"/>
              <a:chExt cx="366748" cy="366748"/>
            </a:xfrm>
          </p:grpSpPr>
          <p:sp>
            <p:nvSpPr>
              <p:cNvPr id="424" name="Google Shape;424;p14"/>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5" name="Google Shape;425;p14"/>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426" name="Google Shape;426;p14"/>
            <p:cNvGrpSpPr/>
            <p:nvPr/>
          </p:nvGrpSpPr>
          <p:grpSpPr>
            <a:xfrm>
              <a:off x="12290940" y="2686867"/>
              <a:ext cx="776902" cy="366748"/>
              <a:chOff x="10581098" y="2669934"/>
              <a:chExt cx="776902" cy="366748"/>
            </a:xfrm>
          </p:grpSpPr>
          <p:sp>
            <p:nvSpPr>
              <p:cNvPr id="427" name="Google Shape;427;p14"/>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14"/>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14"/>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4"/>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1" name="Google Shape;431;p14"/>
            <p:cNvSpPr txBox="1"/>
            <p:nvPr/>
          </p:nvSpPr>
          <p:spPr>
            <a:xfrm>
              <a:off x="2551041" y="3844839"/>
              <a:ext cx="10124536" cy="244993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1" i="0" dirty="0">
                  <a:solidFill>
                    <a:srgbClr val="019967"/>
                  </a:solidFill>
                  <a:latin typeface="Overpass Mono"/>
                  <a:ea typeface="Overpass Mono"/>
                  <a:cs typeface="Overpass Mono"/>
                  <a:sym typeface="Overpass Mono"/>
                </a:rPr>
                <a:t>Join together with another pair </a:t>
              </a:r>
              <a:r>
                <a:rPr lang="en-GB" sz="2400" b="0" i="0" dirty="0">
                  <a:solidFill>
                    <a:srgbClr val="019967"/>
                  </a:solidFill>
                  <a:latin typeface="Overpass Mono"/>
                  <a:ea typeface="Overpass Mono"/>
                  <a:cs typeface="Overpass Mono"/>
                  <a:sym typeface="Overpass Mono"/>
                </a:rPr>
                <a:t>and imagine that you have been tasked with creating the Children’s code. </a:t>
              </a:r>
              <a:endParaRPr dirty="0"/>
            </a:p>
            <a:p>
              <a:pPr marL="0" marR="0" lvl="0" indent="0" algn="l" rtl="0">
                <a:lnSpc>
                  <a:spcPct val="110000"/>
                </a:lnSpc>
                <a:spcBef>
                  <a:spcPts val="0"/>
                </a:spcBef>
                <a:spcAft>
                  <a:spcPts val="0"/>
                </a:spcAft>
                <a:buClr>
                  <a:schemeClr val="dk1"/>
                </a:buClr>
                <a:buSzPts val="2400"/>
                <a:buFont typeface="Arial"/>
                <a:buNone/>
              </a:pPr>
              <a:endParaRPr sz="2400" b="0" i="0" dirty="0">
                <a:solidFill>
                  <a:srgbClr val="019967"/>
                </a:solidFill>
                <a:latin typeface="Overpass Mono"/>
                <a:ea typeface="Overpass Mono"/>
                <a:cs typeface="Overpass Mono"/>
                <a:sym typeface="Overpass Mono"/>
              </a:endParaRPr>
            </a:p>
            <a:p>
              <a:pPr marL="0" marR="0" lvl="0" indent="0" algn="l" rtl="0">
                <a:lnSpc>
                  <a:spcPct val="110000"/>
                </a:lnSpc>
                <a:spcBef>
                  <a:spcPts val="0"/>
                </a:spcBef>
                <a:spcAft>
                  <a:spcPts val="0"/>
                </a:spcAft>
                <a:buClr>
                  <a:srgbClr val="019967"/>
                </a:buClr>
                <a:buSzPts val="2400"/>
                <a:buFont typeface="Arial"/>
                <a:buNone/>
              </a:pPr>
              <a:r>
                <a:rPr lang="en-GB" sz="2400" b="0" i="0" dirty="0">
                  <a:solidFill>
                    <a:srgbClr val="019967"/>
                  </a:solidFill>
                  <a:latin typeface="Overpass Mono"/>
                  <a:ea typeface="Overpass Mono"/>
                  <a:cs typeface="Overpass Mono"/>
                  <a:sym typeface="Overpass Mono"/>
                </a:rPr>
                <a:t>What rules would you put in place for websites or apps to follow in order to keep children and young people safe and their data secure?</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19"/>
                                        </p:tgtEl>
                                        <p:attrNameLst>
                                          <p:attrName>style.visibility</p:attrName>
                                        </p:attrNameLst>
                                      </p:cBhvr>
                                      <p:to>
                                        <p:strVal val="visible"/>
                                      </p:to>
                                    </p:set>
                                    <p:anim calcmode="lin" valueType="num">
                                      <p:cBhvr additive="base">
                                        <p:cTn id="11" dur="500"/>
                                        <p:tgtEl>
                                          <p:spTgt spid="419"/>
                                        </p:tgtEl>
                                        <p:attrNameLst>
                                          <p:attrName>ppt_w</p:attrName>
                                        </p:attrNameLst>
                                      </p:cBhvr>
                                      <p:tavLst>
                                        <p:tav tm="0">
                                          <p:val>
                                            <p:strVal val="0"/>
                                          </p:val>
                                        </p:tav>
                                        <p:tav tm="100000">
                                          <p:val>
                                            <p:strVal val="#ppt_w"/>
                                          </p:val>
                                        </p:tav>
                                      </p:tavLst>
                                    </p:anim>
                                    <p:anim calcmode="lin" valueType="num">
                                      <p:cBhvr additive="base">
                                        <p:cTn id="12" dur="500"/>
                                        <p:tgtEl>
                                          <p:spTgt spid="4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5"/>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Privacy</a:t>
            </a:r>
            <a:endParaRPr sz="3600" b="0" i="0">
              <a:solidFill>
                <a:schemeClr val="dk1"/>
              </a:solidFill>
              <a:latin typeface="Overpass Mono"/>
              <a:ea typeface="Overpass Mono"/>
              <a:cs typeface="Overpass Mono"/>
              <a:sym typeface="Overpass Mono"/>
            </a:endParaRPr>
          </a:p>
        </p:txBody>
      </p:sp>
      <p:grpSp>
        <p:nvGrpSpPr>
          <p:cNvPr id="438" name="Google Shape;438;p15"/>
          <p:cNvGrpSpPr/>
          <p:nvPr/>
        </p:nvGrpSpPr>
        <p:grpSpPr>
          <a:xfrm>
            <a:off x="585389" y="2035172"/>
            <a:ext cx="6981994" cy="3385076"/>
            <a:chOff x="946692" y="1527309"/>
            <a:chExt cx="6981994" cy="3385076"/>
          </a:xfrm>
        </p:grpSpPr>
        <p:sp>
          <p:nvSpPr>
            <p:cNvPr id="439" name="Google Shape;439;p15"/>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a:solidFill>
                    <a:schemeClr val="dk1"/>
                  </a:solidFill>
                  <a:latin typeface="Overpass Mono"/>
                  <a:ea typeface="Overpass Mono"/>
                  <a:cs typeface="Overpass Mono"/>
                  <a:sym typeface="Overpass Mono"/>
                </a:rPr>
                <a:t>Children and young people’s privacy setting should automatically be set to high. </a:t>
              </a:r>
              <a:endParaRPr/>
            </a:p>
          </p:txBody>
        </p:sp>
        <p:grpSp>
          <p:nvGrpSpPr>
            <p:cNvPr id="440" name="Google Shape;440;p15"/>
            <p:cNvGrpSpPr/>
            <p:nvPr/>
          </p:nvGrpSpPr>
          <p:grpSpPr>
            <a:xfrm>
              <a:off x="946692" y="1527309"/>
              <a:ext cx="497688" cy="497689"/>
              <a:chOff x="8292539" y="1401052"/>
              <a:chExt cx="497688" cy="497689"/>
            </a:xfrm>
          </p:grpSpPr>
          <p:sp>
            <p:nvSpPr>
              <p:cNvPr id="441" name="Google Shape;441;p15"/>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5"/>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1</a:t>
                </a:r>
                <a:endParaRPr/>
              </a:p>
            </p:txBody>
          </p:sp>
        </p:grpSp>
      </p:grpSp>
      <p:pic>
        <p:nvPicPr>
          <p:cNvPr id="443" name="Google Shape;443;p15"/>
          <p:cNvPicPr preferRelativeResize="0"/>
          <p:nvPr/>
        </p:nvPicPr>
        <p:blipFill rotWithShape="1">
          <a:blip r:embed="rId3">
            <a:alphaModFix/>
          </a:blip>
          <a:srcRect/>
          <a:stretch/>
        </p:blipFill>
        <p:spPr>
          <a:xfrm>
            <a:off x="8548128" y="152399"/>
            <a:ext cx="6678620" cy="11702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8"/>
                                        </p:tgtEl>
                                        <p:attrNameLst>
                                          <p:attrName>style.visibility</p:attrName>
                                        </p:attrNameLst>
                                      </p:cBhvr>
                                      <p:to>
                                        <p:strVal val="visible"/>
                                      </p:to>
                                    </p:set>
                                    <p:anim calcmode="lin" valueType="num">
                                      <p:cBhvr additive="base">
                                        <p:cTn id="7" dur="500"/>
                                        <p:tgtEl>
                                          <p:spTgt spid="438"/>
                                        </p:tgtEl>
                                        <p:attrNameLst>
                                          <p:attrName>ppt_w</p:attrName>
                                        </p:attrNameLst>
                                      </p:cBhvr>
                                      <p:tavLst>
                                        <p:tav tm="0">
                                          <p:val>
                                            <p:strVal val="0"/>
                                          </p:val>
                                        </p:tav>
                                        <p:tav tm="100000">
                                          <p:val>
                                            <p:strVal val="#ppt_w"/>
                                          </p:val>
                                        </p:tav>
                                      </p:tavLst>
                                    </p:anim>
                                    <p:anim calcmode="lin" valueType="num">
                                      <p:cBhvr additive="base">
                                        <p:cTn id="8" dur="500"/>
                                        <p:tgtEl>
                                          <p:spTgt spid="4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23" name="Google Shape;443;p15">
            <a:extLst>
              <a:ext uri="{FF2B5EF4-FFF2-40B4-BE49-F238E27FC236}">
                <a16:creationId xmlns:a16="http://schemas.microsoft.com/office/drawing/2014/main" id="{1CB8823F-2A1B-45F0-A176-F078728D4683}"/>
              </a:ext>
            </a:extLst>
          </p:cNvPr>
          <p:cNvPicPr preferRelativeResize="0"/>
          <p:nvPr/>
        </p:nvPicPr>
        <p:blipFill rotWithShape="1">
          <a:blip r:embed="rId3">
            <a:alphaModFix/>
          </a:blip>
          <a:srcRect/>
          <a:stretch/>
        </p:blipFill>
        <p:spPr>
          <a:xfrm>
            <a:off x="8548128" y="152399"/>
            <a:ext cx="6678620" cy="11702361"/>
          </a:xfrm>
          <a:prstGeom prst="rect">
            <a:avLst/>
          </a:prstGeom>
          <a:noFill/>
          <a:ln>
            <a:noFill/>
          </a:ln>
        </p:spPr>
      </p:pic>
      <p:sp>
        <p:nvSpPr>
          <p:cNvPr id="456" name="Google Shape;456;p16"/>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16"/>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Privacy</a:t>
            </a:r>
            <a:endParaRPr sz="3600" b="0" i="0">
              <a:solidFill>
                <a:schemeClr val="dk1"/>
              </a:solidFill>
              <a:latin typeface="Overpass Mono"/>
              <a:ea typeface="Overpass Mono"/>
              <a:cs typeface="Overpass Mono"/>
              <a:sym typeface="Overpass Mono"/>
            </a:endParaRPr>
          </a:p>
        </p:txBody>
      </p:sp>
      <p:grpSp>
        <p:nvGrpSpPr>
          <p:cNvPr id="451" name="Google Shape;451;p16"/>
          <p:cNvGrpSpPr/>
          <p:nvPr/>
        </p:nvGrpSpPr>
        <p:grpSpPr>
          <a:xfrm>
            <a:off x="585389" y="2035172"/>
            <a:ext cx="6981994" cy="3385076"/>
            <a:chOff x="946692" y="1527309"/>
            <a:chExt cx="6981994" cy="3385076"/>
          </a:xfrm>
        </p:grpSpPr>
        <p:sp>
          <p:nvSpPr>
            <p:cNvPr id="452" name="Google Shape;452;p16"/>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a:solidFill>
                    <a:schemeClr val="dk1"/>
                  </a:solidFill>
                  <a:latin typeface="Overpass Mono"/>
                  <a:ea typeface="Overpass Mono"/>
                  <a:cs typeface="Overpass Mono"/>
                  <a:sym typeface="Overpass Mono"/>
                </a:rPr>
                <a:t>Children and young people’s privacy setting should automatically be set to high. </a:t>
              </a:r>
              <a:endParaRPr/>
            </a:p>
          </p:txBody>
        </p:sp>
        <p:grpSp>
          <p:nvGrpSpPr>
            <p:cNvPr id="453" name="Google Shape;453;p16"/>
            <p:cNvGrpSpPr/>
            <p:nvPr/>
          </p:nvGrpSpPr>
          <p:grpSpPr>
            <a:xfrm>
              <a:off x="946692" y="1527309"/>
              <a:ext cx="497688" cy="497689"/>
              <a:chOff x="8292539" y="1401052"/>
              <a:chExt cx="497688" cy="497689"/>
            </a:xfrm>
          </p:grpSpPr>
          <p:sp>
            <p:nvSpPr>
              <p:cNvPr id="454" name="Google Shape;454;p16"/>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6"/>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1</a:t>
                </a:r>
                <a:endParaRPr/>
              </a:p>
            </p:txBody>
          </p:sp>
        </p:grpSp>
      </p:grpSp>
      <p:grpSp>
        <p:nvGrpSpPr>
          <p:cNvPr id="457" name="Google Shape;457;p16"/>
          <p:cNvGrpSpPr/>
          <p:nvPr/>
        </p:nvGrpSpPr>
        <p:grpSpPr>
          <a:xfrm>
            <a:off x="2551037" y="3320416"/>
            <a:ext cx="11155513" cy="2503167"/>
            <a:chOff x="2035553" y="2593256"/>
            <a:chExt cx="11155513" cy="2503167"/>
          </a:xfrm>
        </p:grpSpPr>
        <p:sp>
          <p:nvSpPr>
            <p:cNvPr id="458" name="Google Shape;458;p16"/>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16"/>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16"/>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Question</a:t>
              </a:r>
              <a:endParaRPr/>
            </a:p>
          </p:txBody>
        </p:sp>
        <p:grpSp>
          <p:nvGrpSpPr>
            <p:cNvPr id="461" name="Google Shape;461;p16"/>
            <p:cNvGrpSpPr/>
            <p:nvPr/>
          </p:nvGrpSpPr>
          <p:grpSpPr>
            <a:xfrm>
              <a:off x="2158072" y="2680893"/>
              <a:ext cx="366748" cy="366748"/>
              <a:chOff x="2118558" y="2663960"/>
              <a:chExt cx="366748" cy="366748"/>
            </a:xfrm>
          </p:grpSpPr>
          <p:sp>
            <p:nvSpPr>
              <p:cNvPr id="462" name="Google Shape;462;p16"/>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63" name="Google Shape;463;p16"/>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464" name="Google Shape;464;p16"/>
            <p:cNvGrpSpPr/>
            <p:nvPr/>
          </p:nvGrpSpPr>
          <p:grpSpPr>
            <a:xfrm>
              <a:off x="12290940" y="2686867"/>
              <a:ext cx="776902" cy="366748"/>
              <a:chOff x="10581098" y="2669934"/>
              <a:chExt cx="776902" cy="366748"/>
            </a:xfrm>
          </p:grpSpPr>
          <p:sp>
            <p:nvSpPr>
              <p:cNvPr id="465" name="Google Shape;465;p16"/>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6"/>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16"/>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16"/>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9" name="Google Shape;469;p16"/>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How does this rule protect children and young people?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500"/>
                                        <p:tgtEl>
                                          <p:spTgt spid="457"/>
                                        </p:tgtEl>
                                        <p:attrNameLst>
                                          <p:attrName>ppt_w</p:attrName>
                                        </p:attrNameLst>
                                      </p:cBhvr>
                                      <p:tavLst>
                                        <p:tav tm="0">
                                          <p:val>
                                            <p:strVal val="0"/>
                                          </p:val>
                                        </p:tav>
                                        <p:tav tm="100000">
                                          <p:val>
                                            <p:strVal val="#ppt_w"/>
                                          </p:val>
                                        </p:tav>
                                      </p:tavLst>
                                    </p:anim>
                                    <p:anim calcmode="lin" valueType="num">
                                      <p:cBhvr additive="base">
                                        <p:cTn id="8" dur="500"/>
                                        <p:tgtEl>
                                          <p:spTgt spid="457"/>
                                        </p:tgtEl>
                                        <p:attrNameLst>
                                          <p:attrName>ppt_h</p:attrName>
                                        </p:attrNameLst>
                                      </p:cBhvr>
                                      <p:tavLst>
                                        <p:tav tm="0">
                                          <p:val>
                                            <p:str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56"/>
                                        </p:tgtEl>
                                        <p:attrNameLst>
                                          <p:attrName>style.visibility</p:attrName>
                                        </p:attrNameLst>
                                      </p:cBhvr>
                                      <p:to>
                                        <p:strVal val="visible"/>
                                      </p:to>
                                    </p:set>
                                    <p:animEffect transition="in" filter="fade">
                                      <p:cBhvr>
                                        <p:cTn id="11"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7"/>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 </a:t>
            </a:r>
            <a:br>
              <a:rPr lang="en-GB" sz="3600" b="1" i="0">
                <a:solidFill>
                  <a:schemeClr val="dk1"/>
                </a:solidFill>
                <a:latin typeface="Overpass Mono"/>
                <a:ea typeface="Overpass Mono"/>
                <a:cs typeface="Overpass Mono"/>
                <a:sym typeface="Overpass Mono"/>
              </a:rPr>
            </a:br>
            <a:r>
              <a:rPr lang="en-GB" sz="3200" b="0" i="0">
                <a:solidFill>
                  <a:schemeClr val="dk1"/>
                </a:solidFill>
                <a:latin typeface="Overpass Mono"/>
                <a:ea typeface="Overpass Mono"/>
                <a:cs typeface="Overpass Mono"/>
                <a:sym typeface="Overpass Mono"/>
              </a:rPr>
              <a:t>Profiling</a:t>
            </a:r>
            <a:endParaRPr/>
          </a:p>
        </p:txBody>
      </p:sp>
      <p:grpSp>
        <p:nvGrpSpPr>
          <p:cNvPr id="476" name="Google Shape;476;p17"/>
          <p:cNvGrpSpPr/>
          <p:nvPr/>
        </p:nvGrpSpPr>
        <p:grpSpPr>
          <a:xfrm>
            <a:off x="585389" y="2025124"/>
            <a:ext cx="6704237" cy="6137099"/>
            <a:chOff x="946692" y="1527309"/>
            <a:chExt cx="6704237" cy="6137099"/>
          </a:xfrm>
        </p:grpSpPr>
        <p:sp>
          <p:nvSpPr>
            <p:cNvPr id="477" name="Google Shape;477;p17"/>
            <p:cNvSpPr/>
            <p:nvPr/>
          </p:nvSpPr>
          <p:spPr>
            <a:xfrm>
              <a:off x="1175658" y="1776154"/>
              <a:ext cx="6475271" cy="58882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b="1" dirty="0">
                  <a:solidFill>
                    <a:schemeClr val="dk1"/>
                  </a:solidFill>
                  <a:latin typeface="Overpass Mono"/>
                  <a:ea typeface="Overpass Mono"/>
                  <a:cs typeface="Overpass Mono"/>
                  <a:sym typeface="Overpass Mono"/>
                </a:rPr>
                <a:t>Profiling</a:t>
              </a:r>
              <a:r>
                <a:rPr lang="en-GB" sz="2400" dirty="0">
                  <a:solidFill>
                    <a:schemeClr val="dk1"/>
                  </a:solidFill>
                  <a:latin typeface="Overpass Mono"/>
                  <a:ea typeface="Overpass Mono"/>
                  <a:cs typeface="Overpass Mono"/>
                  <a:sym typeface="Overpass Mono"/>
                </a:rPr>
                <a:t> should be off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by default.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Profiling is when an app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or website tracks someone's online behavioural data, </a:t>
              </a:r>
              <a:br>
                <a:rPr lang="en-GB" sz="2400" dirty="0">
                  <a:solidFill>
                    <a:schemeClr val="dk1"/>
                  </a:solidFill>
                  <a:latin typeface="Overpass Mono"/>
                  <a:ea typeface="Overpass Mono"/>
                  <a:cs typeface="Overpass Mono"/>
                  <a:sym typeface="Overpass Mono"/>
                </a:rPr>
              </a:br>
              <a:r>
                <a:rPr lang="en-GB" sz="2400" dirty="0" err="1">
                  <a:solidFill>
                    <a:schemeClr val="dk1"/>
                  </a:solidFill>
                  <a:latin typeface="Overpass Mono"/>
                  <a:ea typeface="Overpass Mono"/>
                  <a:cs typeface="Overpass Mono"/>
                  <a:sym typeface="Overpass Mono"/>
                </a:rPr>
                <a:t>eg</a:t>
              </a:r>
              <a:r>
                <a:rPr lang="en-GB" sz="2400" dirty="0">
                  <a:solidFill>
                    <a:schemeClr val="dk1"/>
                  </a:solidFill>
                  <a:latin typeface="Overpass Mono"/>
                  <a:ea typeface="Overpass Mono"/>
                  <a:cs typeface="Overpass Mono"/>
                  <a:sym typeface="Overpass Mono"/>
                </a:rPr>
                <a:t> their preferences, purchasing history, what songs they listen to and what films they watch.</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Behavioural data is also counted as </a:t>
              </a:r>
              <a:r>
                <a:rPr lang="en-GB" sz="2400" b="1" dirty="0">
                  <a:solidFill>
                    <a:schemeClr val="dk1"/>
                  </a:solidFill>
                  <a:latin typeface="Overpass Mono"/>
                  <a:ea typeface="Overpass Mono"/>
                  <a:cs typeface="Overpass Mono"/>
                  <a:sym typeface="Overpass Mono"/>
                </a:rPr>
                <a:t>personal data</a:t>
              </a:r>
              <a:r>
                <a:rPr lang="en-GB" sz="2400" dirty="0">
                  <a:solidFill>
                    <a:schemeClr val="dk1"/>
                  </a:solidFill>
                  <a:latin typeface="Overpass Mono"/>
                  <a:ea typeface="Overpass Mono"/>
                  <a:cs typeface="Overpass Mono"/>
                  <a:sym typeface="Overpass Mono"/>
                </a:rPr>
                <a:t>.</a:t>
              </a:r>
              <a:endParaRPr dirty="0"/>
            </a:p>
          </p:txBody>
        </p:sp>
        <p:grpSp>
          <p:nvGrpSpPr>
            <p:cNvPr id="478" name="Google Shape;478;p17"/>
            <p:cNvGrpSpPr/>
            <p:nvPr/>
          </p:nvGrpSpPr>
          <p:grpSpPr>
            <a:xfrm>
              <a:off x="946692" y="1527309"/>
              <a:ext cx="497688" cy="497689"/>
              <a:chOff x="8292539" y="1401052"/>
              <a:chExt cx="497688" cy="497689"/>
            </a:xfrm>
          </p:grpSpPr>
          <p:sp>
            <p:nvSpPr>
              <p:cNvPr id="479" name="Google Shape;479;p17"/>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17"/>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2</a:t>
                </a:r>
                <a:endParaRPr/>
              </a:p>
            </p:txBody>
          </p:sp>
        </p:grpSp>
      </p:grpSp>
      <p:pic>
        <p:nvPicPr>
          <p:cNvPr id="481" name="Google Shape;481;p17"/>
          <p:cNvPicPr preferRelativeResize="0"/>
          <p:nvPr/>
        </p:nvPicPr>
        <p:blipFill rotWithShape="1">
          <a:blip r:embed="rId3">
            <a:alphaModFix/>
          </a:blip>
          <a:srcRect/>
          <a:stretch/>
        </p:blipFill>
        <p:spPr>
          <a:xfrm>
            <a:off x="8548128" y="1002310"/>
            <a:ext cx="6678620" cy="11702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ppt_w</p:attrName>
                                        </p:attrNameLst>
                                      </p:cBhvr>
                                      <p:tavLst>
                                        <p:tav tm="0">
                                          <p:val>
                                            <p:strVal val="0"/>
                                          </p:val>
                                        </p:tav>
                                        <p:tav tm="100000">
                                          <p:val>
                                            <p:strVal val="#ppt_w"/>
                                          </p:val>
                                        </p:tav>
                                      </p:tavLst>
                                    </p:anim>
                                    <p:anim calcmode="lin" valueType="num">
                                      <p:cBhvr additive="base">
                                        <p:cTn id="8" dur="500"/>
                                        <p:tgtEl>
                                          <p:spTgt spid="4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18"/>
          <p:cNvPicPr preferRelativeResize="0"/>
          <p:nvPr/>
        </p:nvPicPr>
        <p:blipFill rotWithShape="1">
          <a:blip r:embed="rId3">
            <a:alphaModFix/>
          </a:blip>
          <a:srcRect/>
          <a:stretch/>
        </p:blipFill>
        <p:spPr>
          <a:xfrm>
            <a:off x="8548128" y="1002310"/>
            <a:ext cx="6678620" cy="11702360"/>
          </a:xfrm>
          <a:prstGeom prst="rect">
            <a:avLst/>
          </a:prstGeom>
          <a:noFill/>
          <a:ln>
            <a:noFill/>
          </a:ln>
        </p:spPr>
      </p:pic>
      <p:sp>
        <p:nvSpPr>
          <p:cNvPr id="488" name="Google Shape;488;p18"/>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 </a:t>
            </a:r>
            <a:br>
              <a:rPr lang="en-GB" sz="3600" b="1" i="0">
                <a:solidFill>
                  <a:schemeClr val="dk1"/>
                </a:solidFill>
                <a:latin typeface="Overpass Mono"/>
                <a:ea typeface="Overpass Mono"/>
                <a:cs typeface="Overpass Mono"/>
                <a:sym typeface="Overpass Mono"/>
              </a:rPr>
            </a:br>
            <a:r>
              <a:rPr lang="en-GB" sz="3200" b="0" i="0">
                <a:solidFill>
                  <a:schemeClr val="dk1"/>
                </a:solidFill>
                <a:latin typeface="Overpass Mono"/>
                <a:ea typeface="Overpass Mono"/>
                <a:cs typeface="Overpass Mono"/>
                <a:sym typeface="Overpass Mono"/>
              </a:rPr>
              <a:t>Profiling</a:t>
            </a:r>
            <a:endParaRPr/>
          </a:p>
        </p:txBody>
      </p:sp>
      <p:grpSp>
        <p:nvGrpSpPr>
          <p:cNvPr id="489" name="Google Shape;489;p18"/>
          <p:cNvGrpSpPr/>
          <p:nvPr/>
        </p:nvGrpSpPr>
        <p:grpSpPr>
          <a:xfrm>
            <a:off x="585389" y="2025124"/>
            <a:ext cx="6704237" cy="6137099"/>
            <a:chOff x="946692" y="1527309"/>
            <a:chExt cx="6704237" cy="6137099"/>
          </a:xfrm>
        </p:grpSpPr>
        <p:sp>
          <p:nvSpPr>
            <p:cNvPr id="490" name="Google Shape;490;p18"/>
            <p:cNvSpPr/>
            <p:nvPr/>
          </p:nvSpPr>
          <p:spPr>
            <a:xfrm>
              <a:off x="1175658" y="1776154"/>
              <a:ext cx="6475271" cy="58882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b="1" dirty="0">
                  <a:solidFill>
                    <a:schemeClr val="dk1"/>
                  </a:solidFill>
                  <a:latin typeface="Overpass Mono"/>
                  <a:ea typeface="Overpass Mono"/>
                  <a:cs typeface="Overpass Mono"/>
                  <a:sym typeface="Overpass Mono"/>
                </a:rPr>
                <a:t>Profiling</a:t>
              </a:r>
              <a:r>
                <a:rPr lang="en-GB" sz="2400" dirty="0">
                  <a:solidFill>
                    <a:schemeClr val="dk1"/>
                  </a:solidFill>
                  <a:latin typeface="Overpass Mono"/>
                  <a:ea typeface="Overpass Mono"/>
                  <a:cs typeface="Overpass Mono"/>
                  <a:sym typeface="Overpass Mono"/>
                </a:rPr>
                <a:t> should be off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by default.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Profiling is when an app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or website tracks someone's online behavioural data </a:t>
              </a:r>
              <a:br>
                <a:rPr lang="en-GB" sz="2400" dirty="0">
                  <a:solidFill>
                    <a:schemeClr val="dk1"/>
                  </a:solidFill>
                  <a:latin typeface="Overpass Mono"/>
                  <a:ea typeface="Overpass Mono"/>
                  <a:cs typeface="Overpass Mono"/>
                  <a:sym typeface="Overpass Mono"/>
                </a:rPr>
              </a:br>
              <a:r>
                <a:rPr lang="en-GB" sz="2400" dirty="0" err="1">
                  <a:solidFill>
                    <a:schemeClr val="dk1"/>
                  </a:solidFill>
                  <a:latin typeface="Overpass Mono"/>
                  <a:ea typeface="Overpass Mono"/>
                  <a:cs typeface="Overpass Mono"/>
                  <a:sym typeface="Overpass Mono"/>
                </a:rPr>
                <a:t>eg</a:t>
              </a:r>
              <a:r>
                <a:rPr lang="en-GB" sz="2400" dirty="0">
                  <a:solidFill>
                    <a:schemeClr val="dk1"/>
                  </a:solidFill>
                  <a:latin typeface="Overpass Mono"/>
                  <a:ea typeface="Overpass Mono"/>
                  <a:cs typeface="Overpass Mono"/>
                  <a:sym typeface="Overpass Mono"/>
                </a:rPr>
                <a:t> their preferences, purchasing history, what songs they listen to, what films they watch.</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Behavioural data is also counted as </a:t>
              </a:r>
              <a:r>
                <a:rPr lang="en-GB" sz="2400" b="1" dirty="0">
                  <a:solidFill>
                    <a:schemeClr val="dk1"/>
                  </a:solidFill>
                  <a:latin typeface="Overpass Mono"/>
                  <a:ea typeface="Overpass Mono"/>
                  <a:cs typeface="Overpass Mono"/>
                  <a:sym typeface="Overpass Mono"/>
                </a:rPr>
                <a:t>personal data</a:t>
              </a:r>
              <a:r>
                <a:rPr lang="en-GB" sz="2400" dirty="0">
                  <a:solidFill>
                    <a:schemeClr val="dk1"/>
                  </a:solidFill>
                  <a:latin typeface="Overpass Mono"/>
                  <a:ea typeface="Overpass Mono"/>
                  <a:cs typeface="Overpass Mono"/>
                  <a:sym typeface="Overpass Mono"/>
                </a:rPr>
                <a:t>.</a:t>
              </a:r>
              <a:endParaRPr dirty="0"/>
            </a:p>
          </p:txBody>
        </p:sp>
        <p:grpSp>
          <p:nvGrpSpPr>
            <p:cNvPr id="491" name="Google Shape;491;p18"/>
            <p:cNvGrpSpPr/>
            <p:nvPr/>
          </p:nvGrpSpPr>
          <p:grpSpPr>
            <a:xfrm>
              <a:off x="946692" y="1527309"/>
              <a:ext cx="497688" cy="497689"/>
              <a:chOff x="8292539" y="1401052"/>
              <a:chExt cx="497688" cy="497689"/>
            </a:xfrm>
          </p:grpSpPr>
          <p:sp>
            <p:nvSpPr>
              <p:cNvPr id="492" name="Google Shape;492;p18"/>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18"/>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2</a:t>
                </a:r>
                <a:endParaRPr/>
              </a:p>
            </p:txBody>
          </p:sp>
        </p:grpSp>
      </p:grpSp>
      <p:sp>
        <p:nvSpPr>
          <p:cNvPr id="494" name="Google Shape;494;p18"/>
          <p:cNvSpPr/>
          <p:nvPr/>
        </p:nvSpPr>
        <p:spPr>
          <a:xfrm>
            <a:off x="-1"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495" name="Google Shape;495;p18"/>
          <p:cNvGrpSpPr/>
          <p:nvPr/>
        </p:nvGrpSpPr>
        <p:grpSpPr>
          <a:xfrm>
            <a:off x="2551037" y="3320416"/>
            <a:ext cx="11155513" cy="2503167"/>
            <a:chOff x="2035553" y="2593256"/>
            <a:chExt cx="11155513" cy="2503167"/>
          </a:xfrm>
        </p:grpSpPr>
        <p:sp>
          <p:nvSpPr>
            <p:cNvPr id="496" name="Google Shape;496;p18"/>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8"/>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8"/>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Question</a:t>
              </a:r>
              <a:endParaRPr/>
            </a:p>
          </p:txBody>
        </p:sp>
        <p:grpSp>
          <p:nvGrpSpPr>
            <p:cNvPr id="499" name="Google Shape;499;p18"/>
            <p:cNvGrpSpPr/>
            <p:nvPr/>
          </p:nvGrpSpPr>
          <p:grpSpPr>
            <a:xfrm>
              <a:off x="2158072" y="2680893"/>
              <a:ext cx="366748" cy="366748"/>
              <a:chOff x="2118558" y="2663960"/>
              <a:chExt cx="366748" cy="366748"/>
            </a:xfrm>
          </p:grpSpPr>
          <p:sp>
            <p:nvSpPr>
              <p:cNvPr id="500" name="Google Shape;500;p18"/>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1" name="Google Shape;501;p18"/>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02" name="Google Shape;502;p18"/>
            <p:cNvGrpSpPr/>
            <p:nvPr/>
          </p:nvGrpSpPr>
          <p:grpSpPr>
            <a:xfrm>
              <a:off x="12290940" y="2686867"/>
              <a:ext cx="776902" cy="366748"/>
              <a:chOff x="10581098" y="2669934"/>
              <a:chExt cx="776902" cy="366748"/>
            </a:xfrm>
          </p:grpSpPr>
          <p:sp>
            <p:nvSpPr>
              <p:cNvPr id="503" name="Google Shape;503;p18"/>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8"/>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18"/>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18"/>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7" name="Google Shape;507;p18"/>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How does this rule protect children and young people?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95"/>
                                        </p:tgtEl>
                                        <p:attrNameLst>
                                          <p:attrName>style.visibility</p:attrName>
                                        </p:attrNameLst>
                                      </p:cBhvr>
                                      <p:to>
                                        <p:strVal val="visible"/>
                                      </p:to>
                                    </p:set>
                                    <p:anim calcmode="lin" valueType="num">
                                      <p:cBhvr additive="base">
                                        <p:cTn id="7" dur="500"/>
                                        <p:tgtEl>
                                          <p:spTgt spid="495"/>
                                        </p:tgtEl>
                                        <p:attrNameLst>
                                          <p:attrName>ppt_w</p:attrName>
                                        </p:attrNameLst>
                                      </p:cBhvr>
                                      <p:tavLst>
                                        <p:tav tm="0">
                                          <p:val>
                                            <p:strVal val="0"/>
                                          </p:val>
                                        </p:tav>
                                        <p:tav tm="100000">
                                          <p:val>
                                            <p:strVal val="#ppt_w"/>
                                          </p:val>
                                        </p:tav>
                                      </p:tavLst>
                                    </p:anim>
                                    <p:anim calcmode="lin" valueType="num">
                                      <p:cBhvr additive="base">
                                        <p:cTn id="8" dur="500"/>
                                        <p:tgtEl>
                                          <p:spTgt spid="495"/>
                                        </p:tgtEl>
                                        <p:attrNameLst>
                                          <p:attrName>ppt_h</p:attrName>
                                        </p:attrNameLst>
                                      </p:cBhvr>
                                      <p:tavLst>
                                        <p:tav tm="0">
                                          <p:val>
                                            <p:str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94"/>
                                        </p:tgtEl>
                                        <p:attrNameLst>
                                          <p:attrName>style.visibility</p:attrName>
                                        </p:attrNameLst>
                                      </p:cBhvr>
                                      <p:to>
                                        <p:strVal val="visible"/>
                                      </p:to>
                                    </p:set>
                                    <p:animEffect transition="in" filter="fade">
                                      <p:cBhvr>
                                        <p:cTn id="11"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9"/>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Targeted advertising </a:t>
            </a:r>
            <a:endParaRPr sz="3600" b="0" i="0">
              <a:solidFill>
                <a:schemeClr val="dk1"/>
              </a:solidFill>
              <a:latin typeface="Overpass Mono"/>
              <a:ea typeface="Overpass Mono"/>
              <a:cs typeface="Overpass Mono"/>
              <a:sym typeface="Overpass Mono"/>
            </a:endParaRPr>
          </a:p>
        </p:txBody>
      </p:sp>
      <p:grpSp>
        <p:nvGrpSpPr>
          <p:cNvPr id="514" name="Google Shape;514;p19"/>
          <p:cNvGrpSpPr/>
          <p:nvPr/>
        </p:nvGrpSpPr>
        <p:grpSpPr>
          <a:xfrm>
            <a:off x="585389" y="2035172"/>
            <a:ext cx="6981994" cy="5549535"/>
            <a:chOff x="946692" y="1527309"/>
            <a:chExt cx="6981994" cy="5549535"/>
          </a:xfrm>
        </p:grpSpPr>
        <p:sp>
          <p:nvSpPr>
            <p:cNvPr id="515" name="Google Shape;515;p19"/>
            <p:cNvSpPr/>
            <p:nvPr/>
          </p:nvSpPr>
          <p:spPr>
            <a:xfrm>
              <a:off x="1175658" y="1776154"/>
              <a:ext cx="6753028" cy="530069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As profiling should be off by default, children and young people should not receive targeted advertising.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Targeted advertising is advertising that targets individuals based upon their age, gender, interests, online behaviour and shopping history.</a:t>
              </a:r>
              <a:endParaRPr dirty="0"/>
            </a:p>
          </p:txBody>
        </p:sp>
        <p:grpSp>
          <p:nvGrpSpPr>
            <p:cNvPr id="516" name="Google Shape;516;p19"/>
            <p:cNvGrpSpPr/>
            <p:nvPr/>
          </p:nvGrpSpPr>
          <p:grpSpPr>
            <a:xfrm>
              <a:off x="946692" y="1527309"/>
              <a:ext cx="497688" cy="497689"/>
              <a:chOff x="8292539" y="1401052"/>
              <a:chExt cx="497688" cy="497689"/>
            </a:xfrm>
          </p:grpSpPr>
          <p:sp>
            <p:nvSpPr>
              <p:cNvPr id="517" name="Google Shape;517;p19"/>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19"/>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3</a:t>
                </a:r>
                <a:endParaRPr/>
              </a:p>
            </p:txBody>
          </p:sp>
        </p:grpSp>
      </p:grpSp>
      <p:pic>
        <p:nvPicPr>
          <p:cNvPr id="519" name="Google Shape;519;p19"/>
          <p:cNvPicPr preferRelativeResize="0"/>
          <p:nvPr/>
        </p:nvPicPr>
        <p:blipFill rotWithShape="1">
          <a:blip r:embed="rId3">
            <a:alphaModFix/>
          </a:blip>
          <a:srcRect/>
          <a:stretch/>
        </p:blipFill>
        <p:spPr>
          <a:xfrm>
            <a:off x="8548128" y="1002310"/>
            <a:ext cx="6678619" cy="11702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500"/>
                                        <p:tgtEl>
                                          <p:spTgt spid="514"/>
                                        </p:tgtEl>
                                        <p:attrNameLst>
                                          <p:attrName>ppt_w</p:attrName>
                                        </p:attrNameLst>
                                      </p:cBhvr>
                                      <p:tavLst>
                                        <p:tav tm="0">
                                          <p:val>
                                            <p:strVal val="0"/>
                                          </p:val>
                                        </p:tav>
                                        <p:tav tm="100000">
                                          <p:val>
                                            <p:strVal val="#ppt_w"/>
                                          </p:val>
                                        </p:tav>
                                      </p:tavLst>
                                    </p:anim>
                                    <p:anim calcmode="lin" valueType="num">
                                      <p:cBhvr additive="base">
                                        <p:cTn id="8" dur="500"/>
                                        <p:tgtEl>
                                          <p:spTgt spid="5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p:nvPr/>
        </p:nvSpPr>
        <p:spPr>
          <a:xfrm>
            <a:off x="1388745" y="2679795"/>
            <a:ext cx="6087230" cy="5539938"/>
          </a:xfrm>
          <a:prstGeom prst="rect">
            <a:avLst/>
          </a:prstGeom>
          <a:noFill/>
          <a:ln>
            <a:noFill/>
          </a:ln>
        </p:spPr>
        <p:txBody>
          <a:bodyPr spcFirstLastPara="1" wrap="square" lIns="91425" tIns="45700" rIns="91425" bIns="45700" anchor="t" anchorCtr="0">
            <a:spAutoFit/>
          </a:bodyPr>
          <a:lstStyle/>
          <a:p>
            <a:pPr marL="0" marR="0" lvl="0" indent="0" algn="l" rtl="0">
              <a:lnSpc>
                <a:spcPct val="117999"/>
              </a:lnSpc>
              <a:spcBef>
                <a:spcPts val="0"/>
              </a:spcBef>
              <a:spcAft>
                <a:spcPts val="0"/>
              </a:spcAft>
              <a:buNone/>
            </a:pPr>
            <a:r>
              <a:rPr lang="en-GB" sz="2000" b="0" i="0" u="none" strike="noStrike" cap="none">
                <a:solidFill>
                  <a:schemeClr val="dk1"/>
                </a:solidFill>
                <a:latin typeface="Calibri"/>
                <a:ea typeface="Calibri"/>
                <a:cs typeface="Calibri"/>
                <a:sym typeface="Calibri"/>
              </a:rPr>
              <a:t>In September 2021, the ICO launched new rules governing how online services collect and use children and young people’s personal data. </a:t>
            </a:r>
            <a:endParaRPr/>
          </a:p>
          <a:p>
            <a:pPr marL="0" marR="0" lvl="0" indent="0" algn="l" rtl="0">
              <a:lnSpc>
                <a:spcPct val="117999"/>
              </a:lnSpc>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lnSpc>
                <a:spcPct val="117999"/>
              </a:lnSpc>
              <a:spcBef>
                <a:spcPts val="0"/>
              </a:spcBef>
              <a:spcAft>
                <a:spcPts val="0"/>
              </a:spcAft>
              <a:buNone/>
            </a:pPr>
            <a:r>
              <a:rPr lang="en-GB" sz="2000" b="0" i="0" u="none" strike="noStrike" cap="none">
                <a:solidFill>
                  <a:schemeClr val="dk1"/>
                </a:solidFill>
                <a:latin typeface="Calibri"/>
                <a:ea typeface="Calibri"/>
                <a:cs typeface="Calibri"/>
                <a:sym typeface="Calibri"/>
              </a:rPr>
              <a:t>These rules are known as the Children’s code, and are designed to protect children and young people’s personal data. </a:t>
            </a:r>
            <a:endParaRPr/>
          </a:p>
          <a:p>
            <a:pPr marL="0" marR="0" lvl="0" indent="0" algn="l" rtl="0">
              <a:lnSpc>
                <a:spcPct val="117999"/>
              </a:lnSpc>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lnSpc>
                <a:spcPct val="117999"/>
              </a:lnSpc>
              <a:spcBef>
                <a:spcPts val="0"/>
              </a:spcBef>
              <a:spcAft>
                <a:spcPts val="0"/>
              </a:spcAft>
              <a:buNone/>
            </a:pPr>
            <a:r>
              <a:rPr lang="en-GB" sz="2000" b="0" i="0" u="none" strike="noStrike" cap="none">
                <a:solidFill>
                  <a:schemeClr val="dk1"/>
                </a:solidFill>
                <a:latin typeface="Calibri"/>
                <a:ea typeface="Calibri"/>
                <a:cs typeface="Calibri"/>
                <a:sym typeface="Calibri"/>
              </a:rPr>
              <a:t>This resource follows on from the Your Data Matters school resources, and aims to make your students aware of what the Children’s code is, and how it affects them. </a:t>
            </a:r>
            <a:endParaRPr/>
          </a:p>
          <a:p>
            <a:pPr marL="0" marR="0" lvl="0" indent="0" algn="l" rtl="0">
              <a:lnSpc>
                <a:spcPct val="117999"/>
              </a:lnSpc>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lnSpc>
                <a:spcPct val="117999"/>
              </a:lnSpc>
              <a:spcBef>
                <a:spcPts val="0"/>
              </a:spcBef>
              <a:spcAft>
                <a:spcPts val="0"/>
              </a:spcAft>
              <a:buNone/>
            </a:pPr>
            <a:r>
              <a:rPr lang="en-GB" sz="2000" b="0" i="0" u="none" strike="noStrike" cap="none">
                <a:solidFill>
                  <a:schemeClr val="dk1"/>
                </a:solidFill>
                <a:latin typeface="Calibri"/>
                <a:ea typeface="Calibri"/>
                <a:cs typeface="Calibri"/>
                <a:sym typeface="Calibri"/>
              </a:rPr>
              <a:t>There is an accompanying downloadable document, </a:t>
            </a:r>
            <a:r>
              <a:rPr lang="en-GB" sz="2000" b="1" i="0" u="none" strike="noStrike" cap="none">
                <a:solidFill>
                  <a:schemeClr val="dk1"/>
                </a:solidFill>
                <a:latin typeface="Calibri"/>
                <a:ea typeface="Calibri"/>
                <a:cs typeface="Calibri"/>
                <a:sym typeface="Calibri"/>
              </a:rPr>
              <a:t>The Children’s code - summary</a:t>
            </a:r>
            <a:r>
              <a:rPr lang="en-GB" sz="2000" b="0" i="0" u="none" strike="noStrike" cap="none">
                <a:solidFill>
                  <a:schemeClr val="dk1"/>
                </a:solidFill>
                <a:latin typeface="Calibri"/>
                <a:ea typeface="Calibri"/>
                <a:cs typeface="Calibri"/>
                <a:sym typeface="Calibri"/>
              </a:rPr>
              <a:t>, which outlines some key information about the Children’s code. </a:t>
            </a:r>
            <a:endParaRPr/>
          </a:p>
        </p:txBody>
      </p:sp>
      <p:sp>
        <p:nvSpPr>
          <p:cNvPr id="117" name="Google Shape;117;p2"/>
          <p:cNvSpPr txBox="1"/>
          <p:nvPr/>
        </p:nvSpPr>
        <p:spPr>
          <a:xfrm>
            <a:off x="8531242" y="2679795"/>
            <a:ext cx="6309025" cy="5566868"/>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None/>
            </a:pPr>
            <a:r>
              <a:rPr lang="en-GB" sz="1400" b="0" i="0" u="none" strike="noStrike" cap="none" dirty="0">
                <a:solidFill>
                  <a:schemeClr val="dk1"/>
                </a:solidFill>
                <a:latin typeface="Calibri"/>
                <a:ea typeface="Calibri"/>
                <a:cs typeface="Calibri"/>
                <a:sym typeface="Calibri"/>
              </a:rPr>
              <a:t>Age: Students aged 11 to 14</a:t>
            </a:r>
            <a:endParaRPr dirty="0"/>
          </a:p>
          <a:p>
            <a:pPr marL="0" marR="0" lvl="0" indent="0" algn="l" rtl="0">
              <a:lnSpc>
                <a:spcPct val="107142"/>
              </a:lnSpc>
              <a:spcBef>
                <a:spcPts val="1000"/>
              </a:spcBef>
              <a:spcAft>
                <a:spcPts val="0"/>
              </a:spcAft>
              <a:buNone/>
            </a:pPr>
            <a:r>
              <a:rPr lang="en-GB" sz="1400" b="0" i="0" u="none" strike="noStrike" cap="none" dirty="0">
                <a:solidFill>
                  <a:schemeClr val="dk1"/>
                </a:solidFill>
                <a:latin typeface="Calibri"/>
                <a:ea typeface="Calibri"/>
                <a:cs typeface="Calibri"/>
                <a:sym typeface="Calibri"/>
              </a:rPr>
              <a:t>Timings: 60 minutes</a:t>
            </a:r>
            <a:br>
              <a:rPr lang="en-GB" sz="1400" b="0" i="0" u="none" strike="noStrike" cap="none" dirty="0">
                <a:solidFill>
                  <a:schemeClr val="dk1"/>
                </a:solidFill>
                <a:latin typeface="Calibri"/>
                <a:ea typeface="Calibri"/>
                <a:cs typeface="Calibri"/>
                <a:sym typeface="Calibri"/>
              </a:rPr>
            </a:br>
            <a:br>
              <a:rPr lang="en-GB" sz="1400" b="0" i="0" u="none" strike="noStrike" cap="none" dirty="0">
                <a:solidFill>
                  <a:schemeClr val="dk1"/>
                </a:solidFill>
                <a:latin typeface="Calibri"/>
                <a:ea typeface="Calibri"/>
                <a:cs typeface="Calibri"/>
                <a:sym typeface="Calibri"/>
              </a:rPr>
            </a:br>
            <a:r>
              <a:rPr lang="en-GB" sz="1400" b="1" i="0" u="none" strike="noStrike" cap="none" dirty="0">
                <a:solidFill>
                  <a:schemeClr val="dk1"/>
                </a:solidFill>
                <a:latin typeface="Calibri"/>
                <a:ea typeface="Calibri"/>
                <a:cs typeface="Calibri"/>
                <a:sym typeface="Calibri"/>
              </a:rPr>
              <a:t>Resources:</a:t>
            </a:r>
            <a:endParaRPr dirty="0"/>
          </a:p>
          <a:p>
            <a:pPr marL="285750" marR="0" lvl="0" indent="-285750" algn="l" rtl="0">
              <a:spcBef>
                <a:spcPts val="100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Children’s code presentation</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Personal data mind map</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Kayla’s story scenario sheet and support sheet option</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The Children’s code - a summary</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Tips for creating a poster campaign</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Infographic - for sending home to parents</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Guidance for Teaching:</a:t>
            </a:r>
            <a:br>
              <a:rPr lang="en-GB" sz="1400" b="1" dirty="0">
                <a:solidFill>
                  <a:schemeClr val="dk1"/>
                </a:solidFill>
                <a:latin typeface="Calibri"/>
                <a:ea typeface="Calibri"/>
                <a:cs typeface="Calibri"/>
                <a:sym typeface="Calibri"/>
              </a:rPr>
            </a:br>
            <a:endParaRPr sz="1400" dirty="0">
              <a:solidFill>
                <a:schemeClr val="dk1"/>
              </a:solidFill>
              <a:latin typeface="Calibri"/>
              <a:ea typeface="Calibri"/>
              <a:cs typeface="Calibri"/>
              <a:sym typeface="Calibri"/>
            </a:endParaRPr>
          </a:p>
          <a:p>
            <a:pPr marL="334861" marR="0" lvl="0" indent="-285750" algn="l" rtl="0">
              <a:lnSpc>
                <a:spcPct val="107142"/>
              </a:lnSpc>
              <a:spcBef>
                <a:spcPts val="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Take time to set clear ground-rules around listening, respect and not to use personal or sensitive examples. </a:t>
            </a:r>
            <a:endParaRPr dirty="0"/>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Create a positive classroom culture where students feel able to ask questions and also have the right to pass if they don’t feel comfortable answering a question. </a:t>
            </a:r>
            <a:endParaRPr dirty="0"/>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Ensure you are familiar with your school’s safeguarding policy and procedures, including what do if a student makes a disclosure. </a:t>
            </a:r>
            <a:endParaRPr dirty="0"/>
          </a:p>
          <a:p>
            <a:pPr marL="334861" marR="0" lvl="0" indent="-285750" algn="l" rtl="0">
              <a:lnSpc>
                <a:spcPct val="107142"/>
              </a:lnSpc>
              <a:spcBef>
                <a:spcPts val="1000"/>
              </a:spcBef>
              <a:spcAft>
                <a:spcPts val="1000"/>
              </a:spcAft>
              <a:buClr>
                <a:schemeClr val="dk1"/>
              </a:buClr>
              <a:buSzPts val="1400"/>
              <a:buFont typeface="Arial"/>
              <a:buChar char="•"/>
            </a:pPr>
            <a:r>
              <a:rPr lang="en-GB" sz="1400" dirty="0">
                <a:solidFill>
                  <a:schemeClr val="dk1"/>
                </a:solidFill>
                <a:latin typeface="Calibri"/>
                <a:ea typeface="Calibri"/>
                <a:cs typeface="Calibri"/>
                <a:sym typeface="Calibri"/>
              </a:rPr>
              <a:t>Ensure that any other whole school policies are followed, such as e-safety.</a:t>
            </a:r>
            <a:endParaRPr dirty="0"/>
          </a:p>
        </p:txBody>
      </p:sp>
      <p:sp>
        <p:nvSpPr>
          <p:cNvPr id="118" name="Google Shape;118;p2"/>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chemeClr val="dk1"/>
              </a:buClr>
              <a:buSzPts val="3600"/>
              <a:buFont typeface="Overpass Mono"/>
              <a:buNone/>
            </a:pPr>
            <a:r>
              <a:rPr lang="en-GB"/>
              <a:t>Introduction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20"/>
          <p:cNvPicPr preferRelativeResize="0"/>
          <p:nvPr/>
        </p:nvPicPr>
        <p:blipFill rotWithShape="1">
          <a:blip r:embed="rId3">
            <a:alphaModFix/>
          </a:blip>
          <a:srcRect/>
          <a:stretch/>
        </p:blipFill>
        <p:spPr>
          <a:xfrm>
            <a:off x="8548128" y="1002310"/>
            <a:ext cx="6678619" cy="11702360"/>
          </a:xfrm>
          <a:prstGeom prst="rect">
            <a:avLst/>
          </a:prstGeom>
          <a:noFill/>
          <a:ln>
            <a:noFill/>
          </a:ln>
        </p:spPr>
      </p:pic>
      <p:sp>
        <p:nvSpPr>
          <p:cNvPr id="526" name="Google Shape;526;p20"/>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Targeted advertising </a:t>
            </a:r>
            <a:endParaRPr sz="3600" b="0" i="0">
              <a:solidFill>
                <a:schemeClr val="dk1"/>
              </a:solidFill>
              <a:latin typeface="Overpass Mono"/>
              <a:ea typeface="Overpass Mono"/>
              <a:cs typeface="Overpass Mono"/>
              <a:sym typeface="Overpass Mono"/>
            </a:endParaRPr>
          </a:p>
        </p:txBody>
      </p:sp>
      <p:grpSp>
        <p:nvGrpSpPr>
          <p:cNvPr id="527" name="Google Shape;527;p20"/>
          <p:cNvGrpSpPr/>
          <p:nvPr/>
        </p:nvGrpSpPr>
        <p:grpSpPr>
          <a:xfrm>
            <a:off x="585389" y="2035172"/>
            <a:ext cx="6981994" cy="5549535"/>
            <a:chOff x="946692" y="1527309"/>
            <a:chExt cx="6981994" cy="5549535"/>
          </a:xfrm>
        </p:grpSpPr>
        <p:sp>
          <p:nvSpPr>
            <p:cNvPr id="528" name="Google Shape;528;p20"/>
            <p:cNvSpPr/>
            <p:nvPr/>
          </p:nvSpPr>
          <p:spPr>
            <a:xfrm>
              <a:off x="1175658" y="1776154"/>
              <a:ext cx="6753028" cy="530069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As profiling should be off by default, children and young people should not receive targeted advertising.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Targeted advertising is advertising that targets individuals based upon their age, gender, interests, online behaviour and shopping history.</a:t>
              </a:r>
              <a:endParaRPr dirty="0"/>
            </a:p>
          </p:txBody>
        </p:sp>
        <p:grpSp>
          <p:nvGrpSpPr>
            <p:cNvPr id="529" name="Google Shape;529;p20"/>
            <p:cNvGrpSpPr/>
            <p:nvPr/>
          </p:nvGrpSpPr>
          <p:grpSpPr>
            <a:xfrm>
              <a:off x="946692" y="1527309"/>
              <a:ext cx="497688" cy="497689"/>
              <a:chOff x="8292539" y="1401052"/>
              <a:chExt cx="497688" cy="497689"/>
            </a:xfrm>
          </p:grpSpPr>
          <p:sp>
            <p:nvSpPr>
              <p:cNvPr id="530" name="Google Shape;530;p20"/>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0"/>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3</a:t>
                </a:r>
                <a:endParaRPr/>
              </a:p>
            </p:txBody>
          </p:sp>
        </p:grpSp>
      </p:grpSp>
      <p:sp>
        <p:nvSpPr>
          <p:cNvPr id="532" name="Google Shape;532;p20"/>
          <p:cNvSpPr/>
          <p:nvPr/>
        </p:nvSpPr>
        <p:spPr>
          <a:xfrm>
            <a:off x="0" y="17767"/>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3" name="Google Shape;533;p20"/>
          <p:cNvGrpSpPr/>
          <p:nvPr/>
        </p:nvGrpSpPr>
        <p:grpSpPr>
          <a:xfrm>
            <a:off x="2551038" y="3320417"/>
            <a:ext cx="11155513" cy="2503167"/>
            <a:chOff x="2035553" y="2593256"/>
            <a:chExt cx="11155513" cy="2503167"/>
          </a:xfrm>
        </p:grpSpPr>
        <p:sp>
          <p:nvSpPr>
            <p:cNvPr id="534" name="Google Shape;534;p20"/>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20"/>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0"/>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Question</a:t>
              </a:r>
              <a:endParaRPr/>
            </a:p>
          </p:txBody>
        </p:sp>
        <p:grpSp>
          <p:nvGrpSpPr>
            <p:cNvPr id="537" name="Google Shape;537;p20"/>
            <p:cNvGrpSpPr/>
            <p:nvPr/>
          </p:nvGrpSpPr>
          <p:grpSpPr>
            <a:xfrm>
              <a:off x="2158072" y="2680893"/>
              <a:ext cx="366748" cy="366748"/>
              <a:chOff x="2118558" y="2663960"/>
              <a:chExt cx="366748" cy="366748"/>
            </a:xfrm>
          </p:grpSpPr>
          <p:sp>
            <p:nvSpPr>
              <p:cNvPr id="538" name="Google Shape;538;p20"/>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9" name="Google Shape;539;p20"/>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40" name="Google Shape;540;p20"/>
            <p:cNvGrpSpPr/>
            <p:nvPr/>
          </p:nvGrpSpPr>
          <p:grpSpPr>
            <a:xfrm>
              <a:off x="12290940" y="2686867"/>
              <a:ext cx="776902" cy="366748"/>
              <a:chOff x="10581098" y="2669934"/>
              <a:chExt cx="776902" cy="366748"/>
            </a:xfrm>
          </p:grpSpPr>
          <p:sp>
            <p:nvSpPr>
              <p:cNvPr id="541" name="Google Shape;541;p20"/>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0"/>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0"/>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0"/>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5" name="Google Shape;545;p20"/>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How does this rule protect children and young people?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base">
                                        <p:cTn id="7" dur="500"/>
                                        <p:tgtEl>
                                          <p:spTgt spid="533"/>
                                        </p:tgtEl>
                                        <p:attrNameLst>
                                          <p:attrName>ppt_w</p:attrName>
                                        </p:attrNameLst>
                                      </p:cBhvr>
                                      <p:tavLst>
                                        <p:tav tm="0">
                                          <p:val>
                                            <p:strVal val="0"/>
                                          </p:val>
                                        </p:tav>
                                        <p:tav tm="100000">
                                          <p:val>
                                            <p:strVal val="#ppt_w"/>
                                          </p:val>
                                        </p:tav>
                                      </p:tavLst>
                                    </p:anim>
                                    <p:anim calcmode="lin" valueType="num">
                                      <p:cBhvr additive="base">
                                        <p:cTn id="8" dur="500"/>
                                        <p:tgtEl>
                                          <p:spTgt spid="533"/>
                                        </p:tgtEl>
                                        <p:attrNameLst>
                                          <p:attrName>ppt_h</p:attrName>
                                        </p:attrNameLst>
                                      </p:cBhvr>
                                      <p:tavLst>
                                        <p:tav tm="0">
                                          <p:val>
                                            <p:str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32"/>
                                        </p:tgtEl>
                                        <p:attrNameLst>
                                          <p:attrName>style.visibility</p:attrName>
                                        </p:attrNameLst>
                                      </p:cBhvr>
                                      <p:to>
                                        <p:strVal val="visible"/>
                                      </p:to>
                                    </p:set>
                                    <p:animEffect transition="in" filter="fade">
                                      <p:cBhvr>
                                        <p:cTn id="11"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1"/>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Location tracker</a:t>
            </a:r>
            <a:endParaRPr/>
          </a:p>
        </p:txBody>
      </p:sp>
      <p:grpSp>
        <p:nvGrpSpPr>
          <p:cNvPr id="552" name="Google Shape;552;p21"/>
          <p:cNvGrpSpPr/>
          <p:nvPr/>
        </p:nvGrpSpPr>
        <p:grpSpPr>
          <a:xfrm>
            <a:off x="585389" y="2025124"/>
            <a:ext cx="6981994" cy="3385076"/>
            <a:chOff x="946692" y="1527309"/>
            <a:chExt cx="6981994" cy="3385076"/>
          </a:xfrm>
        </p:grpSpPr>
        <p:sp>
          <p:nvSpPr>
            <p:cNvPr id="553" name="Google Shape;553;p21"/>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a:solidFill>
                    <a:schemeClr val="dk1"/>
                  </a:solidFill>
                  <a:latin typeface="Overpass Mono"/>
                  <a:ea typeface="Overpass Mono"/>
                  <a:cs typeface="Overpass Mono"/>
                  <a:sym typeface="Overpass Mono"/>
                </a:rPr>
                <a:t>Children and young people’s </a:t>
              </a:r>
              <a:r>
                <a:rPr lang="en-GB" sz="2400" b="1">
                  <a:solidFill>
                    <a:schemeClr val="dk1"/>
                  </a:solidFill>
                  <a:latin typeface="Overpass Mono"/>
                  <a:ea typeface="Overpass Mono"/>
                  <a:cs typeface="Overpass Mono"/>
                  <a:sym typeface="Overpass Mono"/>
                </a:rPr>
                <a:t>location tracker </a:t>
              </a:r>
              <a:r>
                <a:rPr lang="en-GB" sz="2400">
                  <a:solidFill>
                    <a:schemeClr val="dk1"/>
                  </a:solidFill>
                  <a:latin typeface="Overpass Mono"/>
                  <a:ea typeface="Overpass Mono"/>
                  <a:cs typeface="Overpass Mono"/>
                  <a:sym typeface="Overpass Mono"/>
                </a:rPr>
                <a:t>should be automatically set to off, unless it’s really needed.  </a:t>
              </a:r>
              <a:endParaRPr/>
            </a:p>
          </p:txBody>
        </p:sp>
        <p:grpSp>
          <p:nvGrpSpPr>
            <p:cNvPr id="554" name="Google Shape;554;p21"/>
            <p:cNvGrpSpPr/>
            <p:nvPr/>
          </p:nvGrpSpPr>
          <p:grpSpPr>
            <a:xfrm>
              <a:off x="946692" y="1527309"/>
              <a:ext cx="497688" cy="497689"/>
              <a:chOff x="8292539" y="1401052"/>
              <a:chExt cx="497688" cy="497689"/>
            </a:xfrm>
          </p:grpSpPr>
          <p:sp>
            <p:nvSpPr>
              <p:cNvPr id="555" name="Google Shape;555;p21"/>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1"/>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4</a:t>
                </a:r>
                <a:endParaRPr/>
              </a:p>
            </p:txBody>
          </p:sp>
        </p:grpSp>
      </p:grpSp>
      <p:pic>
        <p:nvPicPr>
          <p:cNvPr id="557" name="Google Shape;557;p21"/>
          <p:cNvPicPr preferRelativeResize="0"/>
          <p:nvPr/>
        </p:nvPicPr>
        <p:blipFill rotWithShape="1">
          <a:blip r:embed="rId3">
            <a:alphaModFix/>
          </a:blip>
          <a:srcRect/>
          <a:stretch/>
        </p:blipFill>
        <p:spPr>
          <a:xfrm>
            <a:off x="8548128" y="1003299"/>
            <a:ext cx="6678619" cy="117023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anim calcmode="lin" valueType="num">
                                      <p:cBhvr additive="base">
                                        <p:cTn id="7" dur="500"/>
                                        <p:tgtEl>
                                          <p:spTgt spid="552"/>
                                        </p:tgtEl>
                                        <p:attrNameLst>
                                          <p:attrName>ppt_w</p:attrName>
                                        </p:attrNameLst>
                                      </p:cBhvr>
                                      <p:tavLst>
                                        <p:tav tm="0">
                                          <p:val>
                                            <p:strVal val="0"/>
                                          </p:val>
                                        </p:tav>
                                        <p:tav tm="100000">
                                          <p:val>
                                            <p:strVal val="#ppt_w"/>
                                          </p:val>
                                        </p:tav>
                                      </p:tavLst>
                                    </p:anim>
                                    <p:anim calcmode="lin" valueType="num">
                                      <p:cBhvr additive="base">
                                        <p:cTn id="8" dur="500"/>
                                        <p:tgtEl>
                                          <p:spTgt spid="5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22"/>
          <p:cNvPicPr preferRelativeResize="0"/>
          <p:nvPr/>
        </p:nvPicPr>
        <p:blipFill rotWithShape="1">
          <a:blip r:embed="rId3">
            <a:alphaModFix/>
          </a:blip>
          <a:srcRect/>
          <a:stretch/>
        </p:blipFill>
        <p:spPr>
          <a:xfrm>
            <a:off x="8548128" y="1003299"/>
            <a:ext cx="6678619" cy="11702360"/>
          </a:xfrm>
          <a:prstGeom prst="rect">
            <a:avLst/>
          </a:prstGeom>
          <a:noFill/>
          <a:ln>
            <a:noFill/>
          </a:ln>
        </p:spPr>
      </p:pic>
      <p:sp>
        <p:nvSpPr>
          <p:cNvPr id="564" name="Google Shape;564;p22"/>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Location tracker</a:t>
            </a:r>
            <a:endParaRPr/>
          </a:p>
        </p:txBody>
      </p:sp>
      <p:grpSp>
        <p:nvGrpSpPr>
          <p:cNvPr id="565" name="Google Shape;565;p22"/>
          <p:cNvGrpSpPr/>
          <p:nvPr/>
        </p:nvGrpSpPr>
        <p:grpSpPr>
          <a:xfrm>
            <a:off x="585389" y="2025124"/>
            <a:ext cx="6981994" cy="3385076"/>
            <a:chOff x="946692" y="1527309"/>
            <a:chExt cx="6981994" cy="3385076"/>
          </a:xfrm>
        </p:grpSpPr>
        <p:sp>
          <p:nvSpPr>
            <p:cNvPr id="566" name="Google Shape;566;p22"/>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a:solidFill>
                    <a:schemeClr val="dk1"/>
                  </a:solidFill>
                  <a:latin typeface="Overpass Mono"/>
                  <a:ea typeface="Overpass Mono"/>
                  <a:cs typeface="Overpass Mono"/>
                  <a:sym typeface="Overpass Mono"/>
                </a:rPr>
                <a:t>Children and young people’s </a:t>
              </a:r>
              <a:r>
                <a:rPr lang="en-GB" sz="2400" b="1">
                  <a:solidFill>
                    <a:schemeClr val="dk1"/>
                  </a:solidFill>
                  <a:latin typeface="Overpass Mono"/>
                  <a:ea typeface="Overpass Mono"/>
                  <a:cs typeface="Overpass Mono"/>
                  <a:sym typeface="Overpass Mono"/>
                </a:rPr>
                <a:t>location tracker </a:t>
              </a:r>
              <a:r>
                <a:rPr lang="en-GB" sz="2400">
                  <a:solidFill>
                    <a:schemeClr val="dk1"/>
                  </a:solidFill>
                  <a:latin typeface="Overpass Mono"/>
                  <a:ea typeface="Overpass Mono"/>
                  <a:cs typeface="Overpass Mono"/>
                  <a:sym typeface="Overpass Mono"/>
                </a:rPr>
                <a:t>should be automatically set to off, unless it’s really needed.  </a:t>
              </a:r>
              <a:endParaRPr/>
            </a:p>
          </p:txBody>
        </p:sp>
        <p:grpSp>
          <p:nvGrpSpPr>
            <p:cNvPr id="567" name="Google Shape;567;p22"/>
            <p:cNvGrpSpPr/>
            <p:nvPr/>
          </p:nvGrpSpPr>
          <p:grpSpPr>
            <a:xfrm>
              <a:off x="946692" y="1527309"/>
              <a:ext cx="497688" cy="497689"/>
              <a:chOff x="8292539" y="1401052"/>
              <a:chExt cx="497688" cy="497689"/>
            </a:xfrm>
          </p:grpSpPr>
          <p:sp>
            <p:nvSpPr>
              <p:cNvPr id="568" name="Google Shape;568;p22"/>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2"/>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4</a:t>
                </a:r>
                <a:endParaRPr/>
              </a:p>
            </p:txBody>
          </p:sp>
        </p:grpSp>
      </p:grpSp>
      <p:sp>
        <p:nvSpPr>
          <p:cNvPr id="570" name="Google Shape;570;p22"/>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71" name="Google Shape;571;p22"/>
          <p:cNvGrpSpPr/>
          <p:nvPr/>
        </p:nvGrpSpPr>
        <p:grpSpPr>
          <a:xfrm>
            <a:off x="2551037" y="3320416"/>
            <a:ext cx="11155513" cy="2503167"/>
            <a:chOff x="2035553" y="2593256"/>
            <a:chExt cx="11155513" cy="2503167"/>
          </a:xfrm>
        </p:grpSpPr>
        <p:sp>
          <p:nvSpPr>
            <p:cNvPr id="572" name="Google Shape;572;p22"/>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2"/>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2"/>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Question</a:t>
              </a:r>
              <a:endParaRPr/>
            </a:p>
          </p:txBody>
        </p:sp>
        <p:grpSp>
          <p:nvGrpSpPr>
            <p:cNvPr id="575" name="Google Shape;575;p22"/>
            <p:cNvGrpSpPr/>
            <p:nvPr/>
          </p:nvGrpSpPr>
          <p:grpSpPr>
            <a:xfrm>
              <a:off x="2158072" y="2680893"/>
              <a:ext cx="366748" cy="366748"/>
              <a:chOff x="2118558" y="2663960"/>
              <a:chExt cx="366748" cy="366748"/>
            </a:xfrm>
          </p:grpSpPr>
          <p:sp>
            <p:nvSpPr>
              <p:cNvPr id="576" name="Google Shape;576;p22"/>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7" name="Google Shape;577;p22"/>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78" name="Google Shape;578;p22"/>
            <p:cNvGrpSpPr/>
            <p:nvPr/>
          </p:nvGrpSpPr>
          <p:grpSpPr>
            <a:xfrm>
              <a:off x="12290940" y="2686867"/>
              <a:ext cx="776902" cy="366748"/>
              <a:chOff x="10581098" y="2669934"/>
              <a:chExt cx="776902" cy="366748"/>
            </a:xfrm>
          </p:grpSpPr>
          <p:sp>
            <p:nvSpPr>
              <p:cNvPr id="579" name="Google Shape;579;p22"/>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22"/>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22"/>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22"/>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3" name="Google Shape;583;p22"/>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How does this rule protect children and young people?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71"/>
                                        </p:tgtEl>
                                        <p:attrNameLst>
                                          <p:attrName>style.visibility</p:attrName>
                                        </p:attrNameLst>
                                      </p:cBhvr>
                                      <p:to>
                                        <p:strVal val="visible"/>
                                      </p:to>
                                    </p:set>
                                    <p:anim calcmode="lin" valueType="num">
                                      <p:cBhvr additive="base">
                                        <p:cTn id="7" dur="500"/>
                                        <p:tgtEl>
                                          <p:spTgt spid="571"/>
                                        </p:tgtEl>
                                        <p:attrNameLst>
                                          <p:attrName>ppt_w</p:attrName>
                                        </p:attrNameLst>
                                      </p:cBhvr>
                                      <p:tavLst>
                                        <p:tav tm="0">
                                          <p:val>
                                            <p:strVal val="0"/>
                                          </p:val>
                                        </p:tav>
                                        <p:tav tm="100000">
                                          <p:val>
                                            <p:strVal val="#ppt_w"/>
                                          </p:val>
                                        </p:tav>
                                      </p:tavLst>
                                    </p:anim>
                                    <p:anim calcmode="lin" valueType="num">
                                      <p:cBhvr additive="base">
                                        <p:cTn id="8" dur="500"/>
                                        <p:tgtEl>
                                          <p:spTgt spid="571"/>
                                        </p:tgtEl>
                                        <p:attrNameLst>
                                          <p:attrName>ppt_h</p:attrName>
                                        </p:attrNameLst>
                                      </p:cBhvr>
                                      <p:tavLst>
                                        <p:tav tm="0">
                                          <p:val>
                                            <p:str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70"/>
                                        </p:tgtEl>
                                        <p:attrNameLst>
                                          <p:attrName>style.visibility</p:attrName>
                                        </p:attrNameLst>
                                      </p:cBhvr>
                                      <p:to>
                                        <p:strVal val="visible"/>
                                      </p:to>
                                    </p:set>
                                    <p:animEffect transition="in" filter="fade">
                                      <p:cBhvr>
                                        <p:cTn id="1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23"/>
          <p:cNvGrpSpPr/>
          <p:nvPr/>
        </p:nvGrpSpPr>
        <p:grpSpPr>
          <a:xfrm>
            <a:off x="585389" y="2025124"/>
            <a:ext cx="7210854" cy="4276285"/>
            <a:chOff x="946692" y="1527309"/>
            <a:chExt cx="7210854" cy="4276285"/>
          </a:xfrm>
        </p:grpSpPr>
        <p:sp>
          <p:nvSpPr>
            <p:cNvPr id="590" name="Google Shape;590;p23"/>
            <p:cNvSpPr/>
            <p:nvPr/>
          </p:nvSpPr>
          <p:spPr>
            <a:xfrm>
              <a:off x="1175657" y="1776154"/>
              <a:ext cx="6981889" cy="402744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ctr" rtl="0">
                <a:spcBef>
                  <a:spcPts val="0"/>
                </a:spcBef>
                <a:spcAft>
                  <a:spcPts val="0"/>
                </a:spcAft>
                <a:buNone/>
              </a:pPr>
              <a:r>
                <a:rPr lang="en-GB" sz="2400">
                  <a:solidFill>
                    <a:schemeClr val="dk1"/>
                  </a:solidFill>
                  <a:latin typeface="Overpass Mono"/>
                  <a:ea typeface="Overpass Mono"/>
                  <a:cs typeface="Overpass Mono"/>
                  <a:sym typeface="Overpass Mono"/>
                </a:rPr>
                <a:t>Websites, apps and games should explain how children and young people’s personal data will be used in language that is simple and easy to understand, for example, by using video.</a:t>
              </a:r>
              <a:endParaRPr/>
            </a:p>
          </p:txBody>
        </p:sp>
        <p:grpSp>
          <p:nvGrpSpPr>
            <p:cNvPr id="591" name="Google Shape;591;p23"/>
            <p:cNvGrpSpPr/>
            <p:nvPr/>
          </p:nvGrpSpPr>
          <p:grpSpPr>
            <a:xfrm>
              <a:off x="946692" y="1527309"/>
              <a:ext cx="497688" cy="497689"/>
              <a:chOff x="8292539" y="1401052"/>
              <a:chExt cx="497688" cy="497689"/>
            </a:xfrm>
          </p:grpSpPr>
          <p:sp>
            <p:nvSpPr>
              <p:cNvPr id="592" name="Google Shape;592;p23"/>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23"/>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5</a:t>
                </a:r>
                <a:endParaRPr/>
              </a:p>
            </p:txBody>
          </p:sp>
        </p:grpSp>
      </p:grpSp>
      <p:sp>
        <p:nvSpPr>
          <p:cNvPr id="594" name="Google Shape;594;p23"/>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Children’s code</a:t>
            </a:r>
            <a:endParaRPr/>
          </a:p>
          <a:p>
            <a:pPr marL="0" marR="0" lvl="0" indent="0" algn="l" rtl="0">
              <a:lnSpc>
                <a:spcPct val="100000"/>
              </a:lnSpc>
              <a:spcBef>
                <a:spcPts val="0"/>
              </a:spcBef>
              <a:spcAft>
                <a:spcPts val="0"/>
              </a:spcAft>
              <a:buClr>
                <a:schemeClr val="dk1"/>
              </a:buClr>
              <a:buSzPts val="3200"/>
              <a:buFont typeface="Overpass Mono"/>
              <a:buNone/>
            </a:pPr>
            <a:r>
              <a:rPr lang="en-GB" sz="3200" b="0" i="0">
                <a:solidFill>
                  <a:schemeClr val="dk1"/>
                </a:solidFill>
                <a:latin typeface="Overpass Mono"/>
                <a:ea typeface="Overpass Mono"/>
                <a:cs typeface="Overpass Mono"/>
                <a:sym typeface="Overpass Mono"/>
              </a:rPr>
              <a:t>Privacy policy</a:t>
            </a:r>
            <a:endParaRPr/>
          </a:p>
        </p:txBody>
      </p:sp>
      <p:grpSp>
        <p:nvGrpSpPr>
          <p:cNvPr id="595" name="Google Shape;595;p23"/>
          <p:cNvGrpSpPr/>
          <p:nvPr/>
        </p:nvGrpSpPr>
        <p:grpSpPr>
          <a:xfrm>
            <a:off x="2824563" y="5370505"/>
            <a:ext cx="4212083" cy="2267011"/>
            <a:chOff x="2810509" y="4990838"/>
            <a:chExt cx="4212083" cy="2267011"/>
          </a:xfrm>
        </p:grpSpPr>
        <p:sp>
          <p:nvSpPr>
            <p:cNvPr id="596" name="Google Shape;596;p23"/>
            <p:cNvSpPr/>
            <p:nvPr/>
          </p:nvSpPr>
          <p:spPr>
            <a:xfrm>
              <a:off x="2810509" y="5295572"/>
              <a:ext cx="3907350" cy="1962277"/>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rgbClr val="791D7E"/>
                  </a:solidFill>
                  <a:latin typeface="Overpass Mono"/>
                  <a:ea typeface="Overpass Mono"/>
                  <a:cs typeface="Overpass Mono"/>
                  <a:sym typeface="Overpass Mono"/>
                </a:rPr>
                <a:t>This is called a ‘</a:t>
              </a:r>
              <a:r>
                <a:rPr lang="en-GB" sz="2400" b="1" dirty="0">
                  <a:solidFill>
                    <a:srgbClr val="791D7E"/>
                  </a:solidFill>
                  <a:latin typeface="Overpass Mono"/>
                  <a:ea typeface="Overpass Mono"/>
                  <a:cs typeface="Overpass Mono"/>
                  <a:sym typeface="Overpass Mono"/>
                </a:rPr>
                <a:t>privacy policy</a:t>
              </a:r>
              <a:r>
                <a:rPr lang="en-GB" sz="2400" dirty="0">
                  <a:solidFill>
                    <a:srgbClr val="791D7E"/>
                  </a:solidFill>
                  <a:latin typeface="Overpass Mono"/>
                  <a:ea typeface="Overpass Mono"/>
                  <a:cs typeface="Overpass Mono"/>
                  <a:sym typeface="Overpass Mono"/>
                </a:rPr>
                <a:t>’.</a:t>
              </a:r>
              <a:endParaRPr dirty="0"/>
            </a:p>
          </p:txBody>
        </p:sp>
        <p:pic>
          <p:nvPicPr>
            <p:cNvPr id="597" name="Google Shape;597;p23"/>
            <p:cNvPicPr preferRelativeResize="0"/>
            <p:nvPr/>
          </p:nvPicPr>
          <p:blipFill rotWithShape="1">
            <a:blip r:embed="rId3">
              <a:alphaModFix/>
            </a:blip>
            <a:srcRect/>
            <a:stretch/>
          </p:blipFill>
          <p:spPr>
            <a:xfrm>
              <a:off x="6413124" y="4990838"/>
              <a:ext cx="609468" cy="609468"/>
            </a:xfrm>
            <a:prstGeom prst="rect">
              <a:avLst/>
            </a:prstGeom>
            <a:noFill/>
            <a:ln>
              <a:noFill/>
            </a:ln>
          </p:spPr>
        </p:pic>
      </p:grpSp>
      <p:grpSp>
        <p:nvGrpSpPr>
          <p:cNvPr id="598" name="Google Shape;598;p23"/>
          <p:cNvGrpSpPr/>
          <p:nvPr/>
        </p:nvGrpSpPr>
        <p:grpSpPr>
          <a:xfrm>
            <a:off x="8293932" y="813359"/>
            <a:ext cx="9492049" cy="5166614"/>
            <a:chOff x="8293932" y="813359"/>
            <a:chExt cx="9492049" cy="5166614"/>
          </a:xfrm>
        </p:grpSpPr>
        <p:grpSp>
          <p:nvGrpSpPr>
            <p:cNvPr id="599" name="Google Shape;599;p23"/>
            <p:cNvGrpSpPr/>
            <p:nvPr/>
          </p:nvGrpSpPr>
          <p:grpSpPr>
            <a:xfrm>
              <a:off x="8293932" y="813359"/>
              <a:ext cx="9492049" cy="5166614"/>
              <a:chOff x="8293932" y="813359"/>
              <a:chExt cx="9492049" cy="5166614"/>
            </a:xfrm>
          </p:grpSpPr>
          <p:pic>
            <p:nvPicPr>
              <p:cNvPr id="600" name="Google Shape;600;p23"/>
              <p:cNvPicPr preferRelativeResize="0"/>
              <p:nvPr/>
            </p:nvPicPr>
            <p:blipFill rotWithShape="1">
              <a:blip r:embed="rId4">
                <a:alphaModFix/>
              </a:blip>
              <a:srcRect/>
              <a:stretch/>
            </p:blipFill>
            <p:spPr>
              <a:xfrm>
                <a:off x="8293932" y="813359"/>
                <a:ext cx="9492049" cy="5166614"/>
              </a:xfrm>
              <a:prstGeom prst="rect">
                <a:avLst/>
              </a:prstGeom>
              <a:noFill/>
              <a:ln>
                <a:noFill/>
              </a:ln>
            </p:spPr>
          </p:pic>
          <p:sp>
            <p:nvSpPr>
              <p:cNvPr id="601" name="Google Shape;601;p23"/>
              <p:cNvSpPr txBox="1"/>
              <p:nvPr/>
            </p:nvSpPr>
            <p:spPr>
              <a:xfrm>
                <a:off x="11286047" y="917381"/>
                <a:ext cx="33951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a:solidFill>
                      <a:schemeClr val="dk1"/>
                    </a:solidFill>
                    <a:latin typeface="Overpass Mono"/>
                    <a:ea typeface="Overpass Mono"/>
                    <a:cs typeface="Overpass Mono"/>
                    <a:sym typeface="Overpass Mono"/>
                  </a:rPr>
                  <a:t>ICO layered privacy notice</a:t>
                </a:r>
                <a:endParaRPr/>
              </a:p>
            </p:txBody>
          </p:sp>
        </p:grpSp>
        <p:pic>
          <p:nvPicPr>
            <p:cNvPr id="602" name="Google Shape;602;p23"/>
            <p:cNvPicPr preferRelativeResize="0"/>
            <p:nvPr/>
          </p:nvPicPr>
          <p:blipFill rotWithShape="1">
            <a:blip r:embed="rId5">
              <a:alphaModFix/>
            </a:blip>
            <a:srcRect/>
            <a:stretch/>
          </p:blipFill>
          <p:spPr>
            <a:xfrm>
              <a:off x="8323771" y="1280602"/>
              <a:ext cx="8056891" cy="466299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9"/>
                                        </p:tgtEl>
                                        <p:attrNameLst>
                                          <p:attrName>style.visibility</p:attrName>
                                        </p:attrNameLst>
                                      </p:cBhvr>
                                      <p:to>
                                        <p:strVal val="visible"/>
                                      </p:to>
                                    </p:set>
                                    <p:anim calcmode="lin" valueType="num">
                                      <p:cBhvr additive="base">
                                        <p:cTn id="7" dur="500"/>
                                        <p:tgtEl>
                                          <p:spTgt spid="589"/>
                                        </p:tgtEl>
                                        <p:attrNameLst>
                                          <p:attrName>ppt_w</p:attrName>
                                        </p:attrNameLst>
                                      </p:cBhvr>
                                      <p:tavLst>
                                        <p:tav tm="0">
                                          <p:val>
                                            <p:strVal val="0"/>
                                          </p:val>
                                        </p:tav>
                                        <p:tav tm="100000">
                                          <p:val>
                                            <p:strVal val="#ppt_w"/>
                                          </p:val>
                                        </p:tav>
                                      </p:tavLst>
                                    </p:anim>
                                    <p:anim calcmode="lin" valueType="num">
                                      <p:cBhvr additive="base">
                                        <p:cTn id="8" dur="500"/>
                                        <p:tgtEl>
                                          <p:spTgt spid="5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95"/>
                                        </p:tgtEl>
                                        <p:attrNameLst>
                                          <p:attrName>style.visibility</p:attrName>
                                        </p:attrNameLst>
                                      </p:cBhvr>
                                      <p:to>
                                        <p:strVal val="visible"/>
                                      </p:to>
                                    </p:set>
                                    <p:anim calcmode="lin" valueType="num">
                                      <p:cBhvr additive="base">
                                        <p:cTn id="13" dur="500"/>
                                        <p:tgtEl>
                                          <p:spTgt spid="595"/>
                                        </p:tgtEl>
                                        <p:attrNameLst>
                                          <p:attrName>ppt_w</p:attrName>
                                        </p:attrNameLst>
                                      </p:cBhvr>
                                      <p:tavLst>
                                        <p:tav tm="0">
                                          <p:val>
                                            <p:strVal val="0"/>
                                          </p:val>
                                        </p:tav>
                                        <p:tav tm="100000">
                                          <p:val>
                                            <p:strVal val="#ppt_w"/>
                                          </p:val>
                                        </p:tav>
                                      </p:tavLst>
                                    </p:anim>
                                    <p:anim calcmode="lin" valueType="num">
                                      <p:cBhvr additive="base">
                                        <p:cTn id="14" dur="500"/>
                                        <p:tgtEl>
                                          <p:spTgt spid="5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4"/>
          <p:cNvSpPr/>
          <p:nvPr/>
        </p:nvSpPr>
        <p:spPr>
          <a:xfrm>
            <a:off x="-162797" y="-72493"/>
            <a:ext cx="11328464" cy="5730477"/>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609" name="Google Shape;609;p24"/>
          <p:cNvSpPr txBox="1"/>
          <p:nvPr/>
        </p:nvSpPr>
        <p:spPr>
          <a:xfrm>
            <a:off x="692202" y="611124"/>
            <a:ext cx="9356574"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Concerns and complaints </a:t>
            </a:r>
            <a:endParaRPr dirty="0"/>
          </a:p>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r>
              <a:rPr lang="en-GB" sz="2400" b="0" i="0" dirty="0">
                <a:solidFill>
                  <a:schemeClr val="dk1"/>
                </a:solidFill>
                <a:latin typeface="Overpass Mono"/>
                <a:ea typeface="Overpass Mono"/>
                <a:cs typeface="Overpass Mono"/>
                <a:sym typeface="Overpass Mono"/>
              </a:rPr>
              <a:t>If you have concerns that an app, website or game isn’t respecting your data rights, or complying with the Children’s code, you should talk to your parent or guardian. </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dirty="0">
                <a:solidFill>
                  <a:schemeClr val="dk1"/>
                </a:solidFill>
                <a:latin typeface="Overpass Mono"/>
                <a:ea typeface="Overpass Mono"/>
                <a:cs typeface="Overpass Mono"/>
                <a:sym typeface="Overpass Mono"/>
              </a:rPr>
              <a:t>You or your parent or guardian can choose to make a complaint directly to the online company. </a:t>
            </a:r>
            <a:endParaRPr dirty="0"/>
          </a:p>
        </p:txBody>
      </p:sp>
      <p:grpSp>
        <p:nvGrpSpPr>
          <p:cNvPr id="610" name="Google Shape;610;p24"/>
          <p:cNvGrpSpPr/>
          <p:nvPr/>
        </p:nvGrpSpPr>
        <p:grpSpPr>
          <a:xfrm>
            <a:off x="2728106" y="5001220"/>
            <a:ext cx="10801375" cy="2680761"/>
            <a:chOff x="-3135199" y="5006258"/>
            <a:chExt cx="10801375" cy="2680761"/>
          </a:xfrm>
        </p:grpSpPr>
        <p:sp>
          <p:nvSpPr>
            <p:cNvPr id="611" name="Google Shape;611;p24"/>
            <p:cNvSpPr/>
            <p:nvPr/>
          </p:nvSpPr>
          <p:spPr>
            <a:xfrm>
              <a:off x="-3135199" y="5255103"/>
              <a:ext cx="10552531" cy="2431916"/>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540000" tIns="45700" rIns="540000" bIns="45700" anchor="ctr" anchorCtr="0">
              <a:noAutofit/>
            </a:bodyPr>
            <a:lstStyle/>
            <a:p>
              <a:pPr marL="0" marR="0" lvl="0" indent="0" algn="l" rtl="0">
                <a:spcBef>
                  <a:spcPts val="0"/>
                </a:spcBef>
                <a:spcAft>
                  <a:spcPts val="0"/>
                </a:spcAft>
                <a:buNone/>
              </a:pPr>
              <a:r>
                <a:rPr lang="en-GB" sz="2400" dirty="0">
                  <a:solidFill>
                    <a:schemeClr val="dk1"/>
                  </a:solidFill>
                  <a:latin typeface="Overpass Mono"/>
                  <a:ea typeface="Overpass Mono"/>
                  <a:cs typeface="Overpass Mono"/>
                  <a:sym typeface="Overpass Mono"/>
                </a:rPr>
                <a:t>If you are not happy with how the company handles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your complaint or you still have concerns,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you can contact the ICO for more help: </a:t>
              </a:r>
              <a:r>
                <a:rPr lang="en-GB" sz="2400" b="1" dirty="0">
                  <a:solidFill>
                    <a:srgbClr val="019967"/>
                  </a:solidFill>
                  <a:latin typeface="Overpass Mono"/>
                  <a:ea typeface="Overpass Mono"/>
                  <a:cs typeface="Overpass Mono"/>
                  <a:sym typeface="Overpass Mono"/>
                </a:rPr>
                <a:t>ico.org.uk/make-a-complaint/</a:t>
              </a:r>
              <a:endParaRPr sz="2400" dirty="0">
                <a:solidFill>
                  <a:schemeClr val="dk1"/>
                </a:solidFill>
                <a:latin typeface="Overpass Mono"/>
                <a:ea typeface="Overpass Mono"/>
                <a:cs typeface="Overpass Mono"/>
                <a:sym typeface="Overpass Mono"/>
              </a:endParaRPr>
            </a:p>
          </p:txBody>
        </p:sp>
        <p:grpSp>
          <p:nvGrpSpPr>
            <p:cNvPr id="612" name="Google Shape;612;p24"/>
            <p:cNvGrpSpPr/>
            <p:nvPr/>
          </p:nvGrpSpPr>
          <p:grpSpPr>
            <a:xfrm>
              <a:off x="7168488" y="5006258"/>
              <a:ext cx="497688" cy="497689"/>
              <a:chOff x="15025689" y="1401052"/>
              <a:chExt cx="497688" cy="497689"/>
            </a:xfrm>
          </p:grpSpPr>
          <p:sp>
            <p:nvSpPr>
              <p:cNvPr id="613" name="Google Shape;613;p24"/>
              <p:cNvSpPr/>
              <p:nvPr/>
            </p:nvSpPr>
            <p:spPr>
              <a:xfrm>
                <a:off x="1502568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4" name="Google Shape;614;p24"/>
              <p:cNvSpPr txBox="1"/>
              <p:nvPr/>
            </p:nvSpPr>
            <p:spPr>
              <a:xfrm>
                <a:off x="1516777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p:tgtEl>
                                          <p:spTgt spid="610"/>
                                        </p:tgtEl>
                                        <p:attrNameLst>
                                          <p:attrName>ppt_w</p:attrName>
                                        </p:attrNameLst>
                                      </p:cBhvr>
                                      <p:tavLst>
                                        <p:tav tm="0">
                                          <p:val>
                                            <p:strVal val="0"/>
                                          </p:val>
                                        </p:tav>
                                        <p:tav tm="100000">
                                          <p:val>
                                            <p:strVal val="#ppt_w"/>
                                          </p:val>
                                        </p:tav>
                                      </p:tavLst>
                                    </p:anim>
                                    <p:anim calcmode="lin" valueType="num">
                                      <p:cBhvr additive="base">
                                        <p:cTn id="8" dur="500"/>
                                        <p:tgtEl>
                                          <p:spTgt spid="6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5"/>
          <p:cNvSpPr/>
          <p:nvPr/>
        </p:nvSpPr>
        <p:spPr>
          <a:xfrm>
            <a:off x="-162797" y="-72492"/>
            <a:ext cx="12392830" cy="4422655"/>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621" name="Google Shape;621;p25"/>
          <p:cNvSpPr txBox="1"/>
          <p:nvPr/>
        </p:nvSpPr>
        <p:spPr>
          <a:xfrm>
            <a:off x="692202" y="611124"/>
            <a:ext cx="10617482"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Kayla’s story</a:t>
            </a:r>
            <a:endParaRPr dirty="0"/>
          </a:p>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r>
              <a:rPr lang="en-GB" sz="2400" b="0" i="0" dirty="0">
                <a:solidFill>
                  <a:schemeClr val="dk1"/>
                </a:solidFill>
                <a:latin typeface="Overpass Mono"/>
                <a:ea typeface="Overpass Mono"/>
                <a:cs typeface="Overpass Mono"/>
                <a:sym typeface="Overpass Mono"/>
              </a:rPr>
              <a:t>Read through Kayla’s story in pairs then: </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chemeClr val="dk1"/>
              </a:buClr>
              <a:buSzPts val="2400"/>
              <a:buFont typeface="Arial"/>
              <a:buChar char="•"/>
            </a:pPr>
            <a:r>
              <a:rPr lang="en-GB" sz="2400" b="0" i="0" dirty="0">
                <a:solidFill>
                  <a:schemeClr val="dk1"/>
                </a:solidFill>
                <a:latin typeface="Overpass Mono"/>
                <a:ea typeface="Overpass Mono"/>
                <a:cs typeface="Overpass Mono"/>
                <a:sym typeface="Overpass Mono"/>
              </a:rPr>
              <a:t>highlight any detail that you think might be breaking the Children’s code; and</a:t>
            </a:r>
            <a:endParaRPr dirty="0"/>
          </a:p>
          <a:p>
            <a:pPr marL="342900" marR="0" lvl="0" indent="-342900" algn="l" rtl="0">
              <a:lnSpc>
                <a:spcPct val="110000"/>
              </a:lnSpc>
              <a:spcBef>
                <a:spcPts val="0"/>
              </a:spcBef>
              <a:spcAft>
                <a:spcPts val="0"/>
              </a:spcAft>
              <a:buClr>
                <a:schemeClr val="dk1"/>
              </a:buClr>
              <a:buSzPts val="2400"/>
              <a:buFont typeface="Arial"/>
              <a:buChar char="•"/>
            </a:pPr>
            <a:r>
              <a:rPr lang="en-GB" sz="2400" b="0" i="0" dirty="0">
                <a:solidFill>
                  <a:schemeClr val="dk1"/>
                </a:solidFill>
                <a:latin typeface="Overpass Mono"/>
                <a:ea typeface="Overpass Mono"/>
                <a:cs typeface="Overpass Mono"/>
                <a:sym typeface="Overpass Mono"/>
              </a:rPr>
              <a:t>complete the follow-up questions.</a:t>
            </a:r>
            <a:endParaRPr dirty="0"/>
          </a:p>
        </p:txBody>
      </p:sp>
      <p:pic>
        <p:nvPicPr>
          <p:cNvPr id="622" name="Google Shape;622;p25"/>
          <p:cNvPicPr preferRelativeResize="0"/>
          <p:nvPr/>
        </p:nvPicPr>
        <p:blipFill rotWithShape="1">
          <a:blip r:embed="rId3">
            <a:alphaModFix/>
          </a:blip>
          <a:srcRect l="18306" t="759" r="18305" b="759"/>
          <a:stretch/>
        </p:blipFill>
        <p:spPr>
          <a:xfrm flipH="1">
            <a:off x="800012" y="4793837"/>
            <a:ext cx="2578211" cy="40056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6"/>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Kayla’s story</a:t>
            </a:r>
            <a:endParaRPr/>
          </a:p>
        </p:txBody>
      </p:sp>
      <p:grpSp>
        <p:nvGrpSpPr>
          <p:cNvPr id="629" name="Google Shape;629;p26"/>
          <p:cNvGrpSpPr/>
          <p:nvPr/>
        </p:nvGrpSpPr>
        <p:grpSpPr>
          <a:xfrm>
            <a:off x="800014" y="1620507"/>
            <a:ext cx="5045932" cy="1880997"/>
            <a:chOff x="192506" y="1574472"/>
            <a:chExt cx="5045932" cy="1880997"/>
          </a:xfrm>
        </p:grpSpPr>
        <p:sp>
          <p:nvSpPr>
            <p:cNvPr id="630" name="Google Shape;630;p26"/>
            <p:cNvSpPr/>
            <p:nvPr/>
          </p:nvSpPr>
          <p:spPr>
            <a:xfrm>
              <a:off x="192506" y="1879206"/>
              <a:ext cx="4741199" cy="1576263"/>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Location tracker should be set to off </a:t>
              </a:r>
              <a:endParaRPr/>
            </a:p>
          </p:txBody>
        </p:sp>
        <p:pic>
          <p:nvPicPr>
            <p:cNvPr id="631" name="Google Shape;631;p26"/>
            <p:cNvPicPr preferRelativeResize="0"/>
            <p:nvPr/>
          </p:nvPicPr>
          <p:blipFill rotWithShape="1">
            <a:blip r:embed="rId3">
              <a:alphaModFix/>
            </a:blip>
            <a:srcRect/>
            <a:stretch/>
          </p:blipFill>
          <p:spPr>
            <a:xfrm>
              <a:off x="4628970" y="1574472"/>
              <a:ext cx="609468" cy="609468"/>
            </a:xfrm>
            <a:prstGeom prst="rect">
              <a:avLst/>
            </a:prstGeom>
            <a:noFill/>
            <a:ln>
              <a:noFill/>
            </a:ln>
          </p:spPr>
        </p:pic>
      </p:grpSp>
      <p:grpSp>
        <p:nvGrpSpPr>
          <p:cNvPr id="632" name="Google Shape;632;p26"/>
          <p:cNvGrpSpPr/>
          <p:nvPr/>
        </p:nvGrpSpPr>
        <p:grpSpPr>
          <a:xfrm>
            <a:off x="800014" y="1620507"/>
            <a:ext cx="5045932" cy="1880997"/>
            <a:chOff x="192506" y="3855659"/>
            <a:chExt cx="5045932" cy="1880997"/>
          </a:xfrm>
        </p:grpSpPr>
        <p:sp>
          <p:nvSpPr>
            <p:cNvPr id="633" name="Google Shape;633;p26"/>
            <p:cNvSpPr/>
            <p:nvPr/>
          </p:nvSpPr>
          <p:spPr>
            <a:xfrm>
              <a:off x="192506" y="4160393"/>
              <a:ext cx="4741199" cy="1576263"/>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Kayla’s profile should be private by default</a:t>
              </a:r>
              <a:endParaRPr/>
            </a:p>
          </p:txBody>
        </p:sp>
        <p:pic>
          <p:nvPicPr>
            <p:cNvPr id="634" name="Google Shape;634;p26"/>
            <p:cNvPicPr preferRelativeResize="0"/>
            <p:nvPr/>
          </p:nvPicPr>
          <p:blipFill rotWithShape="1">
            <a:blip r:embed="rId3">
              <a:alphaModFix/>
            </a:blip>
            <a:srcRect/>
            <a:stretch/>
          </p:blipFill>
          <p:spPr>
            <a:xfrm>
              <a:off x="4628970" y="3855659"/>
              <a:ext cx="609468" cy="609468"/>
            </a:xfrm>
            <a:prstGeom prst="rect">
              <a:avLst/>
            </a:prstGeom>
            <a:noFill/>
            <a:ln>
              <a:noFill/>
            </a:ln>
          </p:spPr>
        </p:pic>
      </p:grpSp>
      <p:grpSp>
        <p:nvGrpSpPr>
          <p:cNvPr id="635" name="Google Shape;635;p26"/>
          <p:cNvGrpSpPr/>
          <p:nvPr/>
        </p:nvGrpSpPr>
        <p:grpSpPr>
          <a:xfrm>
            <a:off x="800014" y="1620507"/>
            <a:ext cx="5045932" cy="2708770"/>
            <a:chOff x="6795436" y="-85294"/>
            <a:chExt cx="5045932" cy="2708770"/>
          </a:xfrm>
        </p:grpSpPr>
        <p:sp>
          <p:nvSpPr>
            <p:cNvPr id="636" name="Google Shape;636;p26"/>
            <p:cNvSpPr/>
            <p:nvPr/>
          </p:nvSpPr>
          <p:spPr>
            <a:xfrm>
              <a:off x="6795436" y="219440"/>
              <a:ext cx="4741199" cy="2404036"/>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Profiling should be </a:t>
              </a:r>
              <a:br>
                <a:rPr lang="en-GB" sz="2400">
                  <a:solidFill>
                    <a:srgbClr val="791D7E"/>
                  </a:solidFill>
                  <a:latin typeface="Overpass Mono"/>
                  <a:ea typeface="Overpass Mono"/>
                  <a:cs typeface="Overpass Mono"/>
                  <a:sym typeface="Overpass Mono"/>
                </a:rPr>
              </a:br>
              <a:r>
                <a:rPr lang="en-GB" sz="2400">
                  <a:solidFill>
                    <a:srgbClr val="791D7E"/>
                  </a:solidFill>
                  <a:latin typeface="Overpass Mono"/>
                  <a:ea typeface="Overpass Mono"/>
                  <a:cs typeface="Overpass Mono"/>
                  <a:sym typeface="Overpass Mono"/>
                </a:rPr>
                <a:t>off so Kayla shouldn’t be receiving targeted adverts based upon </a:t>
              </a:r>
              <a:br>
                <a:rPr lang="en-GB" sz="2400">
                  <a:solidFill>
                    <a:srgbClr val="791D7E"/>
                  </a:solidFill>
                  <a:latin typeface="Overpass Mono"/>
                  <a:ea typeface="Overpass Mono"/>
                  <a:cs typeface="Overpass Mono"/>
                  <a:sym typeface="Overpass Mono"/>
                </a:rPr>
              </a:br>
              <a:r>
                <a:rPr lang="en-GB" sz="2400">
                  <a:solidFill>
                    <a:srgbClr val="791D7E"/>
                  </a:solidFill>
                  <a:latin typeface="Overpass Mono"/>
                  <a:ea typeface="Overpass Mono"/>
                  <a:cs typeface="Overpass Mono"/>
                  <a:sym typeface="Overpass Mono"/>
                </a:rPr>
                <a:t>her activity</a:t>
              </a:r>
              <a:endParaRPr/>
            </a:p>
          </p:txBody>
        </p:sp>
        <p:pic>
          <p:nvPicPr>
            <p:cNvPr id="637" name="Google Shape;637;p26"/>
            <p:cNvPicPr preferRelativeResize="0"/>
            <p:nvPr/>
          </p:nvPicPr>
          <p:blipFill rotWithShape="1">
            <a:blip r:embed="rId3">
              <a:alphaModFix/>
            </a:blip>
            <a:srcRect/>
            <a:stretch/>
          </p:blipFill>
          <p:spPr>
            <a:xfrm>
              <a:off x="11231900" y="-85294"/>
              <a:ext cx="609468" cy="609468"/>
            </a:xfrm>
            <a:prstGeom prst="rect">
              <a:avLst/>
            </a:prstGeom>
            <a:noFill/>
            <a:ln>
              <a:noFill/>
            </a:ln>
          </p:spPr>
        </p:pic>
      </p:grpSp>
      <p:grpSp>
        <p:nvGrpSpPr>
          <p:cNvPr id="638" name="Google Shape;638;p26"/>
          <p:cNvGrpSpPr/>
          <p:nvPr/>
        </p:nvGrpSpPr>
        <p:grpSpPr>
          <a:xfrm>
            <a:off x="800014" y="1620507"/>
            <a:ext cx="5045932" cy="2708770"/>
            <a:chOff x="6795436" y="1574472"/>
            <a:chExt cx="5045932" cy="2708770"/>
          </a:xfrm>
        </p:grpSpPr>
        <p:sp>
          <p:nvSpPr>
            <p:cNvPr id="639" name="Google Shape;639;p26"/>
            <p:cNvSpPr/>
            <p:nvPr/>
          </p:nvSpPr>
          <p:spPr>
            <a:xfrm>
              <a:off x="6795436" y="1879206"/>
              <a:ext cx="4741199" cy="2404036"/>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Profiling should be off so Kayla shouldn’t be receiving notifications based upon her activity</a:t>
              </a:r>
              <a:endParaRPr/>
            </a:p>
          </p:txBody>
        </p:sp>
        <p:pic>
          <p:nvPicPr>
            <p:cNvPr id="640" name="Google Shape;640;p26"/>
            <p:cNvPicPr preferRelativeResize="0"/>
            <p:nvPr/>
          </p:nvPicPr>
          <p:blipFill rotWithShape="1">
            <a:blip r:embed="rId3">
              <a:alphaModFix/>
            </a:blip>
            <a:srcRect/>
            <a:stretch/>
          </p:blipFill>
          <p:spPr>
            <a:xfrm>
              <a:off x="11231900" y="1574472"/>
              <a:ext cx="609468" cy="609468"/>
            </a:xfrm>
            <a:prstGeom prst="rect">
              <a:avLst/>
            </a:prstGeom>
            <a:noFill/>
            <a:ln>
              <a:noFill/>
            </a:ln>
          </p:spPr>
        </p:pic>
      </p:grpSp>
      <p:grpSp>
        <p:nvGrpSpPr>
          <p:cNvPr id="641" name="Google Shape;641;p26"/>
          <p:cNvGrpSpPr/>
          <p:nvPr/>
        </p:nvGrpSpPr>
        <p:grpSpPr>
          <a:xfrm>
            <a:off x="800014" y="1620507"/>
            <a:ext cx="5045932" cy="2708770"/>
            <a:chOff x="6795436" y="5001065"/>
            <a:chExt cx="5045932" cy="2708770"/>
          </a:xfrm>
        </p:grpSpPr>
        <p:sp>
          <p:nvSpPr>
            <p:cNvPr id="642" name="Google Shape;642;p26"/>
            <p:cNvSpPr/>
            <p:nvPr/>
          </p:nvSpPr>
          <p:spPr>
            <a:xfrm>
              <a:off x="6795436" y="5305799"/>
              <a:ext cx="4741199" cy="2404036"/>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Privacy policies </a:t>
              </a:r>
              <a:br>
                <a:rPr lang="en-GB" sz="2400">
                  <a:solidFill>
                    <a:srgbClr val="791D7E"/>
                  </a:solidFill>
                  <a:latin typeface="Overpass Mono"/>
                  <a:ea typeface="Overpass Mono"/>
                  <a:cs typeface="Overpass Mono"/>
                  <a:sym typeface="Overpass Mono"/>
                </a:rPr>
              </a:br>
              <a:r>
                <a:rPr lang="en-GB" sz="2400">
                  <a:solidFill>
                    <a:srgbClr val="791D7E"/>
                  </a:solidFill>
                  <a:latin typeface="Overpass Mono"/>
                  <a:ea typeface="Overpass Mono"/>
                  <a:cs typeface="Overpass Mono"/>
                  <a:sym typeface="Overpass Mono"/>
                </a:rPr>
                <a:t>should be written </a:t>
              </a:r>
              <a:br>
                <a:rPr lang="en-GB" sz="2400">
                  <a:solidFill>
                    <a:srgbClr val="791D7E"/>
                  </a:solidFill>
                  <a:latin typeface="Overpass Mono"/>
                  <a:ea typeface="Overpass Mono"/>
                  <a:cs typeface="Overpass Mono"/>
                  <a:sym typeface="Overpass Mono"/>
                </a:rPr>
              </a:br>
              <a:r>
                <a:rPr lang="en-GB" sz="2400">
                  <a:solidFill>
                    <a:srgbClr val="791D7E"/>
                  </a:solidFill>
                  <a:latin typeface="Overpass Mono"/>
                  <a:ea typeface="Overpass Mono"/>
                  <a:cs typeface="Overpass Mono"/>
                  <a:sym typeface="Overpass Mono"/>
                </a:rPr>
                <a:t>in a simple language for a young audience </a:t>
              </a:r>
              <a:endParaRPr/>
            </a:p>
          </p:txBody>
        </p:sp>
        <p:pic>
          <p:nvPicPr>
            <p:cNvPr id="643" name="Google Shape;643;p26"/>
            <p:cNvPicPr preferRelativeResize="0"/>
            <p:nvPr/>
          </p:nvPicPr>
          <p:blipFill rotWithShape="1">
            <a:blip r:embed="rId3">
              <a:alphaModFix/>
            </a:blip>
            <a:srcRect/>
            <a:stretch/>
          </p:blipFill>
          <p:spPr>
            <a:xfrm>
              <a:off x="11231900" y="5001065"/>
              <a:ext cx="609468" cy="609468"/>
            </a:xfrm>
            <a:prstGeom prst="rect">
              <a:avLst/>
            </a:prstGeom>
            <a:noFill/>
            <a:ln>
              <a:noFill/>
            </a:ln>
          </p:spPr>
        </p:pic>
      </p:grpSp>
      <p:grpSp>
        <p:nvGrpSpPr>
          <p:cNvPr id="644" name="Google Shape;644;p26"/>
          <p:cNvGrpSpPr/>
          <p:nvPr/>
        </p:nvGrpSpPr>
        <p:grpSpPr>
          <a:xfrm>
            <a:off x="5996803" y="169471"/>
            <a:ext cx="11618526" cy="10309011"/>
            <a:chOff x="-125288" y="1721033"/>
            <a:chExt cx="11618526" cy="10309011"/>
          </a:xfrm>
        </p:grpSpPr>
        <p:sp>
          <p:nvSpPr>
            <p:cNvPr id="645" name="Google Shape;645;p26"/>
            <p:cNvSpPr/>
            <p:nvPr/>
          </p:nvSpPr>
          <p:spPr>
            <a:xfrm>
              <a:off x="-125288" y="1721033"/>
              <a:ext cx="11618526" cy="10309011"/>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46" name="Google Shape;646;p26"/>
            <p:cNvSpPr/>
            <p:nvPr/>
          </p:nvSpPr>
          <p:spPr>
            <a:xfrm>
              <a:off x="286478" y="2304994"/>
              <a:ext cx="10794995" cy="8777415"/>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grpSp>
          <p:nvGrpSpPr>
            <p:cNvPr id="647" name="Google Shape;647;p26"/>
            <p:cNvGrpSpPr/>
            <p:nvPr/>
          </p:nvGrpSpPr>
          <p:grpSpPr>
            <a:xfrm>
              <a:off x="5188325" y="1972710"/>
              <a:ext cx="991300" cy="167142"/>
              <a:chOff x="5176013" y="1972710"/>
              <a:chExt cx="991300" cy="167142"/>
            </a:xfrm>
          </p:grpSpPr>
          <p:sp>
            <p:nvSpPr>
              <p:cNvPr id="648" name="Google Shape;648;p26"/>
              <p:cNvSpPr/>
              <p:nvPr/>
            </p:nvSpPr>
            <p:spPr>
              <a:xfrm>
                <a:off x="5176013" y="2017955"/>
                <a:ext cx="645053" cy="62792"/>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26"/>
              <p:cNvSpPr/>
              <p:nvPr/>
            </p:nvSpPr>
            <p:spPr>
              <a:xfrm>
                <a:off x="5998380" y="1972710"/>
                <a:ext cx="168933" cy="167142"/>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50" name="Google Shape;650;p26"/>
          <p:cNvGrpSpPr/>
          <p:nvPr/>
        </p:nvGrpSpPr>
        <p:grpSpPr>
          <a:xfrm>
            <a:off x="6686513" y="2729753"/>
            <a:ext cx="8617655" cy="665630"/>
            <a:chOff x="6686513" y="2729753"/>
            <a:chExt cx="8617655" cy="665630"/>
          </a:xfrm>
        </p:grpSpPr>
        <p:sp>
          <p:nvSpPr>
            <p:cNvPr id="651" name="Google Shape;651;p26"/>
            <p:cNvSpPr/>
            <p:nvPr/>
          </p:nvSpPr>
          <p:spPr>
            <a:xfrm>
              <a:off x="6686513" y="3039035"/>
              <a:ext cx="6189045"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26"/>
            <p:cNvSpPr/>
            <p:nvPr/>
          </p:nvSpPr>
          <p:spPr>
            <a:xfrm>
              <a:off x="9355756" y="2729753"/>
              <a:ext cx="5948412"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3" name="Google Shape;653;p26"/>
          <p:cNvSpPr/>
          <p:nvPr/>
        </p:nvSpPr>
        <p:spPr>
          <a:xfrm>
            <a:off x="6686513" y="3636444"/>
            <a:ext cx="6189045"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4" name="Google Shape;654;p26"/>
          <p:cNvGrpSpPr/>
          <p:nvPr/>
        </p:nvGrpSpPr>
        <p:grpSpPr>
          <a:xfrm>
            <a:off x="6686513" y="5352142"/>
            <a:ext cx="8363478" cy="686669"/>
            <a:chOff x="6686513" y="5352142"/>
            <a:chExt cx="8363478" cy="686669"/>
          </a:xfrm>
        </p:grpSpPr>
        <p:sp>
          <p:nvSpPr>
            <p:cNvPr id="655" name="Google Shape;655;p26"/>
            <p:cNvSpPr/>
            <p:nvPr/>
          </p:nvSpPr>
          <p:spPr>
            <a:xfrm>
              <a:off x="10280276" y="5352142"/>
              <a:ext cx="4769715"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26"/>
            <p:cNvSpPr/>
            <p:nvPr/>
          </p:nvSpPr>
          <p:spPr>
            <a:xfrm>
              <a:off x="6686513" y="5682463"/>
              <a:ext cx="4623903"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57" name="Google Shape;657;p26"/>
          <p:cNvGrpSpPr/>
          <p:nvPr/>
        </p:nvGrpSpPr>
        <p:grpSpPr>
          <a:xfrm>
            <a:off x="6686511" y="6837375"/>
            <a:ext cx="8617656" cy="989227"/>
            <a:chOff x="6686511" y="6837375"/>
            <a:chExt cx="8617656" cy="989227"/>
          </a:xfrm>
        </p:grpSpPr>
        <p:sp>
          <p:nvSpPr>
            <p:cNvPr id="658" name="Google Shape;658;p26"/>
            <p:cNvSpPr/>
            <p:nvPr/>
          </p:nvSpPr>
          <p:spPr>
            <a:xfrm>
              <a:off x="8105843" y="6837375"/>
              <a:ext cx="7048992"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9" name="Google Shape;659;p26"/>
            <p:cNvSpPr/>
            <p:nvPr/>
          </p:nvSpPr>
          <p:spPr>
            <a:xfrm>
              <a:off x="6686512" y="7160972"/>
              <a:ext cx="8617655"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26"/>
            <p:cNvSpPr/>
            <p:nvPr/>
          </p:nvSpPr>
          <p:spPr>
            <a:xfrm>
              <a:off x="6686511" y="7470254"/>
              <a:ext cx="2289401"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61" name="Google Shape;661;p26"/>
          <p:cNvGrpSpPr/>
          <p:nvPr/>
        </p:nvGrpSpPr>
        <p:grpSpPr>
          <a:xfrm>
            <a:off x="6686511" y="8315884"/>
            <a:ext cx="8468324" cy="661778"/>
            <a:chOff x="6686511" y="8315884"/>
            <a:chExt cx="8468324" cy="661778"/>
          </a:xfrm>
        </p:grpSpPr>
        <p:sp>
          <p:nvSpPr>
            <p:cNvPr id="662" name="Google Shape;662;p26"/>
            <p:cNvSpPr/>
            <p:nvPr/>
          </p:nvSpPr>
          <p:spPr>
            <a:xfrm>
              <a:off x="12478871" y="8315884"/>
              <a:ext cx="2675964"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26"/>
            <p:cNvSpPr/>
            <p:nvPr/>
          </p:nvSpPr>
          <p:spPr>
            <a:xfrm>
              <a:off x="6686511" y="8621314"/>
              <a:ext cx="2450765" cy="356348"/>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4" name="Google Shape;664;p26"/>
          <p:cNvSpPr/>
          <p:nvPr/>
        </p:nvSpPr>
        <p:spPr>
          <a:xfrm>
            <a:off x="6743697" y="981818"/>
            <a:ext cx="9133437" cy="80534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chemeClr val="dk1"/>
                </a:solidFill>
                <a:latin typeface="Overpass Mono"/>
                <a:ea typeface="Overpass Mono"/>
                <a:cs typeface="Overpass Mono"/>
                <a:sym typeface="Overpass Mono"/>
              </a:rPr>
              <a:t>Kayla is 14 and registers for an account on </a:t>
            </a:r>
            <a:r>
              <a:rPr lang="en-GB" sz="2000" dirty="0" err="1">
                <a:solidFill>
                  <a:schemeClr val="dk1"/>
                </a:solidFill>
                <a:latin typeface="Overpass Mono"/>
                <a:ea typeface="Overpass Mono"/>
                <a:cs typeface="Overpass Mono"/>
                <a:sym typeface="Overpass Mono"/>
              </a:rPr>
              <a:t>Skroll</a:t>
            </a:r>
            <a:r>
              <a:rPr lang="en-GB" sz="2000" dirty="0">
                <a:solidFill>
                  <a:schemeClr val="dk1"/>
                </a:solidFill>
                <a:latin typeface="Overpass Mono"/>
                <a:ea typeface="Overpass Mono"/>
                <a:cs typeface="Overpass Mono"/>
                <a:sym typeface="Overpass Mono"/>
              </a:rPr>
              <a:t>, a new social media platform that her friends are using. To sign up she  provides her name, age, gender and email address. </a:t>
            </a:r>
            <a:endParaRPr dirty="0"/>
          </a:p>
          <a:p>
            <a:pPr marL="0" marR="0" lvl="0" indent="0" algn="l" rtl="0">
              <a:spcBef>
                <a:spcPts val="2000"/>
              </a:spcBef>
              <a:spcAft>
                <a:spcPts val="0"/>
              </a:spcAft>
              <a:buNone/>
            </a:pPr>
            <a:r>
              <a:rPr lang="en-GB" sz="2000" dirty="0">
                <a:solidFill>
                  <a:schemeClr val="dk1"/>
                </a:solidFill>
                <a:latin typeface="Overpass Mono"/>
                <a:ea typeface="Overpass Mono"/>
                <a:cs typeface="Overpass Mono"/>
                <a:sym typeface="Overpass Mono"/>
              </a:rPr>
              <a:t>On the way to school she uploads a selfie and tags her friends to announce that she has a </a:t>
            </a:r>
            <a:r>
              <a:rPr lang="en-GB" sz="2000" dirty="0" err="1">
                <a:solidFill>
                  <a:schemeClr val="dk1"/>
                </a:solidFill>
                <a:latin typeface="Overpass Mono"/>
                <a:ea typeface="Overpass Mono"/>
                <a:cs typeface="Overpass Mono"/>
                <a:sym typeface="Overpass Mono"/>
              </a:rPr>
              <a:t>Skroll</a:t>
            </a:r>
            <a:r>
              <a:rPr lang="en-GB" sz="2000" dirty="0">
                <a:solidFill>
                  <a:schemeClr val="dk1"/>
                </a:solidFill>
                <a:latin typeface="Overpass Mono"/>
                <a:ea typeface="Overpass Mono"/>
                <a:cs typeface="Overpass Mono"/>
                <a:sym typeface="Overpass Mono"/>
              </a:rPr>
              <a:t> account now. When it uploads, Kayla notices that the photo has been automatically tagged with her location. By the time she has reached school, the photo has lots of likes, </a:t>
            </a:r>
            <a:br>
              <a:rPr lang="en-GB" sz="2000" dirty="0">
                <a:solidFill>
                  <a:schemeClr val="dk1"/>
                </a:solidFill>
                <a:latin typeface="Overpass Mono"/>
                <a:ea typeface="Overpass Mono"/>
                <a:cs typeface="Overpass Mono"/>
                <a:sym typeface="Overpass Mono"/>
              </a:rPr>
            </a:br>
            <a:r>
              <a:rPr lang="en-GB" sz="2000" dirty="0">
                <a:solidFill>
                  <a:schemeClr val="dk1"/>
                </a:solidFill>
                <a:latin typeface="Overpass Mono"/>
                <a:ea typeface="Overpass Mono"/>
                <a:cs typeface="Overpass Mono"/>
                <a:sym typeface="Overpass Mono"/>
              </a:rPr>
              <a:t>including from people she doesn’t know.</a:t>
            </a:r>
            <a:endParaRPr dirty="0"/>
          </a:p>
          <a:p>
            <a:pPr marL="0" marR="0" lvl="0" indent="0" algn="l" rtl="0">
              <a:spcBef>
                <a:spcPts val="2000"/>
              </a:spcBef>
              <a:spcAft>
                <a:spcPts val="0"/>
              </a:spcAft>
              <a:buNone/>
            </a:pPr>
            <a:r>
              <a:rPr lang="en-GB" sz="2000" dirty="0">
                <a:solidFill>
                  <a:schemeClr val="dk1"/>
                </a:solidFill>
                <a:latin typeface="Overpass Mono"/>
                <a:ea typeface="Overpass Mono"/>
                <a:cs typeface="Overpass Mono"/>
                <a:sym typeface="Overpass Mono"/>
              </a:rPr>
              <a:t>After school, Kayla follows her favourite influencer, who has a new paid partnership with a trainer brand. Kayla clicks on the picture and is taken to the brand’s website. </a:t>
            </a:r>
            <a:endParaRPr dirty="0"/>
          </a:p>
          <a:p>
            <a:pPr marL="0" marR="0" lvl="0" indent="0" algn="l" rtl="0">
              <a:spcBef>
                <a:spcPts val="2000"/>
              </a:spcBef>
              <a:spcAft>
                <a:spcPts val="0"/>
              </a:spcAft>
              <a:buNone/>
            </a:pPr>
            <a:r>
              <a:rPr lang="en-GB" sz="2000" dirty="0">
                <a:solidFill>
                  <a:schemeClr val="dk1"/>
                </a:solidFill>
                <a:latin typeface="Overpass Mono"/>
                <a:ea typeface="Overpass Mono"/>
                <a:cs typeface="Overpass Mono"/>
                <a:sym typeface="Overpass Mono"/>
              </a:rPr>
              <a:t>Over the next few days Kayla keeps receiving lots of adverts for similar trainers. </a:t>
            </a:r>
            <a:endParaRPr dirty="0"/>
          </a:p>
          <a:p>
            <a:pPr marL="0" marR="0" lvl="0" indent="0" algn="l" rtl="0">
              <a:spcBef>
                <a:spcPts val="2000"/>
              </a:spcBef>
              <a:spcAft>
                <a:spcPts val="0"/>
              </a:spcAft>
              <a:buNone/>
            </a:pPr>
            <a:r>
              <a:rPr lang="en-GB" sz="2000" dirty="0">
                <a:solidFill>
                  <a:schemeClr val="dk1"/>
                </a:solidFill>
                <a:latin typeface="Overpass Mono"/>
                <a:ea typeface="Overpass Mono"/>
                <a:cs typeface="Overpass Mono"/>
                <a:sym typeface="Overpass Mono"/>
              </a:rPr>
              <a:t>Kayla needs to get a big piece of work done for school, so she  decides to take a break from </a:t>
            </a:r>
            <a:r>
              <a:rPr lang="en-GB" sz="2000" dirty="0" err="1">
                <a:solidFill>
                  <a:schemeClr val="dk1"/>
                </a:solidFill>
                <a:latin typeface="Overpass Mono"/>
                <a:ea typeface="Overpass Mono"/>
                <a:cs typeface="Overpass Mono"/>
                <a:sym typeface="Overpass Mono"/>
              </a:rPr>
              <a:t>Skroll</a:t>
            </a:r>
            <a:r>
              <a:rPr lang="en-GB" sz="2000" dirty="0">
                <a:solidFill>
                  <a:schemeClr val="dk1"/>
                </a:solidFill>
                <a:latin typeface="Overpass Mono"/>
                <a:ea typeface="Overpass Mono"/>
                <a:cs typeface="Overpass Mono"/>
                <a:sym typeface="Overpass Mono"/>
              </a:rPr>
              <a:t>. That evening she receives a notification from the app saying, ‘We have missed you on </a:t>
            </a:r>
            <a:r>
              <a:rPr lang="en-GB" sz="2000" dirty="0" err="1">
                <a:solidFill>
                  <a:schemeClr val="dk1"/>
                </a:solidFill>
                <a:latin typeface="Overpass Mono"/>
                <a:ea typeface="Overpass Mono"/>
                <a:cs typeface="Overpass Mono"/>
                <a:sym typeface="Overpass Mono"/>
              </a:rPr>
              <a:t>Skroll</a:t>
            </a:r>
            <a:r>
              <a:rPr lang="en-GB" sz="2000" dirty="0">
                <a:solidFill>
                  <a:schemeClr val="dk1"/>
                </a:solidFill>
                <a:latin typeface="Overpass Mono"/>
                <a:ea typeface="Overpass Mono"/>
                <a:cs typeface="Overpass Mono"/>
                <a:sym typeface="Overpass Mono"/>
              </a:rPr>
              <a:t>. Check out what your friends have posted today!’.</a:t>
            </a:r>
            <a:endParaRPr dirty="0"/>
          </a:p>
          <a:p>
            <a:pPr marL="0" marR="0" lvl="0" indent="0" algn="l" rtl="0">
              <a:spcBef>
                <a:spcPts val="2000"/>
              </a:spcBef>
              <a:spcAft>
                <a:spcPts val="0"/>
              </a:spcAft>
              <a:buNone/>
            </a:pPr>
            <a:r>
              <a:rPr lang="en-GB" sz="2000" dirty="0">
                <a:solidFill>
                  <a:schemeClr val="dk1"/>
                </a:solidFill>
                <a:latin typeface="Overpass Mono"/>
                <a:ea typeface="Overpass Mono"/>
                <a:cs typeface="Overpass Mono"/>
                <a:sym typeface="Overpass Mono"/>
              </a:rPr>
              <a:t>She clicks on the app’s privacy policy to understand </a:t>
            </a:r>
            <a:br>
              <a:rPr lang="en-GB" sz="2000" dirty="0">
                <a:solidFill>
                  <a:schemeClr val="dk1"/>
                </a:solidFill>
                <a:latin typeface="Overpass Mono"/>
                <a:ea typeface="Overpass Mono"/>
                <a:cs typeface="Overpass Mono"/>
                <a:sym typeface="Overpass Mono"/>
              </a:rPr>
            </a:br>
            <a:r>
              <a:rPr lang="en-GB" sz="2000" dirty="0">
                <a:solidFill>
                  <a:schemeClr val="dk1"/>
                </a:solidFill>
                <a:latin typeface="Overpass Mono"/>
                <a:ea typeface="Overpass Mono"/>
                <a:cs typeface="Overpass Mono"/>
                <a:sym typeface="Overpass Mono"/>
              </a:rPr>
              <a:t>how it’s using her personal data but it’s really long </a:t>
            </a:r>
            <a:br>
              <a:rPr lang="en-GB" sz="2000" dirty="0">
                <a:solidFill>
                  <a:schemeClr val="dk1"/>
                </a:solidFill>
                <a:latin typeface="Overpass Mono"/>
                <a:ea typeface="Overpass Mono"/>
                <a:cs typeface="Overpass Mono"/>
                <a:sym typeface="Overpass Mono"/>
              </a:rPr>
            </a:br>
            <a:r>
              <a:rPr lang="en-GB" sz="2000" dirty="0">
                <a:solidFill>
                  <a:schemeClr val="dk1"/>
                </a:solidFill>
                <a:latin typeface="Overpass Mono"/>
                <a:ea typeface="Overpass Mono"/>
                <a:cs typeface="Overpass Mono"/>
                <a:sym typeface="Overpass Mono"/>
              </a:rPr>
              <a:t>and complicated, so she gives up. </a:t>
            </a:r>
            <a:endParaRPr dirty="0"/>
          </a:p>
        </p:txBody>
      </p:sp>
      <p:pic>
        <p:nvPicPr>
          <p:cNvPr id="665" name="Google Shape;665;p26"/>
          <p:cNvPicPr preferRelativeResize="0"/>
          <p:nvPr/>
        </p:nvPicPr>
        <p:blipFill rotWithShape="1">
          <a:blip r:embed="rId4">
            <a:alphaModFix/>
          </a:blip>
          <a:srcRect l="18306" t="759" r="18305" b="759"/>
          <a:stretch/>
        </p:blipFill>
        <p:spPr>
          <a:xfrm flipH="1">
            <a:off x="800012" y="4793837"/>
            <a:ext cx="2578211" cy="40056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500"/>
                                        <p:tgtEl>
                                          <p:spTgt spid="65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29"/>
                                        </p:tgtEl>
                                        <p:attrNameLst>
                                          <p:attrName>style.visibility</p:attrName>
                                        </p:attrNameLst>
                                      </p:cBhvr>
                                      <p:to>
                                        <p:strVal val="visible"/>
                                      </p:to>
                                    </p:set>
                                    <p:animEffect transition="in" filter="fade">
                                      <p:cBhvr>
                                        <p:cTn id="11" dur="1000"/>
                                        <p:tgtEl>
                                          <p:spTgt spid="6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3"/>
                                        </p:tgtEl>
                                        <p:attrNameLst>
                                          <p:attrName>style.visibility</p:attrName>
                                        </p:attrNameLst>
                                      </p:cBhvr>
                                      <p:to>
                                        <p:strVal val="visible"/>
                                      </p:to>
                                    </p:set>
                                    <p:animEffect transition="in" filter="fade">
                                      <p:cBhvr>
                                        <p:cTn id="16" dur="500"/>
                                        <p:tgtEl>
                                          <p:spTgt spid="653"/>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632"/>
                                        </p:tgtEl>
                                        <p:attrNameLst>
                                          <p:attrName>style.visibility</p:attrName>
                                        </p:attrNameLst>
                                      </p:cBhvr>
                                      <p:to>
                                        <p:strVal val="visible"/>
                                      </p:to>
                                    </p:set>
                                    <p:animEffect transition="in" filter="fade">
                                      <p:cBhvr>
                                        <p:cTn id="20" dur="1000"/>
                                        <p:tgtEl>
                                          <p:spTgt spid="6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54"/>
                                        </p:tgtEl>
                                        <p:attrNameLst>
                                          <p:attrName>style.visibility</p:attrName>
                                        </p:attrNameLst>
                                      </p:cBhvr>
                                      <p:to>
                                        <p:strVal val="visible"/>
                                      </p:to>
                                    </p:set>
                                    <p:animEffect transition="in" filter="fade">
                                      <p:cBhvr>
                                        <p:cTn id="25" dur="500"/>
                                        <p:tgtEl>
                                          <p:spTgt spid="654"/>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635"/>
                                        </p:tgtEl>
                                        <p:attrNameLst>
                                          <p:attrName>style.visibility</p:attrName>
                                        </p:attrNameLst>
                                      </p:cBhvr>
                                      <p:to>
                                        <p:strVal val="visible"/>
                                      </p:to>
                                    </p:set>
                                    <p:animEffect transition="in" filter="fade">
                                      <p:cBhvr>
                                        <p:cTn id="29" dur="1000"/>
                                        <p:tgtEl>
                                          <p:spTgt spid="6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7"/>
                                        </p:tgtEl>
                                        <p:attrNameLst>
                                          <p:attrName>style.visibility</p:attrName>
                                        </p:attrNameLst>
                                      </p:cBhvr>
                                      <p:to>
                                        <p:strVal val="visible"/>
                                      </p:to>
                                    </p:set>
                                    <p:animEffect transition="in" filter="fade">
                                      <p:cBhvr>
                                        <p:cTn id="34" dur="500"/>
                                        <p:tgtEl>
                                          <p:spTgt spid="657"/>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38"/>
                                        </p:tgtEl>
                                        <p:attrNameLst>
                                          <p:attrName>style.visibility</p:attrName>
                                        </p:attrNameLst>
                                      </p:cBhvr>
                                      <p:to>
                                        <p:strVal val="visible"/>
                                      </p:to>
                                    </p:set>
                                    <p:animEffect transition="in" filter="fade">
                                      <p:cBhvr>
                                        <p:cTn id="38" dur="1000"/>
                                        <p:tgtEl>
                                          <p:spTgt spid="6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61"/>
                                        </p:tgtEl>
                                        <p:attrNameLst>
                                          <p:attrName>style.visibility</p:attrName>
                                        </p:attrNameLst>
                                      </p:cBhvr>
                                      <p:to>
                                        <p:strVal val="visible"/>
                                      </p:to>
                                    </p:set>
                                    <p:animEffect transition="in" filter="fade">
                                      <p:cBhvr>
                                        <p:cTn id="43" dur="500"/>
                                        <p:tgtEl>
                                          <p:spTgt spid="661"/>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641"/>
                                        </p:tgtEl>
                                        <p:attrNameLst>
                                          <p:attrName>style.visibility</p:attrName>
                                        </p:attrNameLst>
                                      </p:cBhvr>
                                      <p:to>
                                        <p:strVal val="visible"/>
                                      </p:to>
                                    </p:set>
                                    <p:animEffect transition="in" filter="fade">
                                      <p:cBhvr>
                                        <p:cTn id="47"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7"/>
          <p:cNvSpPr txBox="1"/>
          <p:nvPr/>
        </p:nvSpPr>
        <p:spPr>
          <a:xfrm>
            <a:off x="692202" y="611124"/>
            <a:ext cx="9356574"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Question box</a:t>
            </a:r>
            <a:endParaRPr dirty="0"/>
          </a:p>
        </p:txBody>
      </p:sp>
      <p:grpSp>
        <p:nvGrpSpPr>
          <p:cNvPr id="672" name="Google Shape;672;p27"/>
          <p:cNvGrpSpPr/>
          <p:nvPr/>
        </p:nvGrpSpPr>
        <p:grpSpPr>
          <a:xfrm>
            <a:off x="3932697" y="2575929"/>
            <a:ext cx="8392194" cy="4550943"/>
            <a:chOff x="2781301" y="2688057"/>
            <a:chExt cx="8392194" cy="4550943"/>
          </a:xfrm>
        </p:grpSpPr>
        <p:sp>
          <p:nvSpPr>
            <p:cNvPr id="673" name="Google Shape;673;p27"/>
            <p:cNvSpPr/>
            <p:nvPr/>
          </p:nvSpPr>
          <p:spPr>
            <a:xfrm>
              <a:off x="2781301" y="2688058"/>
              <a:ext cx="8392194" cy="4550942"/>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27"/>
            <p:cNvSpPr/>
            <p:nvPr/>
          </p:nvSpPr>
          <p:spPr>
            <a:xfrm>
              <a:off x="2781301" y="2688057"/>
              <a:ext cx="8392194" cy="68045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5" name="Google Shape;675;p27"/>
            <p:cNvSpPr/>
            <p:nvPr/>
          </p:nvSpPr>
          <p:spPr>
            <a:xfrm>
              <a:off x="10675558" y="3659503"/>
              <a:ext cx="297225" cy="110841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76" name="Google Shape;676;p27"/>
            <p:cNvGrpSpPr/>
            <p:nvPr/>
          </p:nvGrpSpPr>
          <p:grpSpPr>
            <a:xfrm>
              <a:off x="3067306" y="2931775"/>
              <a:ext cx="758376" cy="204343"/>
              <a:chOff x="2886740" y="1651000"/>
              <a:chExt cx="651096" cy="175437"/>
            </a:xfrm>
          </p:grpSpPr>
          <p:sp>
            <p:nvSpPr>
              <p:cNvPr id="677" name="Google Shape;677;p27"/>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27"/>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9" name="Google Shape;679;p27"/>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0" name="Google Shape;680;p27"/>
            <p:cNvSpPr/>
            <p:nvPr/>
          </p:nvSpPr>
          <p:spPr>
            <a:xfrm>
              <a:off x="4114800" y="2850392"/>
              <a:ext cx="6718300" cy="355788"/>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27"/>
            <p:cNvSpPr txBox="1"/>
            <p:nvPr/>
          </p:nvSpPr>
          <p:spPr>
            <a:xfrm>
              <a:off x="3067306" y="3923653"/>
              <a:ext cx="7039366" cy="2287697"/>
            </a:xfrm>
            <a:prstGeom prst="rect">
              <a:avLst/>
            </a:prstGeom>
            <a:noFill/>
            <a:ln>
              <a:noFill/>
            </a:ln>
          </p:spPr>
          <p:txBody>
            <a:bodyPr spcFirstLastPara="1" wrap="square" lIns="121900" tIns="60950" rIns="121900" bIns="60950" anchor="t" anchorCtr="0">
              <a:noAutofit/>
            </a:bodyPr>
            <a:lstStyle/>
            <a:p>
              <a:pPr marL="0" marR="0" lvl="0" indent="0" algn="l" rtl="0">
                <a:lnSpc>
                  <a:spcPct val="110000"/>
                </a:lnSpc>
                <a:spcBef>
                  <a:spcPts val="0"/>
                </a:spcBef>
                <a:spcAft>
                  <a:spcPts val="0"/>
                </a:spcAft>
                <a:buClr>
                  <a:schemeClr val="dk1"/>
                </a:buClr>
                <a:buSzPts val="2400"/>
                <a:buFont typeface="Overpass"/>
                <a:buNone/>
              </a:pPr>
              <a:r>
                <a:rPr lang="en-GB" sz="2400" b="1" dirty="0">
                  <a:solidFill>
                    <a:schemeClr val="dk1"/>
                  </a:solidFill>
                  <a:latin typeface="Overpass Mono" panose="00000509000000000000" pitchFamily="50" charset="0"/>
                  <a:ea typeface="Overpass"/>
                  <a:cs typeface="Overpass"/>
                  <a:sym typeface="Overpass"/>
                </a:rPr>
                <a:t>Do you have any questions about the topics covered in this lesson? </a:t>
              </a:r>
              <a:endParaRPr dirty="0">
                <a:latin typeface="Overpass Mono" panose="00000509000000000000" pitchFamily="50" charset="0"/>
              </a:endParaRPr>
            </a:p>
            <a:p>
              <a:pPr marL="0" marR="0" lvl="0" indent="0" algn="l" rtl="0">
                <a:lnSpc>
                  <a:spcPct val="110000"/>
                </a:lnSpc>
                <a:spcBef>
                  <a:spcPts val="0"/>
                </a:spcBef>
                <a:spcAft>
                  <a:spcPts val="0"/>
                </a:spcAft>
                <a:buClr>
                  <a:schemeClr val="dk1"/>
                </a:buClr>
                <a:buSzPts val="2400"/>
                <a:buFont typeface="Overpass"/>
                <a:buNone/>
              </a:pPr>
              <a:endParaRPr sz="2400" dirty="0">
                <a:solidFill>
                  <a:schemeClr val="dk1"/>
                </a:solidFill>
                <a:latin typeface="Overpass Mono" panose="00000509000000000000" pitchFamily="50" charset="0"/>
                <a:ea typeface="Overpass"/>
                <a:cs typeface="Overpass"/>
                <a:sym typeface="Overpass"/>
              </a:endParaRPr>
            </a:p>
            <a:p>
              <a:pPr marL="0" marR="0" lvl="0" indent="0" algn="l" rtl="0">
                <a:lnSpc>
                  <a:spcPct val="110000"/>
                </a:lnSpc>
                <a:spcBef>
                  <a:spcPts val="0"/>
                </a:spcBef>
                <a:spcAft>
                  <a:spcPts val="0"/>
                </a:spcAft>
                <a:buClr>
                  <a:schemeClr val="dk1"/>
                </a:buClr>
                <a:buSzPts val="2400"/>
                <a:buFont typeface="Overpass"/>
                <a:buNone/>
              </a:pPr>
              <a:r>
                <a:rPr lang="en-GB" sz="2400" dirty="0">
                  <a:solidFill>
                    <a:schemeClr val="dk1"/>
                  </a:solidFill>
                  <a:latin typeface="Overpass Mono" panose="00000509000000000000" pitchFamily="50" charset="0"/>
                  <a:ea typeface="Overpass"/>
                  <a:cs typeface="Overpass"/>
                  <a:sym typeface="Overpass"/>
                </a:rPr>
                <a:t>Write them down on a piece of paper and place it in the question box at the front of the class. </a:t>
              </a:r>
              <a:endParaRPr dirty="0">
                <a:latin typeface="Overpass Mono" panose="00000509000000000000" pitchFamily="50"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additive="base">
                                        <p:cTn id="7" dur="500"/>
                                        <p:tgtEl>
                                          <p:spTgt spid="672"/>
                                        </p:tgtEl>
                                        <p:attrNameLst>
                                          <p:attrName>ppt_w</p:attrName>
                                        </p:attrNameLst>
                                      </p:cBhvr>
                                      <p:tavLst>
                                        <p:tav tm="0">
                                          <p:val>
                                            <p:strVal val="0"/>
                                          </p:val>
                                        </p:tav>
                                        <p:tav tm="100000">
                                          <p:val>
                                            <p:strVal val="#ppt_w"/>
                                          </p:val>
                                        </p:tav>
                                      </p:tavLst>
                                    </p:anim>
                                    <p:anim calcmode="lin" valueType="num">
                                      <p:cBhvr additive="base">
                                        <p:cTn id="8" dur="500"/>
                                        <p:tgtEl>
                                          <p:spTgt spid="6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28"/>
          <p:cNvGrpSpPr/>
          <p:nvPr/>
        </p:nvGrpSpPr>
        <p:grpSpPr>
          <a:xfrm>
            <a:off x="815023" y="1721033"/>
            <a:ext cx="10015689" cy="10309011"/>
            <a:chOff x="2522805" y="2024604"/>
            <a:chExt cx="11228866" cy="11557717"/>
          </a:xfrm>
        </p:grpSpPr>
        <p:sp>
          <p:nvSpPr>
            <p:cNvPr id="688" name="Google Shape;688;p28"/>
            <p:cNvSpPr/>
            <p:nvPr/>
          </p:nvSpPr>
          <p:spPr>
            <a:xfrm>
              <a:off x="2522805" y="2024604"/>
              <a:ext cx="11228866" cy="11557717"/>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89" name="Google Shape;689;p28"/>
            <p:cNvSpPr/>
            <p:nvPr/>
          </p:nvSpPr>
          <p:spPr>
            <a:xfrm>
              <a:off x="2912317" y="2679299"/>
              <a:ext cx="10432954" cy="9840602"/>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90" name="Google Shape;690;p28"/>
            <p:cNvSpPr/>
            <p:nvPr/>
          </p:nvSpPr>
          <p:spPr>
            <a:xfrm>
              <a:off x="7773626" y="12771310"/>
              <a:ext cx="547666" cy="547330"/>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91" name="Google Shape;691;p28"/>
            <p:cNvSpPr/>
            <p:nvPr/>
          </p:nvSpPr>
          <p:spPr>
            <a:xfrm>
              <a:off x="7412032" y="2357492"/>
              <a:ext cx="723187" cy="7039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28"/>
            <p:cNvSpPr/>
            <p:nvPr/>
          </p:nvSpPr>
          <p:spPr>
            <a:xfrm>
              <a:off x="8334010" y="2306766"/>
              <a:ext cx="189395" cy="18738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3" name="Google Shape;693;p28"/>
          <p:cNvSpPr/>
          <p:nvPr/>
        </p:nvSpPr>
        <p:spPr>
          <a:xfrm>
            <a:off x="1741627" y="2969739"/>
            <a:ext cx="8926374" cy="423705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Overpass Mono"/>
                <a:ea typeface="Overpass Mono"/>
                <a:cs typeface="Overpass Mono"/>
                <a:sym typeface="Overpass Mono"/>
              </a:rPr>
              <a:t>For more support about any of the </a:t>
            </a:r>
            <a:br>
              <a:rPr lang="en-GB" sz="2400" dirty="0">
                <a:solidFill>
                  <a:schemeClr val="dk1"/>
                </a:solidFill>
                <a:latin typeface="Overpass Mono"/>
                <a:ea typeface="Overpass Mono"/>
                <a:cs typeface="Overpass Mono"/>
                <a:sym typeface="Overpass Mono"/>
              </a:rPr>
            </a:br>
            <a:r>
              <a:rPr lang="en-GB" sz="2400" dirty="0">
                <a:solidFill>
                  <a:schemeClr val="dk1"/>
                </a:solidFill>
                <a:latin typeface="Overpass Mono"/>
                <a:ea typeface="Overpass Mono"/>
                <a:cs typeface="Overpass Mono"/>
                <a:sym typeface="Overpass Mono"/>
              </a:rPr>
              <a:t>topics covered: </a:t>
            </a:r>
            <a:endParaRPr dirty="0"/>
          </a:p>
          <a:p>
            <a:pPr marL="342900" marR="0" lvl="0" indent="-342900" algn="l" rtl="0">
              <a:spcBef>
                <a:spcPts val="2000"/>
              </a:spcBef>
              <a:spcAft>
                <a:spcPts val="0"/>
              </a:spcAft>
              <a:buClr>
                <a:schemeClr val="dk1"/>
              </a:buClr>
              <a:buSzPts val="2400"/>
              <a:buFont typeface="Arial"/>
              <a:buChar char="•"/>
            </a:pPr>
            <a:r>
              <a:rPr lang="en-GB" sz="2400" dirty="0">
                <a:solidFill>
                  <a:schemeClr val="dk1"/>
                </a:solidFill>
                <a:latin typeface="Overpass Mono"/>
                <a:ea typeface="Overpass Mono"/>
                <a:cs typeface="Overpass Mono"/>
                <a:sym typeface="Overpass Mono"/>
              </a:rPr>
              <a:t>talk to your parent or carer; </a:t>
            </a:r>
            <a:endParaRPr dirty="0"/>
          </a:p>
          <a:p>
            <a:pPr marL="342900" marR="0" lvl="0" indent="-342900" algn="l" rtl="0">
              <a:spcBef>
                <a:spcPts val="2000"/>
              </a:spcBef>
              <a:spcAft>
                <a:spcPts val="0"/>
              </a:spcAft>
              <a:buClr>
                <a:schemeClr val="dk1"/>
              </a:buClr>
              <a:buSzPts val="2400"/>
              <a:buFont typeface="Arial"/>
              <a:buChar char="•"/>
            </a:pPr>
            <a:r>
              <a:rPr lang="en-GB" sz="2400" dirty="0">
                <a:solidFill>
                  <a:schemeClr val="dk1"/>
                </a:solidFill>
                <a:latin typeface="Overpass Mono"/>
                <a:ea typeface="Overpass Mono"/>
                <a:cs typeface="Overpass Mono"/>
                <a:sym typeface="Overpass Mono"/>
              </a:rPr>
              <a:t>have a chat with a teacher or member of school staff; or </a:t>
            </a:r>
            <a:endParaRPr dirty="0"/>
          </a:p>
          <a:p>
            <a:pPr marL="342900" marR="0" lvl="0" indent="-342900" algn="l" rtl="0">
              <a:spcBef>
                <a:spcPts val="2000"/>
              </a:spcBef>
              <a:spcAft>
                <a:spcPts val="0"/>
              </a:spcAft>
              <a:buClr>
                <a:schemeClr val="dk1"/>
              </a:buClr>
              <a:buSzPts val="2400"/>
              <a:buFont typeface="Arial"/>
              <a:buChar char="•"/>
            </a:pPr>
            <a:r>
              <a:rPr lang="en-GB" sz="2400" dirty="0">
                <a:solidFill>
                  <a:schemeClr val="dk1"/>
                </a:solidFill>
                <a:latin typeface="Overpass Mono"/>
                <a:ea typeface="Overpass Mono"/>
                <a:cs typeface="Overpass Mono"/>
                <a:sym typeface="Overpass Mono"/>
              </a:rPr>
              <a:t>take a look at the following websites:  </a:t>
            </a:r>
            <a:endParaRPr dirty="0"/>
          </a:p>
          <a:p>
            <a:pPr marL="1257300" marR="0" lvl="2" indent="-342900" algn="l" rtl="0">
              <a:spcBef>
                <a:spcPts val="2000"/>
              </a:spcBef>
              <a:spcAft>
                <a:spcPts val="0"/>
              </a:spcAft>
              <a:buClr>
                <a:srgbClr val="019967"/>
              </a:buClr>
              <a:buSzPts val="2400"/>
              <a:buFont typeface="Arial"/>
              <a:buChar char="•"/>
            </a:pPr>
            <a:r>
              <a:rPr lang="en-GB" sz="2400" b="1" i="0" u="none" strike="noStrike" cap="none" dirty="0">
                <a:solidFill>
                  <a:srgbClr val="019967"/>
                </a:solidFill>
                <a:latin typeface="Overpass Mono"/>
                <a:ea typeface="Overpass Mono"/>
                <a:cs typeface="Overpass Mono"/>
                <a:sym typeface="Overpass Mono"/>
              </a:rPr>
              <a:t>ico.org.uk</a:t>
            </a:r>
            <a:endParaRPr sz="2400" b="1" i="0" u="none" strike="noStrike" cap="none" dirty="0">
              <a:solidFill>
                <a:srgbClr val="019967"/>
              </a:solidFill>
              <a:latin typeface="Overpass Mono"/>
              <a:ea typeface="Overpass Mono"/>
              <a:cs typeface="Overpass Mono"/>
              <a:sym typeface="Overpass Mono"/>
            </a:endParaRPr>
          </a:p>
          <a:p>
            <a:pPr marL="1257300" marR="0" lvl="2" indent="-342900" algn="l" rtl="0">
              <a:spcBef>
                <a:spcPts val="2000"/>
              </a:spcBef>
              <a:spcAft>
                <a:spcPts val="0"/>
              </a:spcAft>
              <a:buClr>
                <a:srgbClr val="019967"/>
              </a:buClr>
              <a:buSzPts val="2400"/>
              <a:buFont typeface="Arial"/>
              <a:buChar char="•"/>
            </a:pPr>
            <a:r>
              <a:rPr lang="en-GB" sz="2400" b="1" i="0" u="none" strike="noStrike" cap="none" dirty="0">
                <a:solidFill>
                  <a:srgbClr val="019967"/>
                </a:solidFill>
                <a:latin typeface="Overpass Mono"/>
                <a:ea typeface="Overpass Mono"/>
                <a:cs typeface="Overpass Mono"/>
                <a:sym typeface="Overpass Mono"/>
              </a:rPr>
              <a:t>thinkuknow.co.uk</a:t>
            </a:r>
            <a:endParaRPr sz="2400" b="1" i="0" u="none" strike="noStrike" cap="none" dirty="0">
              <a:solidFill>
                <a:srgbClr val="019967"/>
              </a:solidFill>
              <a:latin typeface="Overpass Mono"/>
              <a:ea typeface="Overpass Mono"/>
              <a:cs typeface="Overpass Mono"/>
              <a:sym typeface="Overpass Mono"/>
            </a:endParaRPr>
          </a:p>
        </p:txBody>
      </p:sp>
      <p:sp>
        <p:nvSpPr>
          <p:cNvPr id="694" name="Google Shape;694;p28"/>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Help and support</a:t>
            </a:r>
            <a:endParaRPr/>
          </a:p>
        </p:txBody>
      </p:sp>
      <p:pic>
        <p:nvPicPr>
          <p:cNvPr id="695" name="Google Shape;695;p28"/>
          <p:cNvPicPr preferRelativeResize="0"/>
          <p:nvPr/>
        </p:nvPicPr>
        <p:blipFill rotWithShape="1">
          <a:blip r:embed="rId3">
            <a:alphaModFix/>
          </a:blip>
          <a:srcRect/>
          <a:stretch/>
        </p:blipFill>
        <p:spPr>
          <a:xfrm>
            <a:off x="12179652" y="2304994"/>
            <a:ext cx="3262913" cy="62748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9"/>
          <p:cNvSpPr txBox="1"/>
          <p:nvPr/>
        </p:nvSpPr>
        <p:spPr>
          <a:xfrm>
            <a:off x="838200" y="-1587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107000"/>
              </a:lnSpc>
              <a:spcBef>
                <a:spcPts val="0"/>
              </a:spcBef>
              <a:spcAft>
                <a:spcPts val="0"/>
              </a:spcAft>
              <a:buClr>
                <a:schemeClr val="dk1"/>
              </a:buClr>
              <a:buSzPts val="4000"/>
              <a:buFont typeface="Calibri"/>
              <a:buNone/>
            </a:pPr>
            <a:r>
              <a:rPr lang="en-GB" sz="4000" b="1" i="0">
                <a:solidFill>
                  <a:schemeClr val="dk1"/>
                </a:solidFill>
                <a:latin typeface="Overpass Mono"/>
                <a:ea typeface="Overpass Mono"/>
                <a:cs typeface="Overpass Mono"/>
                <a:sym typeface="Overpass Mono"/>
              </a:rPr>
              <a:t>Extra challenge</a:t>
            </a:r>
            <a:r>
              <a:rPr lang="en-GB" sz="4000" b="1" i="0">
                <a:solidFill>
                  <a:schemeClr val="dk1"/>
                </a:solidFill>
                <a:latin typeface="Calibri"/>
                <a:ea typeface="Calibri"/>
                <a:cs typeface="Calibri"/>
                <a:sym typeface="Calibri"/>
              </a:rPr>
              <a:t> – spread the word</a:t>
            </a:r>
            <a:endParaRPr sz="3600" b="1" i="0">
              <a:solidFill>
                <a:schemeClr val="dk1"/>
              </a:solidFill>
              <a:latin typeface="Overpass Mono"/>
              <a:ea typeface="Overpass Mono"/>
              <a:cs typeface="Overpass Mono"/>
              <a:sym typeface="Overpass Mono"/>
            </a:endParaRPr>
          </a:p>
        </p:txBody>
      </p:sp>
      <p:sp>
        <p:nvSpPr>
          <p:cNvPr id="702" name="Google Shape;702;p29"/>
          <p:cNvSpPr/>
          <p:nvPr/>
        </p:nvSpPr>
        <p:spPr>
          <a:xfrm>
            <a:off x="-162797" y="-72492"/>
            <a:ext cx="11328464" cy="621341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703" name="Google Shape;703;p29"/>
          <p:cNvSpPr txBox="1"/>
          <p:nvPr/>
        </p:nvSpPr>
        <p:spPr>
          <a:xfrm>
            <a:off x="692201" y="611124"/>
            <a:ext cx="10473465"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Extra challenge – spread the word</a:t>
            </a:r>
            <a:endParaRPr/>
          </a:p>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 </a:t>
            </a:r>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It’s important that all young people understand what the Children’s code is and why it’s relevant to them. </a:t>
            </a:r>
            <a:endParaRPr/>
          </a:p>
          <a:p>
            <a:pPr marL="0" marR="0" lvl="0" indent="0" algn="l" rtl="0">
              <a:lnSpc>
                <a:spcPct val="11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We would like you to work in pairs to create an informative poster as part of a campaign to make young people aged 11 to 16 aware of the Children’s code. </a:t>
            </a:r>
            <a:endParaRPr/>
          </a:p>
          <a:p>
            <a:pPr marL="0" marR="0" lvl="0" indent="0" algn="l" rtl="0">
              <a:lnSpc>
                <a:spcPct val="11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Your poster should explain what the Children’s code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is and why it is important, in an engaging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and accessible way.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chemeClr val="dk1"/>
              </a:buClr>
              <a:buSzPts val="3600"/>
              <a:buFont typeface="Overpass Mono"/>
              <a:buNone/>
            </a:pPr>
            <a:r>
              <a:rPr lang="en-GB"/>
              <a:t>Introduction</a:t>
            </a:r>
            <a:endParaRPr/>
          </a:p>
        </p:txBody>
      </p:sp>
      <p:grpSp>
        <p:nvGrpSpPr>
          <p:cNvPr id="125" name="Google Shape;125;p3"/>
          <p:cNvGrpSpPr/>
          <p:nvPr/>
        </p:nvGrpSpPr>
        <p:grpSpPr>
          <a:xfrm>
            <a:off x="3259842" y="1721033"/>
            <a:ext cx="10015689" cy="10309011"/>
            <a:chOff x="2522805" y="2024604"/>
            <a:chExt cx="11228866" cy="11557717"/>
          </a:xfrm>
        </p:grpSpPr>
        <p:sp>
          <p:nvSpPr>
            <p:cNvPr id="126" name="Google Shape;126;p3"/>
            <p:cNvSpPr/>
            <p:nvPr/>
          </p:nvSpPr>
          <p:spPr>
            <a:xfrm>
              <a:off x="2522805" y="2024604"/>
              <a:ext cx="11228866" cy="11557717"/>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7" name="Google Shape;127;p3"/>
            <p:cNvSpPr/>
            <p:nvPr/>
          </p:nvSpPr>
          <p:spPr>
            <a:xfrm>
              <a:off x="2912317" y="2679299"/>
              <a:ext cx="10432954" cy="9840602"/>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8" name="Google Shape;128;p3"/>
            <p:cNvSpPr/>
            <p:nvPr/>
          </p:nvSpPr>
          <p:spPr>
            <a:xfrm>
              <a:off x="7773626" y="12771310"/>
              <a:ext cx="547666" cy="547330"/>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9" name="Google Shape;129;p3"/>
            <p:cNvSpPr/>
            <p:nvPr/>
          </p:nvSpPr>
          <p:spPr>
            <a:xfrm>
              <a:off x="7412032" y="2357492"/>
              <a:ext cx="723187" cy="7039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8334010" y="2306766"/>
              <a:ext cx="189395" cy="18738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1" name="Google Shape;131;p3"/>
          <p:cNvSpPr/>
          <p:nvPr/>
        </p:nvSpPr>
        <p:spPr>
          <a:xfrm>
            <a:off x="4186447" y="2969739"/>
            <a:ext cx="7884694" cy="420628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Overpass Mono"/>
                <a:ea typeface="Overpass Mono"/>
                <a:cs typeface="Overpass Mono"/>
                <a:sym typeface="Overpass Mono"/>
              </a:rPr>
              <a:t>“This resource about the Children's code is excellent - the information is broken down well and is accessible to young people.  </a:t>
            </a:r>
            <a:endParaRPr dirty="0"/>
          </a:p>
          <a:p>
            <a:pPr marL="0" marR="0" lvl="0" indent="0" algn="l" rtl="0">
              <a:spcBef>
                <a:spcPts val="2000"/>
              </a:spcBef>
              <a:spcAft>
                <a:spcPts val="0"/>
              </a:spcAft>
              <a:buNone/>
            </a:pPr>
            <a:r>
              <a:rPr lang="en-GB" sz="2400" dirty="0">
                <a:solidFill>
                  <a:schemeClr val="dk1"/>
                </a:solidFill>
                <a:latin typeface="Overpass Mono"/>
                <a:ea typeface="Overpass Mono"/>
                <a:cs typeface="Overpass Mono"/>
                <a:sym typeface="Overpass Mono"/>
              </a:rPr>
              <a:t>The resource will make students more aware about the personal data that they share and highlights the important issues that we all need to be aware of in an ever-changing digital world."</a:t>
            </a:r>
            <a:endParaRPr dirty="0"/>
          </a:p>
          <a:p>
            <a:pPr marL="0" marR="0" lvl="0" indent="0" algn="l" rtl="0">
              <a:spcBef>
                <a:spcPts val="2000"/>
              </a:spcBef>
              <a:spcAft>
                <a:spcPts val="0"/>
              </a:spcAft>
              <a:buNone/>
            </a:pPr>
            <a:r>
              <a:rPr lang="en-GB" sz="2400" b="1" dirty="0">
                <a:solidFill>
                  <a:schemeClr val="dk1"/>
                </a:solidFill>
                <a:latin typeface="Overpass Mono"/>
                <a:ea typeface="Overpass Mono"/>
                <a:cs typeface="Overpass Mono"/>
                <a:sym typeface="Overpass Mono"/>
              </a:rPr>
              <a:t>Mrs Siobhan Gillen, School Principal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
                                            <p:txEl>
                                              <p:pRg st="0" end="0"/>
                                            </p:txEl>
                                          </p:spTgt>
                                        </p:tgtEl>
                                        <p:attrNameLst>
                                          <p:attrName>style.visibility</p:attrName>
                                        </p:attrNameLst>
                                      </p:cBhvr>
                                      <p:to>
                                        <p:strVal val="visible"/>
                                      </p:to>
                                    </p:set>
                                    <p:animEffect transition="in" filter="fade">
                                      <p:cBhvr>
                                        <p:cTn id="11" dur="750"/>
                                        <p:tgtEl>
                                          <p:spTgt spid="131">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1">
                                            <p:txEl>
                                              <p:pRg st="1" end="1"/>
                                            </p:txEl>
                                          </p:spTgt>
                                        </p:tgtEl>
                                        <p:attrNameLst>
                                          <p:attrName>style.visibility</p:attrName>
                                        </p:attrNameLst>
                                      </p:cBhvr>
                                      <p:to>
                                        <p:strVal val="visible"/>
                                      </p:to>
                                    </p:set>
                                    <p:animEffect transition="in" filter="fade">
                                      <p:cBhvr>
                                        <p:cTn id="15" dur="750"/>
                                        <p:tgtEl>
                                          <p:spTgt spid="131">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1">
                                            <p:txEl>
                                              <p:pRg st="2" end="2"/>
                                            </p:txEl>
                                          </p:spTgt>
                                        </p:tgtEl>
                                        <p:attrNameLst>
                                          <p:attrName>style.visibility</p:attrName>
                                        </p:attrNameLst>
                                      </p:cBhvr>
                                      <p:to>
                                        <p:strVal val="visible"/>
                                      </p:to>
                                    </p:set>
                                    <p:animEffect transition="in" filter="fade">
                                      <p:cBhvr>
                                        <p:cTn id="19" dur="750"/>
                                        <p:tgtEl>
                                          <p:spTgt spid="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0"/>
          <p:cNvSpPr/>
          <p:nvPr/>
        </p:nvSpPr>
        <p:spPr>
          <a:xfrm>
            <a:off x="-162797" y="-72492"/>
            <a:ext cx="11328464" cy="621341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710" name="Google Shape;710;p30"/>
          <p:cNvSpPr txBox="1"/>
          <p:nvPr/>
        </p:nvSpPr>
        <p:spPr>
          <a:xfrm>
            <a:off x="692201" y="611124"/>
            <a:ext cx="10473465"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Extra challenge – spread the word</a:t>
            </a:r>
            <a:endParaRPr/>
          </a:p>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 </a:t>
            </a:r>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It’s important that all young people understand what the Children’s code is and why it’s relevant to them. </a:t>
            </a:r>
            <a:endParaRPr/>
          </a:p>
          <a:p>
            <a:pPr marL="0" marR="0" lvl="0" indent="0" algn="l" rtl="0">
              <a:lnSpc>
                <a:spcPct val="11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We would like you to work in pairs to create an informative poster as part of a campaign to make young people aged 11 to 16 aware of the Children’s code. </a:t>
            </a:r>
            <a:endParaRPr/>
          </a:p>
          <a:p>
            <a:pPr marL="0" marR="0" lvl="0" indent="0" algn="l" rtl="0">
              <a:lnSpc>
                <a:spcPct val="11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Your poster should explain what the Children’s code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is and why it is important in an engaging </a:t>
            </a:r>
            <a:br>
              <a:rPr lang="en-GB" sz="2400" b="0" i="0">
                <a:solidFill>
                  <a:schemeClr val="dk1"/>
                </a:solidFill>
                <a:latin typeface="Overpass Mono"/>
                <a:ea typeface="Overpass Mono"/>
                <a:cs typeface="Overpass Mono"/>
                <a:sym typeface="Overpass Mono"/>
              </a:rPr>
            </a:br>
            <a:r>
              <a:rPr lang="en-GB" sz="2400" b="0" i="0">
                <a:solidFill>
                  <a:schemeClr val="dk1"/>
                </a:solidFill>
                <a:latin typeface="Overpass Mono"/>
                <a:ea typeface="Overpass Mono"/>
                <a:cs typeface="Overpass Mono"/>
                <a:sym typeface="Overpass Mono"/>
              </a:rPr>
              <a:t>and accessible way.</a:t>
            </a:r>
            <a:endParaRPr/>
          </a:p>
        </p:txBody>
      </p:sp>
      <p:sp>
        <p:nvSpPr>
          <p:cNvPr id="711" name="Google Shape;711;p30"/>
          <p:cNvSpPr/>
          <p:nvPr/>
        </p:nvSpPr>
        <p:spPr>
          <a:xfrm>
            <a:off x="0" y="-396586"/>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943A1950-F8C2-9241-8B14-183A0C0D2851}"/>
              </a:ext>
            </a:extLst>
          </p:cNvPr>
          <p:cNvGrpSpPr/>
          <p:nvPr/>
        </p:nvGrpSpPr>
        <p:grpSpPr>
          <a:xfrm>
            <a:off x="342401" y="1638135"/>
            <a:ext cx="11155513" cy="6894741"/>
            <a:chOff x="342401" y="1638135"/>
            <a:chExt cx="11155513" cy="6894741"/>
          </a:xfrm>
        </p:grpSpPr>
        <p:grpSp>
          <p:nvGrpSpPr>
            <p:cNvPr id="712" name="Google Shape;712;p30"/>
            <p:cNvGrpSpPr/>
            <p:nvPr/>
          </p:nvGrpSpPr>
          <p:grpSpPr>
            <a:xfrm>
              <a:off x="342401" y="1638135"/>
              <a:ext cx="11155513" cy="6894741"/>
              <a:chOff x="2035553" y="2593256"/>
              <a:chExt cx="11155513" cy="6894741"/>
            </a:xfrm>
          </p:grpSpPr>
          <p:sp>
            <p:nvSpPr>
              <p:cNvPr id="713" name="Google Shape;713;p30"/>
              <p:cNvSpPr/>
              <p:nvPr/>
            </p:nvSpPr>
            <p:spPr>
              <a:xfrm>
                <a:off x="2035553" y="2593256"/>
                <a:ext cx="11155513" cy="689474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30"/>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15" name="Google Shape;715;p30"/>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a:solidFill>
                      <a:schemeClr val="lt1"/>
                    </a:solidFill>
                    <a:latin typeface="Overpass Mono"/>
                    <a:ea typeface="Overpass Mono"/>
                    <a:cs typeface="Overpass Mono"/>
                    <a:sym typeface="Overpass Mono"/>
                  </a:rPr>
                  <a:t>Extra challenge - spread the word</a:t>
                </a:r>
                <a:endParaRPr dirty="0"/>
              </a:p>
            </p:txBody>
          </p:sp>
          <p:grpSp>
            <p:nvGrpSpPr>
              <p:cNvPr id="716" name="Google Shape;716;p30"/>
              <p:cNvGrpSpPr/>
              <p:nvPr/>
            </p:nvGrpSpPr>
            <p:grpSpPr>
              <a:xfrm>
                <a:off x="2158072" y="2680893"/>
                <a:ext cx="366748" cy="366748"/>
                <a:chOff x="2118558" y="2663960"/>
                <a:chExt cx="366748" cy="366748"/>
              </a:xfrm>
            </p:grpSpPr>
            <p:sp>
              <p:nvSpPr>
                <p:cNvPr id="717" name="Google Shape;717;p30"/>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18" name="Google Shape;718;p30"/>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719" name="Google Shape;719;p30"/>
              <p:cNvGrpSpPr/>
              <p:nvPr/>
            </p:nvGrpSpPr>
            <p:grpSpPr>
              <a:xfrm>
                <a:off x="12290940" y="2686867"/>
                <a:ext cx="776902" cy="366748"/>
                <a:chOff x="10581098" y="2669934"/>
                <a:chExt cx="776902" cy="366748"/>
              </a:xfrm>
            </p:grpSpPr>
            <p:sp>
              <p:nvSpPr>
                <p:cNvPr id="720" name="Google Shape;720;p30"/>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30"/>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30"/>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30"/>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4" name="Google Shape;724;p30"/>
              <p:cNvSpPr txBox="1"/>
              <p:nvPr/>
            </p:nvSpPr>
            <p:spPr>
              <a:xfrm>
                <a:off x="2694499" y="3844839"/>
                <a:ext cx="9837620" cy="86413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dirty="0">
                    <a:solidFill>
                      <a:srgbClr val="019967"/>
                    </a:solidFill>
                    <a:latin typeface="Overpass Mono"/>
                    <a:ea typeface="Overpass Mono"/>
                    <a:cs typeface="Overpass Mono"/>
                    <a:sym typeface="Overpass Mono"/>
                  </a:rPr>
                  <a:t>Use the following handouts in your groups to help you plan your poster:</a:t>
                </a:r>
                <a:endParaRPr dirty="0"/>
              </a:p>
            </p:txBody>
          </p:sp>
        </p:grpSp>
        <p:sp>
          <p:nvSpPr>
            <p:cNvPr id="728" name="Google Shape;728;p30"/>
            <p:cNvSpPr txBox="1"/>
            <p:nvPr/>
          </p:nvSpPr>
          <p:spPr>
            <a:xfrm>
              <a:off x="1112363" y="7717346"/>
              <a:ext cx="3866884" cy="381771"/>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GB" sz="1800" b="1">
                  <a:solidFill>
                    <a:srgbClr val="019967"/>
                  </a:solidFill>
                  <a:latin typeface="Calibri"/>
                  <a:ea typeface="Calibri"/>
                  <a:cs typeface="Calibri"/>
                  <a:sym typeface="Calibri"/>
                </a:rPr>
                <a:t>Top tips for creating a poster campaign</a:t>
              </a:r>
              <a:endParaRPr/>
            </a:p>
          </p:txBody>
        </p:sp>
        <p:sp>
          <p:nvSpPr>
            <p:cNvPr id="729" name="Google Shape;729;p30"/>
            <p:cNvSpPr txBox="1"/>
            <p:nvPr/>
          </p:nvSpPr>
          <p:spPr>
            <a:xfrm>
              <a:off x="5749209" y="7719439"/>
              <a:ext cx="3866884" cy="381771"/>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GB" sz="1800" b="1">
                  <a:solidFill>
                    <a:srgbClr val="019967"/>
                  </a:solidFill>
                  <a:latin typeface="Calibri"/>
                  <a:ea typeface="Calibri"/>
                  <a:cs typeface="Calibri"/>
                  <a:sym typeface="Calibri"/>
                </a:rPr>
                <a:t>The Children’s code - a summary</a:t>
              </a:r>
              <a:endParaRPr/>
            </a:p>
          </p:txBody>
        </p:sp>
        <p:pic>
          <p:nvPicPr>
            <p:cNvPr id="27" name="Picture 26">
              <a:extLst>
                <a:ext uri="{FF2B5EF4-FFF2-40B4-BE49-F238E27FC236}">
                  <a16:creationId xmlns:a16="http://schemas.microsoft.com/office/drawing/2014/main" id="{CA8673FC-016F-8A4F-8931-96783379A2C6}"/>
                </a:ext>
              </a:extLst>
            </p:cNvPr>
            <p:cNvPicPr>
              <a:picLocks noChangeAspect="1"/>
            </p:cNvPicPr>
            <p:nvPr/>
          </p:nvPicPr>
          <p:blipFill>
            <a:blip r:embed="rId3"/>
            <a:stretch>
              <a:fillRect/>
            </a:stretch>
          </p:blipFill>
          <p:spPr>
            <a:xfrm>
              <a:off x="1834632" y="4063702"/>
              <a:ext cx="2431875" cy="3441409"/>
            </a:xfrm>
            <a:prstGeom prst="rect">
              <a:avLst/>
            </a:prstGeom>
            <a:ln w="19050">
              <a:solidFill>
                <a:srgbClr val="009967"/>
              </a:solidFill>
            </a:ln>
          </p:spPr>
        </p:pic>
        <p:pic>
          <p:nvPicPr>
            <p:cNvPr id="28" name="Picture 27">
              <a:extLst>
                <a:ext uri="{FF2B5EF4-FFF2-40B4-BE49-F238E27FC236}">
                  <a16:creationId xmlns:a16="http://schemas.microsoft.com/office/drawing/2014/main" id="{9435FB09-3CBA-944E-A404-DC618DE74D01}"/>
                </a:ext>
              </a:extLst>
            </p:cNvPr>
            <p:cNvPicPr>
              <a:picLocks noChangeAspect="1"/>
            </p:cNvPicPr>
            <p:nvPr/>
          </p:nvPicPr>
          <p:blipFill>
            <a:blip r:embed="rId4"/>
            <a:srcRect/>
            <a:stretch/>
          </p:blipFill>
          <p:spPr>
            <a:xfrm>
              <a:off x="6468528" y="4063702"/>
              <a:ext cx="2431874" cy="3441409"/>
            </a:xfrm>
            <a:prstGeom prst="rect">
              <a:avLst/>
            </a:prstGeom>
            <a:ln w="19050">
              <a:solidFill>
                <a:srgbClr val="009967"/>
              </a:solidFill>
            </a:ln>
          </p:spPr>
        </p:pic>
      </p:grpSp>
      <p:grpSp>
        <p:nvGrpSpPr>
          <p:cNvPr id="725" name="Google Shape;725;p30"/>
          <p:cNvGrpSpPr/>
          <p:nvPr/>
        </p:nvGrpSpPr>
        <p:grpSpPr>
          <a:xfrm>
            <a:off x="10616588" y="5370022"/>
            <a:ext cx="4734285" cy="3409554"/>
            <a:chOff x="2216813" y="5062332"/>
            <a:chExt cx="4734285" cy="3409554"/>
          </a:xfrm>
        </p:grpSpPr>
        <p:sp>
          <p:nvSpPr>
            <p:cNvPr id="726" name="Google Shape;726;p30"/>
            <p:cNvSpPr/>
            <p:nvPr/>
          </p:nvSpPr>
          <p:spPr>
            <a:xfrm>
              <a:off x="2216813" y="5295572"/>
              <a:ext cx="4501046" cy="3176314"/>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0" rIns="360000" bIns="45700" anchor="ctr" anchorCtr="0">
              <a:noAutofit/>
            </a:bodyPr>
            <a:lstStyle/>
            <a:p>
              <a:pPr marL="0" marR="0" lvl="0" indent="0" algn="ctr" rtl="0">
                <a:spcBef>
                  <a:spcPts val="0"/>
                </a:spcBef>
                <a:spcAft>
                  <a:spcPts val="0"/>
                </a:spcAft>
                <a:buNone/>
              </a:pPr>
              <a:r>
                <a:rPr lang="en-GB" sz="2400" dirty="0">
                  <a:solidFill>
                    <a:srgbClr val="791D7E"/>
                  </a:solidFill>
                  <a:latin typeface="Overpass Mono"/>
                  <a:ea typeface="Overpass Mono"/>
                  <a:cs typeface="Overpass Mono"/>
                  <a:sym typeface="Overpass Mono"/>
                </a:rPr>
                <a:t>Remember to keep it </a:t>
              </a:r>
              <a:br>
                <a:rPr lang="en-GB" sz="2400" dirty="0">
                  <a:solidFill>
                    <a:srgbClr val="791D7E"/>
                  </a:solidFill>
                  <a:latin typeface="Overpass Mono"/>
                  <a:ea typeface="Overpass Mono"/>
                  <a:cs typeface="Overpass Mono"/>
                  <a:sym typeface="Overpass Mono"/>
                </a:rPr>
              </a:br>
              <a:r>
                <a:rPr lang="en-GB" sz="2400" dirty="0">
                  <a:solidFill>
                    <a:srgbClr val="791D7E"/>
                  </a:solidFill>
                  <a:latin typeface="Overpass Mono"/>
                  <a:ea typeface="Overpass Mono"/>
                  <a:cs typeface="Overpass Mono"/>
                  <a:sym typeface="Overpass Mono"/>
                </a:rPr>
                <a:t>as simple and creative as you can! </a:t>
              </a:r>
              <a:endParaRPr sz="2400" b="1" dirty="0">
                <a:solidFill>
                  <a:srgbClr val="791D7E"/>
                </a:solidFill>
                <a:latin typeface="Overpass Mono"/>
                <a:ea typeface="Overpass Mono"/>
                <a:cs typeface="Overpass Mono"/>
                <a:sym typeface="Overpass Mono"/>
              </a:endParaRPr>
            </a:p>
          </p:txBody>
        </p:sp>
        <p:pic>
          <p:nvPicPr>
            <p:cNvPr id="727" name="Google Shape;727;p30"/>
            <p:cNvPicPr preferRelativeResize="0"/>
            <p:nvPr/>
          </p:nvPicPr>
          <p:blipFill rotWithShape="1">
            <a:blip r:embed="rId5">
              <a:alphaModFix/>
            </a:blip>
            <a:srcRect/>
            <a:stretch/>
          </p:blipFill>
          <p:spPr>
            <a:xfrm>
              <a:off x="6413124" y="5062332"/>
              <a:ext cx="537974" cy="53797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25"/>
                                        </p:tgtEl>
                                        <p:attrNameLst>
                                          <p:attrName>style.visibility</p:attrName>
                                        </p:attrNameLst>
                                      </p:cBhvr>
                                      <p:to>
                                        <p:strVal val="visible"/>
                                      </p:to>
                                    </p:set>
                                    <p:anim calcmode="lin" valueType="num">
                                      <p:cBhvr>
                                        <p:cTn id="13" dur="500" fill="hold"/>
                                        <p:tgtEl>
                                          <p:spTgt spid="725"/>
                                        </p:tgtEl>
                                        <p:attrNameLst>
                                          <p:attrName>ppt_w</p:attrName>
                                        </p:attrNameLst>
                                      </p:cBhvr>
                                      <p:tavLst>
                                        <p:tav tm="0">
                                          <p:val>
                                            <p:fltVal val="0"/>
                                          </p:val>
                                        </p:tav>
                                        <p:tav tm="100000">
                                          <p:val>
                                            <p:strVal val="#ppt_w"/>
                                          </p:val>
                                        </p:tav>
                                      </p:tavLst>
                                    </p:anim>
                                    <p:anim calcmode="lin" valueType="num">
                                      <p:cBhvr>
                                        <p:cTn id="14" dur="500" fill="hold"/>
                                        <p:tgtEl>
                                          <p:spTgt spid="725"/>
                                        </p:tgtEl>
                                        <p:attrNameLst>
                                          <p:attrName>ppt_h</p:attrName>
                                        </p:attrNameLst>
                                      </p:cBhvr>
                                      <p:tavLst>
                                        <p:tav tm="0">
                                          <p:val>
                                            <p:fltVal val="0"/>
                                          </p:val>
                                        </p:tav>
                                        <p:tav tm="100000">
                                          <p:val>
                                            <p:strVal val="#ppt_h"/>
                                          </p:val>
                                        </p:tav>
                                      </p:tavLst>
                                    </p:anim>
                                    <p:animEffect transition="in" filter="fade">
                                      <p:cBhvr>
                                        <p:cTn id="15" dur="5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p:nvPr/>
        </p:nvSpPr>
        <p:spPr>
          <a:xfrm>
            <a:off x="-179200" y="-77001"/>
            <a:ext cx="11328464" cy="4649002"/>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nvGrpSpPr>
          <p:cNvPr id="738" name="Google Shape;738;p31"/>
          <p:cNvGrpSpPr/>
          <p:nvPr/>
        </p:nvGrpSpPr>
        <p:grpSpPr>
          <a:xfrm>
            <a:off x="813803" y="6653739"/>
            <a:ext cx="11460771" cy="1879136"/>
            <a:chOff x="-3794595" y="5006258"/>
            <a:chExt cx="11460771" cy="1879136"/>
          </a:xfrm>
        </p:grpSpPr>
        <p:sp>
          <p:nvSpPr>
            <p:cNvPr id="739" name="Google Shape;739;p31"/>
            <p:cNvSpPr/>
            <p:nvPr/>
          </p:nvSpPr>
          <p:spPr>
            <a:xfrm>
              <a:off x="-3794595" y="5255104"/>
              <a:ext cx="11211928" cy="163029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540000" tIns="45700" rIns="540000" bIns="45700" anchor="ctr" anchorCtr="0">
              <a:noAutofit/>
            </a:bodyPr>
            <a:lstStyle/>
            <a:p>
              <a:pPr marL="0" marR="0" lvl="0" indent="0" algn="l" rtl="0">
                <a:spcBef>
                  <a:spcPts val="0"/>
                </a:spcBef>
                <a:spcAft>
                  <a:spcPts val="0"/>
                </a:spcAft>
                <a:buNone/>
              </a:pPr>
              <a:r>
                <a:rPr lang="en-GB" sz="2400" dirty="0">
                  <a:solidFill>
                    <a:schemeClr val="dk1"/>
                  </a:solidFill>
                  <a:latin typeface="Overpass Mono"/>
                  <a:ea typeface="Overpass Mono"/>
                  <a:cs typeface="Overpass Mono"/>
                  <a:sym typeface="Overpass Mono"/>
                </a:rPr>
                <a:t>If your parent or carer is not happy with the response they get, they can contact the ICO for help: </a:t>
              </a:r>
              <a:r>
                <a:rPr lang="en-GB" sz="2400" b="1" dirty="0">
                  <a:solidFill>
                    <a:srgbClr val="019967"/>
                  </a:solidFill>
                  <a:latin typeface="Overpass Mono"/>
                  <a:ea typeface="Overpass Mono"/>
                  <a:cs typeface="Overpass Mono"/>
                  <a:sym typeface="Overpass Mono"/>
                </a:rPr>
                <a:t>ico.org.uk/global/contact-us</a:t>
              </a:r>
              <a:endParaRPr sz="2400" dirty="0">
                <a:solidFill>
                  <a:schemeClr val="dk1"/>
                </a:solidFill>
                <a:latin typeface="Overpass Mono"/>
                <a:ea typeface="Overpass Mono"/>
                <a:cs typeface="Overpass Mono"/>
                <a:sym typeface="Overpass Mono"/>
              </a:endParaRPr>
            </a:p>
          </p:txBody>
        </p:sp>
        <p:grpSp>
          <p:nvGrpSpPr>
            <p:cNvPr id="740" name="Google Shape;740;p31"/>
            <p:cNvGrpSpPr/>
            <p:nvPr/>
          </p:nvGrpSpPr>
          <p:grpSpPr>
            <a:xfrm>
              <a:off x="7168488" y="5006258"/>
              <a:ext cx="497688" cy="497689"/>
              <a:chOff x="15025689" y="1401052"/>
              <a:chExt cx="497688" cy="497689"/>
            </a:xfrm>
          </p:grpSpPr>
          <p:sp>
            <p:nvSpPr>
              <p:cNvPr id="741" name="Google Shape;741;p31"/>
              <p:cNvSpPr/>
              <p:nvPr/>
            </p:nvSpPr>
            <p:spPr>
              <a:xfrm>
                <a:off x="1502568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31"/>
              <p:cNvSpPr txBox="1"/>
              <p:nvPr/>
            </p:nvSpPr>
            <p:spPr>
              <a:xfrm>
                <a:off x="1516777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743" name="Google Shape;743;p31"/>
          <p:cNvGrpSpPr/>
          <p:nvPr/>
        </p:nvGrpSpPr>
        <p:grpSpPr>
          <a:xfrm>
            <a:off x="9070881" y="2755900"/>
            <a:ext cx="5828073" cy="3409554"/>
            <a:chOff x="1123025" y="5062332"/>
            <a:chExt cx="5828073" cy="3409554"/>
          </a:xfrm>
        </p:grpSpPr>
        <p:sp>
          <p:nvSpPr>
            <p:cNvPr id="744" name="Google Shape;744;p31"/>
            <p:cNvSpPr/>
            <p:nvPr/>
          </p:nvSpPr>
          <p:spPr>
            <a:xfrm>
              <a:off x="1123025" y="5295572"/>
              <a:ext cx="5594834" cy="3176314"/>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0" rIns="360000"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Remember, if you have any concerns about how a website or app is using your data talk to a parent or carer. Your parent or carer can contact the website or app.</a:t>
              </a:r>
              <a:endParaRPr sz="2400" b="1">
                <a:solidFill>
                  <a:srgbClr val="791D7E"/>
                </a:solidFill>
                <a:latin typeface="Overpass Mono"/>
                <a:ea typeface="Overpass Mono"/>
                <a:cs typeface="Overpass Mono"/>
                <a:sym typeface="Overpass Mono"/>
              </a:endParaRPr>
            </a:p>
          </p:txBody>
        </p:sp>
        <p:pic>
          <p:nvPicPr>
            <p:cNvPr id="745" name="Google Shape;745;p31"/>
            <p:cNvPicPr preferRelativeResize="0"/>
            <p:nvPr/>
          </p:nvPicPr>
          <p:blipFill rotWithShape="1">
            <a:blip r:embed="rId3">
              <a:alphaModFix/>
            </a:blip>
            <a:srcRect/>
            <a:stretch/>
          </p:blipFill>
          <p:spPr>
            <a:xfrm>
              <a:off x="6413124" y="5062332"/>
              <a:ext cx="537974" cy="537974"/>
            </a:xfrm>
            <a:prstGeom prst="rect">
              <a:avLst/>
            </a:prstGeom>
            <a:noFill/>
            <a:ln>
              <a:noFill/>
            </a:ln>
          </p:spPr>
        </p:pic>
      </p:grpSp>
      <p:sp>
        <p:nvSpPr>
          <p:cNvPr id="746" name="Google Shape;746;p31"/>
          <p:cNvSpPr txBox="1"/>
          <p:nvPr/>
        </p:nvSpPr>
        <p:spPr>
          <a:xfrm>
            <a:off x="692201" y="55397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Exit tickets</a:t>
            </a:r>
            <a:endParaRPr dirty="0"/>
          </a:p>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r>
              <a:rPr lang="en-GB" sz="2400" b="0" i="0" dirty="0">
                <a:solidFill>
                  <a:schemeClr val="dk1"/>
                </a:solidFill>
                <a:latin typeface="Overpass Mono"/>
                <a:ea typeface="Overpass Mono"/>
                <a:cs typeface="Overpass Mono"/>
                <a:sym typeface="Overpass Mono"/>
              </a:rPr>
              <a:t>On your exit tickets write down:</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chemeClr val="dk1"/>
              </a:buClr>
              <a:buSzPts val="2400"/>
              <a:buFont typeface="Arial"/>
              <a:buChar char="•"/>
            </a:pPr>
            <a:r>
              <a:rPr lang="en-GB" sz="2400" b="0" i="0" dirty="0">
                <a:solidFill>
                  <a:schemeClr val="dk1"/>
                </a:solidFill>
                <a:latin typeface="Overpass Mono"/>
                <a:ea typeface="Overpass Mono"/>
                <a:cs typeface="Overpass Mono"/>
                <a:sym typeface="Overpass Mono"/>
              </a:rPr>
              <a:t>one thing you have learned today; and </a:t>
            </a:r>
            <a:endParaRPr dirty="0"/>
          </a:p>
          <a:p>
            <a:pPr marL="342900" marR="0" lvl="0" indent="-342900" algn="l" rtl="0">
              <a:lnSpc>
                <a:spcPct val="110000"/>
              </a:lnSpc>
              <a:spcBef>
                <a:spcPts val="0"/>
              </a:spcBef>
              <a:spcAft>
                <a:spcPts val="0"/>
              </a:spcAft>
              <a:buClr>
                <a:schemeClr val="dk1"/>
              </a:buClr>
              <a:buSzPts val="2400"/>
              <a:buFont typeface="Arial"/>
              <a:buChar char="•"/>
            </a:pPr>
            <a:r>
              <a:rPr lang="en-GB" sz="2400" b="0" i="0" dirty="0">
                <a:solidFill>
                  <a:schemeClr val="dk1"/>
                </a:solidFill>
                <a:latin typeface="Overpass Mono"/>
                <a:ea typeface="Overpass Mono"/>
                <a:cs typeface="Overpass Mono"/>
                <a:sym typeface="Overpass Mono"/>
              </a:rPr>
              <a:t>any questions you </a:t>
            </a:r>
            <a:r>
              <a:rPr lang="en-GB" sz="2400" b="0" i="0">
                <a:solidFill>
                  <a:schemeClr val="dk1"/>
                </a:solidFill>
                <a:latin typeface="Overpass Mono"/>
                <a:ea typeface="Overpass Mono"/>
                <a:cs typeface="Overpass Mono"/>
                <a:sym typeface="Overpass Mono"/>
              </a:rPr>
              <a:t>still have.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additive="base">
                                        <p:cTn id="7" dur="500"/>
                                        <p:tgtEl>
                                          <p:spTgt spid="743"/>
                                        </p:tgtEl>
                                        <p:attrNameLst>
                                          <p:attrName>ppt_w</p:attrName>
                                        </p:attrNameLst>
                                      </p:cBhvr>
                                      <p:tavLst>
                                        <p:tav tm="0">
                                          <p:val>
                                            <p:strVal val="0"/>
                                          </p:val>
                                        </p:tav>
                                        <p:tav tm="100000">
                                          <p:val>
                                            <p:strVal val="#ppt_w"/>
                                          </p:val>
                                        </p:tav>
                                      </p:tavLst>
                                    </p:anim>
                                    <p:anim calcmode="lin" valueType="num">
                                      <p:cBhvr additive="base">
                                        <p:cTn id="8" dur="500"/>
                                        <p:tgtEl>
                                          <p:spTgt spid="74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38"/>
                                        </p:tgtEl>
                                        <p:attrNameLst>
                                          <p:attrName>style.visibility</p:attrName>
                                        </p:attrNameLst>
                                      </p:cBhvr>
                                      <p:to>
                                        <p:strVal val="visible"/>
                                      </p:to>
                                    </p:set>
                                    <p:anim calcmode="lin" valueType="num">
                                      <p:cBhvr additive="base">
                                        <p:cTn id="13" dur="500"/>
                                        <p:tgtEl>
                                          <p:spTgt spid="738"/>
                                        </p:tgtEl>
                                        <p:attrNameLst>
                                          <p:attrName>ppt_w</p:attrName>
                                        </p:attrNameLst>
                                      </p:cBhvr>
                                      <p:tavLst>
                                        <p:tav tm="0">
                                          <p:val>
                                            <p:strVal val="0"/>
                                          </p:val>
                                        </p:tav>
                                        <p:tav tm="100000">
                                          <p:val>
                                            <p:strVal val="#ppt_w"/>
                                          </p:val>
                                        </p:tav>
                                      </p:tavLst>
                                    </p:anim>
                                    <p:anim calcmode="lin" valueType="num">
                                      <p:cBhvr additive="base">
                                        <p:cTn id="14" dur="500"/>
                                        <p:tgtEl>
                                          <p:spTgt spid="7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p:nvPr/>
        </p:nvSpPr>
        <p:spPr>
          <a:xfrm>
            <a:off x="8531242" y="2679795"/>
            <a:ext cx="6309025" cy="2241599"/>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None/>
            </a:pPr>
            <a:r>
              <a:rPr lang="en-GB" sz="1400" b="1" u="sng" dirty="0">
                <a:solidFill>
                  <a:schemeClr val="dk1"/>
                </a:solidFill>
                <a:latin typeface="Calibri"/>
                <a:ea typeface="Calibri"/>
                <a:cs typeface="Calibri"/>
                <a:sym typeface="Calibri"/>
              </a:rPr>
              <a:t>Curriculum Links to PSHE programme of Study:</a:t>
            </a:r>
            <a:endParaRPr dirty="0"/>
          </a:p>
          <a:p>
            <a:pPr marL="0" marR="0" lvl="0" indent="0" algn="l" rtl="0">
              <a:lnSpc>
                <a:spcPct val="107142"/>
              </a:lnSpc>
              <a:spcBef>
                <a:spcPts val="1000"/>
              </a:spcBef>
              <a:spcAft>
                <a:spcPts val="0"/>
              </a:spcAft>
              <a:buNone/>
            </a:pPr>
            <a:endParaRPr sz="1400" b="1" u="sng" dirty="0">
              <a:solidFill>
                <a:schemeClr val="dk1"/>
              </a:solidFill>
              <a:latin typeface="Calibri"/>
              <a:ea typeface="Calibri"/>
              <a:cs typeface="Calibri"/>
              <a:sym typeface="Calibri"/>
            </a:endParaRPr>
          </a:p>
          <a:p>
            <a:pPr marL="0" marR="0" lvl="0" indent="0" algn="l" rtl="0">
              <a:spcBef>
                <a:spcPts val="1000"/>
              </a:spcBef>
              <a:spcAft>
                <a:spcPts val="0"/>
              </a:spcAft>
              <a:buNone/>
            </a:pPr>
            <a:r>
              <a:rPr lang="en-GB" sz="1400" u="sng" dirty="0">
                <a:solidFill>
                  <a:schemeClr val="dk1"/>
                </a:solidFill>
                <a:latin typeface="Calibri"/>
                <a:ea typeface="Calibri"/>
                <a:cs typeface="Calibri"/>
                <a:sym typeface="Calibri"/>
              </a:rPr>
              <a:t>KS3</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H30. </a:t>
            </a:r>
            <a:r>
              <a:rPr lang="en-GB" sz="1400" dirty="0">
                <a:solidFill>
                  <a:schemeClr val="dk1"/>
                </a:solidFill>
                <a:latin typeface="Calibri"/>
                <a:ea typeface="Calibri"/>
                <a:cs typeface="Calibri"/>
                <a:sym typeface="Calibri"/>
              </a:rPr>
              <a:t>how to identify risk and manage personal safety in increasingly independent situations, including online</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u="sng" dirty="0">
                <a:solidFill>
                  <a:schemeClr val="dk1"/>
                </a:solidFill>
                <a:latin typeface="Calibri"/>
                <a:ea typeface="Calibri"/>
                <a:cs typeface="Calibri"/>
                <a:sym typeface="Calibri"/>
              </a:rPr>
              <a:t>KS4</a:t>
            </a:r>
            <a:br>
              <a:rPr lang="en-GB" sz="1400" dirty="0">
                <a:solidFill>
                  <a:schemeClr val="dk1"/>
                </a:solidFill>
                <a:latin typeface="Calibri"/>
                <a:ea typeface="Calibri"/>
                <a:cs typeface="Calibri"/>
                <a:sym typeface="Calibri"/>
              </a:rPr>
            </a:br>
            <a:r>
              <a:rPr lang="en-GB" sz="1400" b="1" dirty="0">
                <a:solidFill>
                  <a:schemeClr val="dk1"/>
                </a:solidFill>
                <a:latin typeface="Calibri"/>
                <a:ea typeface="Calibri"/>
                <a:cs typeface="Calibri"/>
                <a:sym typeface="Calibri"/>
              </a:rPr>
              <a:t>L22. </a:t>
            </a:r>
            <a:r>
              <a:rPr lang="en-GB" sz="1400" dirty="0">
                <a:solidFill>
                  <a:schemeClr val="dk1"/>
                </a:solidFill>
                <a:latin typeface="Calibri"/>
                <a:ea typeface="Calibri"/>
                <a:cs typeface="Calibri"/>
                <a:sym typeface="Calibri"/>
              </a:rPr>
              <a:t>that there are positive and safe ways to create and share content online and the opportunities this offers</a:t>
            </a:r>
            <a:endParaRPr sz="1400" dirty="0">
              <a:solidFill>
                <a:schemeClr val="dk1"/>
              </a:solidFill>
              <a:latin typeface="Calibri"/>
              <a:ea typeface="Calibri"/>
              <a:cs typeface="Calibri"/>
              <a:sym typeface="Calibri"/>
            </a:endParaRPr>
          </a:p>
        </p:txBody>
      </p:sp>
      <p:sp>
        <p:nvSpPr>
          <p:cNvPr id="138" name="Google Shape;138;p4"/>
          <p:cNvSpPr txBox="1"/>
          <p:nvPr/>
        </p:nvSpPr>
        <p:spPr>
          <a:xfrm>
            <a:off x="1370012" y="2679794"/>
            <a:ext cx="6309025" cy="3582992"/>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GB" sz="1800" b="1" dirty="0">
                <a:solidFill>
                  <a:schemeClr val="dk1"/>
                </a:solidFill>
                <a:latin typeface="Overpass Mono"/>
                <a:ea typeface="Overpass Mono"/>
                <a:cs typeface="Overpass Mono"/>
                <a:sym typeface="Overpass Mono"/>
              </a:rPr>
              <a:t>England</a:t>
            </a:r>
            <a:endParaRPr dirty="0"/>
          </a:p>
          <a:p>
            <a:pPr marL="0" marR="0" lvl="0" indent="0" algn="l" rtl="0">
              <a:lnSpc>
                <a:spcPct val="107142"/>
              </a:lnSpc>
              <a:spcBef>
                <a:spcPts val="1000"/>
              </a:spcBef>
              <a:spcAft>
                <a:spcPts val="0"/>
              </a:spcAft>
              <a:buNone/>
            </a:pPr>
            <a:endParaRPr sz="1400" b="1" dirty="0">
              <a:solidFill>
                <a:schemeClr val="dk1"/>
              </a:solidFill>
              <a:latin typeface="Calibri"/>
              <a:ea typeface="Calibri"/>
              <a:cs typeface="Calibri"/>
              <a:sym typeface="Calibri"/>
            </a:endParaRPr>
          </a:p>
          <a:p>
            <a:pPr marL="0" marR="0" lvl="0" indent="0" algn="l" rtl="0">
              <a:lnSpc>
                <a:spcPct val="107142"/>
              </a:lnSpc>
              <a:spcBef>
                <a:spcPts val="1000"/>
              </a:spcBef>
              <a:spcAft>
                <a:spcPts val="0"/>
              </a:spcAft>
              <a:buNone/>
            </a:pPr>
            <a:r>
              <a:rPr lang="en-GB" sz="1400" b="1" dirty="0">
                <a:solidFill>
                  <a:schemeClr val="dk1"/>
                </a:solidFill>
                <a:latin typeface="Calibri"/>
                <a:ea typeface="Calibri"/>
                <a:cs typeface="Calibri"/>
                <a:sym typeface="Calibri"/>
              </a:rPr>
              <a:t>DFE RSE and Health Guidance:</a:t>
            </a:r>
            <a:endParaRPr dirty="0"/>
          </a:p>
          <a:p>
            <a:pPr marL="0" marR="0" lvl="0" indent="0" algn="l" rtl="0">
              <a:lnSpc>
                <a:spcPct val="107142"/>
              </a:lnSpc>
              <a:spcBef>
                <a:spcPts val="1000"/>
              </a:spcBef>
              <a:spcAft>
                <a:spcPts val="0"/>
              </a:spcAft>
              <a:buNone/>
            </a:pPr>
            <a:r>
              <a:rPr lang="en-GB" sz="1400" dirty="0">
                <a:solidFill>
                  <a:schemeClr val="dk1"/>
                </a:solidFill>
                <a:latin typeface="Calibri"/>
                <a:ea typeface="Calibri"/>
                <a:cs typeface="Calibri"/>
                <a:sym typeface="Calibri"/>
              </a:rPr>
              <a:t>Pupils should know: </a:t>
            </a:r>
            <a:endParaRPr dirty="0"/>
          </a:p>
          <a:p>
            <a:pPr marL="285750" marR="0" lvl="0" indent="-285750" algn="l" rtl="0">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how information and data is shared and used online.</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Ofsted personal development judgement</a:t>
            </a:r>
            <a:br>
              <a:rPr lang="en-GB" sz="1400" b="1" dirty="0">
                <a:solidFill>
                  <a:schemeClr val="dk1"/>
                </a:solidFill>
                <a:latin typeface="Calibri"/>
                <a:ea typeface="Calibri"/>
                <a:cs typeface="Calibri"/>
                <a:sym typeface="Calibri"/>
              </a:rPr>
            </a:br>
            <a:endParaRPr sz="1400" dirty="0">
              <a:solidFill>
                <a:schemeClr val="dk1"/>
              </a:solidFill>
              <a:latin typeface="Calibri"/>
              <a:ea typeface="Calibri"/>
              <a:cs typeface="Calibri"/>
              <a:sym typeface="Calibri"/>
            </a:endParaRPr>
          </a:p>
          <a:p>
            <a:pPr marL="49111" marR="0" lvl="0" indent="0" algn="l" rtl="0">
              <a:lnSpc>
                <a:spcPct val="107142"/>
              </a:lnSpc>
              <a:spcBef>
                <a:spcPts val="0"/>
              </a:spcBef>
              <a:spcAft>
                <a:spcPts val="0"/>
              </a:spcAft>
              <a:buNone/>
            </a:pPr>
            <a:r>
              <a:rPr lang="en-GB" sz="1400" dirty="0">
                <a:solidFill>
                  <a:schemeClr val="dk1"/>
                </a:solidFill>
                <a:latin typeface="Calibri"/>
                <a:ea typeface="Calibri"/>
                <a:cs typeface="Calibri"/>
                <a:sym typeface="Calibri"/>
              </a:rPr>
              <a:t>Schools support pupils to develop in many diverse aspects of life including:</a:t>
            </a:r>
            <a:endParaRPr dirty="0"/>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enabling pupils to recognise online and offline risks to their well-being and making them aware of the support available to them </a:t>
            </a:r>
            <a:endParaRPr dirty="0"/>
          </a:p>
          <a:p>
            <a:pPr marL="334861" marR="0" lvl="0" indent="-285750" algn="l" rtl="0">
              <a:lnSpc>
                <a:spcPct val="107142"/>
              </a:lnSpc>
              <a:spcBef>
                <a:spcPts val="1000"/>
              </a:spcBef>
              <a:spcAft>
                <a:spcPts val="1000"/>
              </a:spcAft>
              <a:buClr>
                <a:schemeClr val="dk1"/>
              </a:buClr>
              <a:buSzPts val="1400"/>
              <a:buFont typeface="Arial"/>
              <a:buChar char="•"/>
            </a:pPr>
            <a:r>
              <a:rPr lang="en-GB" sz="1400" dirty="0">
                <a:solidFill>
                  <a:schemeClr val="dk1"/>
                </a:solidFill>
                <a:latin typeface="Calibri"/>
                <a:ea typeface="Calibri"/>
                <a:cs typeface="Calibri"/>
                <a:sym typeface="Calibri"/>
              </a:rPr>
              <a:t>enabling pupils to recognise the dangers of inappropriate use of mobile technology and social media.</a:t>
            </a:r>
            <a:endParaRPr dirty="0"/>
          </a:p>
        </p:txBody>
      </p:sp>
      <p:sp>
        <p:nvSpPr>
          <p:cNvPr id="139" name="Google Shape;139;p4"/>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chemeClr val="dk1"/>
              </a:buClr>
              <a:buSzPts val="3600"/>
              <a:buFont typeface="Overpass Mono"/>
              <a:buNone/>
            </a:pPr>
            <a:r>
              <a:rPr lang="en-GB" dirty="0"/>
              <a:t>Curriculum links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p:nvPr/>
        </p:nvSpPr>
        <p:spPr>
          <a:xfrm>
            <a:off x="1370012" y="2679794"/>
            <a:ext cx="6182580" cy="5527627"/>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GB" sz="1800" b="1" dirty="0">
                <a:solidFill>
                  <a:schemeClr val="dk1"/>
                </a:solidFill>
                <a:latin typeface="Overpass Mono"/>
                <a:ea typeface="Overpass Mono"/>
                <a:cs typeface="Overpass Mono"/>
                <a:sym typeface="Overpass Mono"/>
              </a:rPr>
              <a:t>Wales</a:t>
            </a:r>
            <a:endParaRPr lang="en-GB" dirty="0">
              <a:ea typeface="Overpass Mono"/>
            </a:endParaRPr>
          </a:p>
          <a:p>
            <a:pPr marL="0" marR="0" lvl="0" indent="0" algn="l" rtl="0">
              <a:lnSpc>
                <a:spcPct val="83333"/>
              </a:lnSpc>
              <a:spcBef>
                <a:spcPts val="0"/>
              </a:spcBef>
              <a:spcAft>
                <a:spcPts val="0"/>
              </a:spcAft>
              <a:buNone/>
            </a:pPr>
            <a:endParaRPr lang="en-GB" sz="1400"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endParaRPr lang="en-GB"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r>
              <a:rPr lang="en-GB" sz="1400" b="1" dirty="0">
                <a:solidFill>
                  <a:schemeClr val="dk1"/>
                </a:solidFill>
                <a:latin typeface="Calibri"/>
                <a:ea typeface="Calibri"/>
                <a:cs typeface="Calibri"/>
                <a:sym typeface="Calibri"/>
              </a:rPr>
              <a:t>Digital Competence Framework – Citizenship</a:t>
            </a:r>
            <a:endParaRPr dirty="0"/>
          </a:p>
          <a:p>
            <a:pPr marL="0" marR="0" lvl="0" indent="0" algn="l" rtl="0">
              <a:spcBef>
                <a:spcPts val="1000"/>
              </a:spcBef>
              <a:spcAft>
                <a:spcPts val="0"/>
              </a:spcAft>
              <a:buNone/>
            </a:pP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Year 7</a:t>
            </a:r>
            <a:br>
              <a:rPr lang="en-GB" sz="1400" b="1" dirty="0">
                <a:solidFill>
                  <a:schemeClr val="dk1"/>
                </a:solidFill>
                <a:latin typeface="Calibri" panose="020F0502020204030204" pitchFamily="34" charset="0"/>
                <a:ea typeface="Calibri"/>
                <a:cs typeface="Calibri" panose="020F0502020204030204" pitchFamily="34" charset="0"/>
                <a:sym typeface="Calibri"/>
              </a:rPr>
            </a:b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1" marR="0" lvl="0" indent="-285750" algn="l" rtl="0">
              <a:lnSpc>
                <a:spcPct val="107142"/>
              </a:lnSpc>
              <a:spcBef>
                <a:spcPts val="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Explain how their digital usage is tracked, e.g. know basic data protection laws and how organisations are responsible for the security of collected data.</a:t>
            </a:r>
            <a:endParaRPr sz="1400" b="1" dirty="0">
              <a:solidFill>
                <a:schemeClr val="dk1"/>
              </a:solidFill>
              <a:latin typeface="Calibri" panose="020F0502020204030204" pitchFamily="34" charset="0"/>
              <a:ea typeface="Calibri"/>
              <a:cs typeface="Calibri" panose="020F0502020204030204" pitchFamily="34" charset="0"/>
              <a:sym typeface="Calibri"/>
            </a:endParaRPr>
          </a:p>
          <a:p>
            <a:pPr marL="49111" marR="0" lvl="0" indent="0" algn="l" rtl="0">
              <a:lnSpc>
                <a:spcPct val="107142"/>
              </a:lnSpc>
              <a:spcBef>
                <a:spcPts val="100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Year 9</a:t>
            </a:r>
            <a:endParaRPr dirty="0">
              <a:latin typeface="Calibri" panose="020F0502020204030204" pitchFamily="34" charset="0"/>
              <a:cs typeface="Calibri" panose="020F0502020204030204" pitchFamily="34" charset="0"/>
            </a:endParaRPr>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Understand that they have a digital footprint and that this information </a:t>
            </a:r>
            <a:br>
              <a:rPr lang="en-GB" dirty="0">
                <a:solidFill>
                  <a:schemeClr val="dk1"/>
                </a:solidFill>
                <a:latin typeface="Calibri" panose="020F0502020204030204" pitchFamily="34" charset="0"/>
                <a:ea typeface="Calibri"/>
                <a:cs typeface="Calibri" panose="020F0502020204030204" pitchFamily="34" charset="0"/>
                <a:sym typeface="Calibri"/>
              </a:rPr>
            </a:br>
            <a:r>
              <a:rPr lang="en-GB" sz="1400" dirty="0">
                <a:solidFill>
                  <a:schemeClr val="dk1"/>
                </a:solidFill>
                <a:latin typeface="Calibri" panose="020F0502020204030204" pitchFamily="34" charset="0"/>
                <a:ea typeface="Calibri"/>
                <a:cs typeface="Calibri" panose="020F0502020204030204" pitchFamily="34" charset="0"/>
                <a:sym typeface="Calibri"/>
              </a:rPr>
              <a:t>can be searched, copied and passed on.</a:t>
            </a:r>
            <a:endParaRPr dirty="0">
              <a:latin typeface="Calibri" panose="020F0502020204030204" pitchFamily="34" charset="0"/>
              <a:cs typeface="Calibri" panose="020F0502020204030204" pitchFamily="34" charset="0"/>
            </a:endParaRPr>
          </a:p>
          <a:p>
            <a:pPr marL="49111" marR="0" lvl="0" indent="0" algn="l" rtl="0">
              <a:lnSpc>
                <a:spcPct val="107142"/>
              </a:lnSpc>
              <a:spcBef>
                <a:spcPts val="100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Year 10</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Recognise the risks and the uses of data/services on personal devices within the terms and conditions of a range of software and web services. </a:t>
            </a:r>
          </a:p>
          <a:p>
            <a:pPr marL="49111" lvl="0">
              <a:lnSpc>
                <a:spcPct val="107142"/>
              </a:lnSpc>
              <a:spcBef>
                <a:spcPts val="1000"/>
              </a:spcBef>
            </a:pPr>
            <a:r>
              <a:rPr lang="en-GB" b="1" dirty="0">
                <a:solidFill>
                  <a:schemeClr val="dk1"/>
                </a:solidFill>
                <a:latin typeface="Calibri" panose="020F0502020204030204" pitchFamily="34" charset="0"/>
                <a:ea typeface="Calibri"/>
                <a:cs typeface="Calibri" panose="020F0502020204030204" pitchFamily="34" charset="0"/>
                <a:sym typeface="Calibri"/>
              </a:rPr>
              <a:t>Year 11</a:t>
            </a:r>
            <a:endParaRPr lang="en-GB" dirty="0">
              <a:solidFill>
                <a:schemeClr val="dk1"/>
              </a:solidFill>
              <a:latin typeface="Calibri" panose="020F0502020204030204" pitchFamily="34" charset="0"/>
              <a:ea typeface="Calibri"/>
              <a:cs typeface="Calibri" panose="020F0502020204030204" pitchFamily="34" charset="0"/>
              <a:sym typeface="Calibri"/>
            </a:endParaRPr>
          </a:p>
          <a:p>
            <a:pPr marL="334860" lvl="0" indent="-285750">
              <a:lnSpc>
                <a:spcPct val="107142"/>
              </a:lnSpc>
              <a:spcBef>
                <a:spcPts val="1000"/>
              </a:spcBef>
              <a:buClr>
                <a:schemeClr val="dk1"/>
              </a:buClr>
              <a:buSzPts val="1400"/>
              <a:buFont typeface="Arial"/>
              <a:buChar char="•"/>
            </a:pPr>
            <a:r>
              <a:rPr lang="en-GB"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Identify and describe the data protection policies of a variety of organisations located in different countries, and how this affects the way that they work.</a:t>
            </a:r>
          </a:p>
          <a:p>
            <a:pPr marL="334860" lvl="0" indent="-285750">
              <a:lnSpc>
                <a:spcPct val="107142"/>
              </a:lnSpc>
              <a:spcBef>
                <a:spcPts val="1000"/>
              </a:spcBef>
              <a:buClr>
                <a:schemeClr val="dk1"/>
              </a:buClr>
              <a:buSzPts val="1400"/>
              <a:buFont typeface="Arial"/>
              <a:buChar char="•"/>
            </a:pPr>
            <a:r>
              <a:rPr lang="en-GB"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Identify how organisations become data compliant when using </a:t>
            </a:r>
            <a:br>
              <a:rPr lang="en-GB"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r>
              <a:rPr lang="en-GB"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multi-national products.</a:t>
            </a:r>
            <a:endParaRPr lang="en-GB"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6" name="Google Shape;146;p5"/>
          <p:cNvSpPr txBox="1"/>
          <p:nvPr/>
        </p:nvSpPr>
        <p:spPr>
          <a:xfrm>
            <a:off x="8084306" y="2679794"/>
            <a:ext cx="3280583" cy="5542695"/>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GB" sz="1800" b="1" dirty="0">
                <a:solidFill>
                  <a:schemeClr val="dk1"/>
                </a:solidFill>
                <a:latin typeface="Overpass Mono"/>
                <a:ea typeface="Overpass Mono"/>
                <a:cs typeface="Overpass Mono"/>
                <a:sym typeface="Overpass Mono"/>
              </a:rPr>
              <a:t>Scotland</a:t>
            </a:r>
            <a:endParaRPr lang="en-GB" dirty="0">
              <a:ea typeface="Overpass Mono"/>
            </a:endParaRPr>
          </a:p>
          <a:p>
            <a:pPr marL="0" marR="0" lvl="0" indent="0" algn="l" rtl="0">
              <a:lnSpc>
                <a:spcPct val="83333"/>
              </a:lnSpc>
              <a:spcBef>
                <a:spcPts val="0"/>
              </a:spcBef>
              <a:spcAft>
                <a:spcPts val="0"/>
              </a:spcAft>
              <a:buNone/>
            </a:pPr>
            <a:endParaRPr lang="en-GB" sz="1400"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endParaRPr lang="en-GB"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r>
              <a:rPr lang="en-GB" sz="1400" b="1" dirty="0">
                <a:solidFill>
                  <a:schemeClr val="dk1"/>
                </a:solidFill>
                <a:latin typeface="Calibri"/>
                <a:ea typeface="Calibri"/>
                <a:cs typeface="Calibri"/>
                <a:sym typeface="Calibri"/>
              </a:rPr>
              <a:t>Technologies - Digital Literacy</a:t>
            </a:r>
            <a:endParaRPr dirty="0"/>
          </a:p>
          <a:p>
            <a:pPr marL="0" marR="0" lvl="0" indent="0" algn="l" rtl="0">
              <a:lnSpc>
                <a:spcPct val="107142"/>
              </a:lnSpc>
              <a:spcBef>
                <a:spcPts val="1000"/>
              </a:spcBef>
              <a:spcAft>
                <a:spcPts val="0"/>
              </a:spcAft>
              <a:buNone/>
            </a:pPr>
            <a:r>
              <a:rPr lang="en-GB" sz="1400" dirty="0">
                <a:solidFill>
                  <a:schemeClr val="dk1"/>
                </a:solidFill>
                <a:latin typeface="Calibri"/>
                <a:ea typeface="Calibri"/>
                <a:cs typeface="Calibri"/>
                <a:sym typeface="Calibri"/>
              </a:rPr>
              <a:t>Cyber resilience and internet safety</a:t>
            </a:r>
            <a:endParaRPr dirty="0"/>
          </a:p>
          <a:p>
            <a:pPr marL="0" marR="0" lvl="0" indent="0" algn="l" rtl="0">
              <a:lnSpc>
                <a:spcPct val="107142"/>
              </a:lnSpc>
              <a:spcBef>
                <a:spcPts val="1000"/>
              </a:spcBef>
              <a:spcAft>
                <a:spcPts val="0"/>
              </a:spcAft>
              <a:buNone/>
            </a:pPr>
            <a:endParaRPr sz="1400" b="1" dirty="0">
              <a:solidFill>
                <a:schemeClr val="dk1"/>
              </a:solidFill>
              <a:latin typeface="Calibri"/>
              <a:ea typeface="Calibri"/>
              <a:cs typeface="Calibri"/>
              <a:sym typeface="Calibri"/>
            </a:endParaRPr>
          </a:p>
          <a:p>
            <a:pPr marL="0" marR="0" lvl="0" indent="0" algn="l" rtl="0">
              <a:spcBef>
                <a:spcPts val="1000"/>
              </a:spcBef>
              <a:spcAft>
                <a:spcPts val="0"/>
              </a:spcAft>
              <a:buNone/>
            </a:pPr>
            <a:r>
              <a:rPr lang="en-GB" sz="1400" b="1" dirty="0">
                <a:solidFill>
                  <a:schemeClr val="dk1"/>
                </a:solidFill>
                <a:latin typeface="Calibri"/>
                <a:ea typeface="Calibri"/>
                <a:cs typeface="Calibri"/>
                <a:sym typeface="Calibri"/>
              </a:rPr>
              <a:t>Second level</a:t>
            </a:r>
            <a:br>
              <a:rPr lang="en-GB" sz="1400" b="1" dirty="0">
                <a:solidFill>
                  <a:schemeClr val="dk1"/>
                </a:solidFill>
                <a:latin typeface="Calibri"/>
                <a:ea typeface="Calibri"/>
                <a:cs typeface="Calibri"/>
                <a:sym typeface="Calibri"/>
              </a:rPr>
            </a:br>
            <a:endParaRPr sz="1400" dirty="0">
              <a:solidFill>
                <a:schemeClr val="dk1"/>
              </a:solidFill>
              <a:latin typeface="Calibri"/>
              <a:ea typeface="Calibri"/>
              <a:cs typeface="Calibri"/>
              <a:sym typeface="Calibri"/>
            </a:endParaRPr>
          </a:p>
          <a:p>
            <a:pPr marL="334861" marR="0" lvl="0" indent="-285750" algn="l" rtl="0">
              <a:lnSpc>
                <a:spcPct val="107142"/>
              </a:lnSpc>
              <a:spcBef>
                <a:spcPts val="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I can explore online communities demonstrating an understanding of responsible digital behaviour and I’m aware of how to keep myself safe and secure.</a:t>
            </a:r>
            <a:endParaRPr dirty="0"/>
          </a:p>
          <a:p>
            <a:pPr marL="49111" marR="0" lvl="0" indent="0" algn="l" rtl="0">
              <a:lnSpc>
                <a:spcPct val="107142"/>
              </a:lnSpc>
              <a:spcBef>
                <a:spcPts val="1000"/>
              </a:spcBef>
              <a:spcAft>
                <a:spcPts val="0"/>
              </a:spcAft>
              <a:buNone/>
            </a:pPr>
            <a:r>
              <a:rPr lang="en-GB" sz="1400" b="1" dirty="0">
                <a:solidFill>
                  <a:schemeClr val="dk1"/>
                </a:solidFill>
                <a:latin typeface="Calibri"/>
                <a:ea typeface="Calibri"/>
                <a:cs typeface="Calibri"/>
                <a:sym typeface="Calibri"/>
              </a:rPr>
              <a:t>Third level</a:t>
            </a:r>
            <a:endParaRPr sz="1400" dirty="0">
              <a:solidFill>
                <a:schemeClr val="dk1"/>
              </a:solidFill>
              <a:latin typeface="Calibri"/>
              <a:ea typeface="Calibri"/>
              <a:cs typeface="Calibri"/>
              <a:sym typeface="Calibri"/>
            </a:endParaRPr>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I can keep myself safe and secure in online environments and I am aware of the importance and consequences of doing this for myself and others.</a:t>
            </a:r>
            <a:endParaRPr dirty="0"/>
          </a:p>
          <a:p>
            <a:pPr marL="334861"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334861" marR="0" lvl="0" indent="-196850" algn="l" rtl="0">
              <a:lnSpc>
                <a:spcPct val="107142"/>
              </a:lnSpc>
              <a:spcBef>
                <a:spcPts val="1000"/>
              </a:spcBef>
              <a:spcAft>
                <a:spcPts val="100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147" name="Google Shape;147;p5"/>
          <p:cNvSpPr txBox="1"/>
          <p:nvPr/>
        </p:nvSpPr>
        <p:spPr>
          <a:xfrm>
            <a:off x="11958151" y="2679794"/>
            <a:ext cx="3280583" cy="5137776"/>
          </a:xfrm>
          <a:prstGeom prst="rect">
            <a:avLst/>
          </a:prstGeom>
          <a:noFill/>
          <a:ln>
            <a:noFill/>
          </a:ln>
        </p:spPr>
        <p:txBody>
          <a:bodyPr spcFirstLastPara="1" wrap="square" lIns="91425" tIns="45700" rIns="91425" bIns="45700" anchor="t" anchorCtr="0">
            <a:spAutoFit/>
          </a:bodyPr>
          <a:lstStyle/>
          <a:p>
            <a:pPr marL="0" marR="0" lvl="0" indent="0" algn="l" rtl="0">
              <a:lnSpc>
                <a:spcPct val="83333"/>
              </a:lnSpc>
              <a:spcBef>
                <a:spcPts val="0"/>
              </a:spcBef>
              <a:spcAft>
                <a:spcPts val="0"/>
              </a:spcAft>
              <a:buNone/>
            </a:pPr>
            <a:r>
              <a:rPr lang="en-GB" sz="1800" b="1" dirty="0">
                <a:solidFill>
                  <a:schemeClr val="dk1"/>
                </a:solidFill>
                <a:latin typeface="Overpass Mono"/>
                <a:ea typeface="Overpass Mono"/>
                <a:cs typeface="Overpass Mono"/>
                <a:sym typeface="Overpass Mono"/>
              </a:rPr>
              <a:t>Northern Ireland</a:t>
            </a:r>
            <a:endParaRPr lang="en-GB" dirty="0">
              <a:ea typeface="Overpass Mono"/>
            </a:endParaRPr>
          </a:p>
          <a:p>
            <a:pPr marL="0" marR="0" lvl="0" indent="0" algn="l" rtl="0">
              <a:lnSpc>
                <a:spcPct val="83333"/>
              </a:lnSpc>
              <a:spcBef>
                <a:spcPts val="0"/>
              </a:spcBef>
              <a:spcAft>
                <a:spcPts val="0"/>
              </a:spcAft>
              <a:buNone/>
            </a:pPr>
            <a:endParaRPr lang="en-GB" sz="1400"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endParaRPr lang="en-GB" b="1" dirty="0">
              <a:solidFill>
                <a:schemeClr val="dk1"/>
              </a:solidFill>
              <a:latin typeface="Calibri"/>
              <a:ea typeface="Calibri"/>
              <a:cs typeface="Calibri"/>
              <a:sym typeface="Calibri"/>
            </a:endParaRPr>
          </a:p>
          <a:p>
            <a:pPr marL="0" marR="0" lvl="0" indent="0" algn="l" rtl="0">
              <a:lnSpc>
                <a:spcPct val="83333"/>
              </a:lnSpc>
              <a:spcBef>
                <a:spcPts val="0"/>
              </a:spcBef>
              <a:spcAft>
                <a:spcPts val="0"/>
              </a:spcAft>
              <a:buNone/>
            </a:pPr>
            <a:r>
              <a:rPr lang="en-GB" sz="1400" b="1" dirty="0">
                <a:solidFill>
                  <a:schemeClr val="dk1"/>
                </a:solidFill>
                <a:latin typeface="Calibri"/>
                <a:ea typeface="Calibri"/>
                <a:cs typeface="Calibri"/>
                <a:sym typeface="Calibri"/>
              </a:rPr>
              <a:t>Digital Skills at KS3</a:t>
            </a:r>
            <a:endParaRPr dirty="0"/>
          </a:p>
          <a:p>
            <a:pPr marL="0" marR="0" lvl="0" indent="0" algn="l" rtl="0">
              <a:lnSpc>
                <a:spcPct val="107142"/>
              </a:lnSpc>
              <a:spcBef>
                <a:spcPts val="1000"/>
              </a:spcBef>
              <a:spcAft>
                <a:spcPts val="0"/>
              </a:spcAft>
              <a:buNone/>
            </a:pPr>
            <a:r>
              <a:rPr lang="en-GB" sz="1400" dirty="0">
                <a:solidFill>
                  <a:schemeClr val="dk1"/>
                </a:solidFill>
                <a:latin typeface="Calibri"/>
                <a:ea typeface="Calibri"/>
                <a:cs typeface="Calibri"/>
                <a:sym typeface="Calibri"/>
              </a:rPr>
              <a:t>Digital Citizen</a:t>
            </a:r>
            <a:endParaRPr dirty="0"/>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Engage with digital technology safely and meaningfully, including capturing photographs and videos.</a:t>
            </a:r>
            <a:endParaRPr dirty="0"/>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Avail of digital services and use them safely and in accordance with the law.</a:t>
            </a:r>
            <a:endParaRPr dirty="0"/>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a:ea typeface="Calibri"/>
                <a:cs typeface="Calibri"/>
                <a:sym typeface="Calibri"/>
              </a:rPr>
              <a:t>Consider the moral and ethical impact of digital technology on society.</a:t>
            </a:r>
            <a:endParaRPr dirty="0"/>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lnSpc>
                <a:spcPct val="107142"/>
              </a:lnSpc>
              <a:spcBef>
                <a:spcPts val="1000"/>
              </a:spcBef>
              <a:spcAft>
                <a:spcPts val="0"/>
              </a:spcAft>
              <a:buNone/>
            </a:pPr>
            <a:endParaRPr sz="1400" dirty="0">
              <a:solidFill>
                <a:schemeClr val="dk1"/>
              </a:solidFill>
              <a:latin typeface="Calibri"/>
              <a:ea typeface="Calibri"/>
              <a:cs typeface="Calibri"/>
              <a:sym typeface="Calibri"/>
            </a:endParaRPr>
          </a:p>
          <a:p>
            <a:pPr marL="0" marR="0" lvl="0" indent="0" algn="l" rtl="0">
              <a:lnSpc>
                <a:spcPct val="107142"/>
              </a:lnSpc>
              <a:spcBef>
                <a:spcPts val="1000"/>
              </a:spcBef>
              <a:spcAft>
                <a:spcPts val="1000"/>
              </a:spcAft>
              <a:buNone/>
            </a:pPr>
            <a:endParaRPr sz="1400" dirty="0">
              <a:solidFill>
                <a:schemeClr val="dk1"/>
              </a:solidFill>
              <a:latin typeface="Calibri"/>
              <a:ea typeface="Calibri"/>
              <a:cs typeface="Calibri"/>
              <a:sym typeface="Calibri"/>
            </a:endParaRPr>
          </a:p>
        </p:txBody>
      </p:sp>
      <p:sp>
        <p:nvSpPr>
          <p:cNvPr id="148" name="Google Shape;148;p5"/>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rgbClr val="000000"/>
              </a:buClr>
              <a:buSzPts val="3600"/>
              <a:buFont typeface="Overpass Mono"/>
              <a:buNone/>
            </a:pPr>
            <a:r>
              <a:rPr lang="en-GB" sz="3600" b="1" i="0" dirty="0">
                <a:solidFill>
                  <a:srgbClr val="000000"/>
                </a:solidFill>
                <a:latin typeface="Overpass Mono"/>
                <a:ea typeface="Overpass Mono"/>
                <a:cs typeface="Overpass Mono"/>
                <a:sym typeface="Overpass Mono"/>
              </a:rPr>
              <a:t>Curriculum links</a:t>
            </a:r>
            <a:r>
              <a:rPr lang="en-GB" dirty="0"/>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6"/>
          <p:cNvGrpSpPr/>
          <p:nvPr/>
        </p:nvGrpSpPr>
        <p:grpSpPr>
          <a:xfrm>
            <a:off x="343591" y="3399618"/>
            <a:ext cx="6385718" cy="2253964"/>
            <a:chOff x="692199" y="1719560"/>
            <a:chExt cx="6385718" cy="2253964"/>
          </a:xfrm>
        </p:grpSpPr>
        <p:sp>
          <p:nvSpPr>
            <p:cNvPr id="155" name="Google Shape;155;p6"/>
            <p:cNvSpPr/>
            <p:nvPr/>
          </p:nvSpPr>
          <p:spPr>
            <a:xfrm>
              <a:off x="692199" y="1968404"/>
              <a:ext cx="6136874" cy="1754692"/>
            </a:xfrm>
            <a:prstGeom prst="rect">
              <a:avLst/>
            </a:prstGeom>
            <a:solidFill>
              <a:srgbClr val="019967"/>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56" name="Google Shape;156;p6"/>
            <p:cNvSpPr txBox="1"/>
            <p:nvPr/>
          </p:nvSpPr>
          <p:spPr>
            <a:xfrm>
              <a:off x="946860" y="2355271"/>
              <a:ext cx="5773672" cy="1618253"/>
            </a:xfrm>
            <a:prstGeom prst="rect">
              <a:avLst/>
            </a:prstGeom>
            <a:noFill/>
            <a:ln>
              <a:noFill/>
            </a:ln>
          </p:spPr>
          <p:txBody>
            <a:bodyPr spcFirstLastPara="1" wrap="square" lIns="91425" tIns="45700" rIns="91425" bIns="45700" anchor="t" anchorCtr="0">
              <a:noAutofit/>
            </a:bodyPr>
            <a:lstStyle/>
            <a:p>
              <a:pPr marL="0" marR="0" lvl="3" indent="0" algn="l" rtl="0">
                <a:lnSpc>
                  <a:spcPct val="90000"/>
                </a:lnSpc>
                <a:spcBef>
                  <a:spcPts val="0"/>
                </a:spcBef>
                <a:spcAft>
                  <a:spcPts val="0"/>
                </a:spcAft>
                <a:buClr>
                  <a:schemeClr val="lt1"/>
                </a:buClr>
                <a:buSzPts val="2800"/>
                <a:buFont typeface="Arial"/>
                <a:buNone/>
              </a:pPr>
              <a:r>
                <a:rPr lang="en-GB" sz="2800" b="1" i="0" u="none" strike="noStrike" cap="none" dirty="0">
                  <a:solidFill>
                    <a:schemeClr val="lt1"/>
                  </a:solidFill>
                  <a:latin typeface="Overpass Mono"/>
                  <a:ea typeface="Overpass Mono"/>
                  <a:cs typeface="Overpass Mono"/>
                  <a:sym typeface="Overpass Mono"/>
                </a:rPr>
                <a:t>Learning outcomes</a:t>
              </a:r>
              <a:endParaRPr dirty="0"/>
            </a:p>
            <a:p>
              <a:pPr marL="0" marR="0" lvl="3" indent="0" algn="l" rtl="0">
                <a:lnSpc>
                  <a:spcPct val="90000"/>
                </a:lnSpc>
                <a:spcBef>
                  <a:spcPts val="1200"/>
                </a:spcBef>
                <a:spcAft>
                  <a:spcPts val="0"/>
                </a:spcAft>
                <a:buClr>
                  <a:schemeClr val="lt1"/>
                </a:buClr>
                <a:buSzPts val="2800"/>
                <a:buFont typeface="Arial"/>
                <a:buNone/>
              </a:pPr>
              <a:r>
                <a:rPr lang="en-GB" sz="2800" b="0" i="0" u="none" strike="noStrike" cap="none" dirty="0">
                  <a:solidFill>
                    <a:schemeClr val="lt1"/>
                  </a:solidFill>
                  <a:latin typeface="Overpass Mono"/>
                  <a:ea typeface="Overpass Mono"/>
                  <a:cs typeface="Overpass Mono"/>
                  <a:sym typeface="Overpass Mono"/>
                </a:rPr>
                <a:t>Students will be able to:</a:t>
              </a:r>
              <a:endParaRPr dirty="0"/>
            </a:p>
          </p:txBody>
        </p:sp>
        <p:grpSp>
          <p:nvGrpSpPr>
            <p:cNvPr id="157" name="Google Shape;157;p6"/>
            <p:cNvGrpSpPr/>
            <p:nvPr/>
          </p:nvGrpSpPr>
          <p:grpSpPr>
            <a:xfrm>
              <a:off x="6580229" y="1719560"/>
              <a:ext cx="497688" cy="572154"/>
              <a:chOff x="12076318" y="2781334"/>
              <a:chExt cx="497688" cy="572154"/>
            </a:xfrm>
          </p:grpSpPr>
          <p:sp>
            <p:nvSpPr>
              <p:cNvPr id="158" name="Google Shape;158;p6"/>
              <p:cNvSpPr/>
              <p:nvPr/>
            </p:nvSpPr>
            <p:spPr>
              <a:xfrm>
                <a:off x="12076318" y="2781334"/>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
              <p:cNvSpPr txBox="1"/>
              <p:nvPr/>
            </p:nvSpPr>
            <p:spPr>
              <a:xfrm>
                <a:off x="12200890" y="2829060"/>
                <a:ext cx="238616" cy="524428"/>
              </a:xfrm>
              <a:prstGeom prst="rect">
                <a:avLst/>
              </a:prstGeom>
              <a:noFill/>
              <a:ln>
                <a:noFill/>
              </a:ln>
            </p:spPr>
            <p:txBody>
              <a:bodyPr spcFirstLastPara="1" wrap="square" lIns="91425" tIns="45700" rIns="91425" bIns="45700" anchor="t"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160" name="Google Shape;160;p6"/>
          <p:cNvGrpSpPr/>
          <p:nvPr/>
        </p:nvGrpSpPr>
        <p:grpSpPr>
          <a:xfrm>
            <a:off x="682801" y="5174852"/>
            <a:ext cx="3764766" cy="3500635"/>
            <a:chOff x="492024" y="5091652"/>
            <a:chExt cx="3764766" cy="3500635"/>
          </a:xfrm>
        </p:grpSpPr>
        <p:sp>
          <p:nvSpPr>
            <p:cNvPr id="161" name="Google Shape;161;p6"/>
            <p:cNvSpPr/>
            <p:nvPr/>
          </p:nvSpPr>
          <p:spPr>
            <a:xfrm>
              <a:off x="492024" y="5091652"/>
              <a:ext cx="3764766" cy="350063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162" name="Google Shape;162;p6"/>
            <p:cNvPicPr preferRelativeResize="0"/>
            <p:nvPr/>
          </p:nvPicPr>
          <p:blipFill rotWithShape="1">
            <a:blip r:embed="rId3">
              <a:alphaModFix/>
            </a:blip>
            <a:srcRect/>
            <a:stretch/>
          </p:blipFill>
          <p:spPr>
            <a:xfrm>
              <a:off x="1965003" y="5521463"/>
              <a:ext cx="905956" cy="1130316"/>
            </a:xfrm>
            <a:prstGeom prst="rect">
              <a:avLst/>
            </a:prstGeom>
            <a:noFill/>
            <a:ln>
              <a:noFill/>
            </a:ln>
          </p:spPr>
        </p:pic>
        <p:sp>
          <p:nvSpPr>
            <p:cNvPr id="163" name="Google Shape;163;p6"/>
            <p:cNvSpPr/>
            <p:nvPr/>
          </p:nvSpPr>
          <p:spPr>
            <a:xfrm>
              <a:off x="2639801"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00" b="1">
                  <a:solidFill>
                    <a:schemeClr val="lt1"/>
                  </a:solidFill>
                  <a:latin typeface="Overpass Mono"/>
                  <a:ea typeface="Overpass Mono"/>
                  <a:cs typeface="Overpass Mono"/>
                  <a:sym typeface="Overpass Mono"/>
                </a:rPr>
                <a:t>!</a:t>
              </a:r>
              <a:endParaRPr/>
            </a:p>
          </p:txBody>
        </p:sp>
        <p:sp>
          <p:nvSpPr>
            <p:cNvPr id="164" name="Google Shape;164;p6"/>
            <p:cNvSpPr txBox="1"/>
            <p:nvPr/>
          </p:nvSpPr>
          <p:spPr>
            <a:xfrm>
              <a:off x="708964" y="7342732"/>
              <a:ext cx="3350080" cy="614194"/>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791D7E"/>
                </a:buClr>
                <a:buSzPts val="2400"/>
                <a:buFont typeface="Overpass Mono"/>
                <a:buNone/>
              </a:pPr>
              <a:r>
                <a:rPr lang="en-GB" sz="2400" dirty="0">
                  <a:solidFill>
                    <a:srgbClr val="791D7E"/>
                  </a:solidFill>
                  <a:latin typeface="Overpass Mono"/>
                  <a:ea typeface="Overpass Mono"/>
                  <a:cs typeface="Overpass Mono"/>
                  <a:sym typeface="Overpass Mono"/>
                </a:rPr>
                <a:t>describe what the Children’s code is</a:t>
              </a:r>
              <a:endParaRPr dirty="0"/>
            </a:p>
          </p:txBody>
        </p:sp>
      </p:grpSp>
      <p:grpSp>
        <p:nvGrpSpPr>
          <p:cNvPr id="165" name="Google Shape;165;p6"/>
          <p:cNvGrpSpPr/>
          <p:nvPr/>
        </p:nvGrpSpPr>
        <p:grpSpPr>
          <a:xfrm>
            <a:off x="4936622" y="5174853"/>
            <a:ext cx="6136874" cy="3500636"/>
            <a:chOff x="5031660" y="5091653"/>
            <a:chExt cx="6136874" cy="3500636"/>
          </a:xfrm>
        </p:grpSpPr>
        <p:sp>
          <p:nvSpPr>
            <p:cNvPr id="166" name="Google Shape;166;p6"/>
            <p:cNvSpPr/>
            <p:nvPr/>
          </p:nvSpPr>
          <p:spPr>
            <a:xfrm>
              <a:off x="5031660" y="5091653"/>
              <a:ext cx="6136874" cy="350063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67" name="Google Shape;167;p6"/>
            <p:cNvSpPr txBox="1"/>
            <p:nvPr/>
          </p:nvSpPr>
          <p:spPr>
            <a:xfrm>
              <a:off x="5305140" y="7343600"/>
              <a:ext cx="5609100" cy="6156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791D7E"/>
                </a:buClr>
                <a:buSzPts val="2400"/>
                <a:buFont typeface="Overpass Mono"/>
                <a:buNone/>
              </a:pPr>
              <a:r>
                <a:rPr lang="en-GB" sz="2400" dirty="0">
                  <a:solidFill>
                    <a:srgbClr val="791D7E"/>
                  </a:solidFill>
                  <a:latin typeface="Overpass Mono"/>
                  <a:ea typeface="Overpass Mono"/>
                  <a:cs typeface="Overpass Mono"/>
                  <a:sym typeface="Overpass Mono"/>
                </a:rPr>
                <a:t>explain how the Children’s code protects young people’s </a:t>
              </a:r>
              <a:br>
                <a:rPr lang="en-GB" sz="2400" dirty="0">
                  <a:solidFill>
                    <a:srgbClr val="791D7E"/>
                  </a:solidFill>
                  <a:latin typeface="Overpass Mono"/>
                  <a:ea typeface="Overpass Mono"/>
                  <a:cs typeface="Overpass Mono"/>
                  <a:sym typeface="Overpass Mono"/>
                </a:rPr>
              </a:br>
              <a:r>
                <a:rPr lang="en-GB" sz="2400" dirty="0">
                  <a:solidFill>
                    <a:srgbClr val="791D7E"/>
                  </a:solidFill>
                  <a:latin typeface="Overpass Mono"/>
                  <a:ea typeface="Overpass Mono"/>
                  <a:cs typeface="Overpass Mono"/>
                  <a:sym typeface="Overpass Mono"/>
                </a:rPr>
                <a:t>data rights </a:t>
              </a:r>
              <a:endParaRPr dirty="0"/>
            </a:p>
          </p:txBody>
        </p:sp>
        <p:pic>
          <p:nvPicPr>
            <p:cNvPr id="168" name="Google Shape;168;p6"/>
            <p:cNvPicPr preferRelativeResize="0"/>
            <p:nvPr/>
          </p:nvPicPr>
          <p:blipFill rotWithShape="1">
            <a:blip r:embed="rId3">
              <a:alphaModFix/>
            </a:blip>
            <a:srcRect/>
            <a:stretch/>
          </p:blipFill>
          <p:spPr>
            <a:xfrm>
              <a:off x="7618873" y="5522000"/>
              <a:ext cx="905956" cy="1130316"/>
            </a:xfrm>
            <a:prstGeom prst="rect">
              <a:avLst/>
            </a:prstGeom>
            <a:noFill/>
            <a:ln>
              <a:noFill/>
            </a:ln>
          </p:spPr>
        </p:pic>
        <p:sp>
          <p:nvSpPr>
            <p:cNvPr id="169" name="Google Shape;169;p6"/>
            <p:cNvSpPr/>
            <p:nvPr/>
          </p:nvSpPr>
          <p:spPr>
            <a:xfrm>
              <a:off x="8293671"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Overpass Mono"/>
                  <a:ea typeface="Overpass Mono"/>
                  <a:cs typeface="Overpass Mono"/>
                  <a:sym typeface="Overpass Mono"/>
                </a:rPr>
                <a:t>!</a:t>
              </a:r>
              <a:endParaRPr/>
            </a:p>
          </p:txBody>
        </p:sp>
      </p:grpSp>
      <p:grpSp>
        <p:nvGrpSpPr>
          <p:cNvPr id="170" name="Google Shape;170;p6"/>
          <p:cNvGrpSpPr/>
          <p:nvPr/>
        </p:nvGrpSpPr>
        <p:grpSpPr>
          <a:xfrm>
            <a:off x="11562551" y="5174852"/>
            <a:ext cx="3764766" cy="3500637"/>
            <a:chOff x="11958454" y="5091652"/>
            <a:chExt cx="3764766" cy="3500637"/>
          </a:xfrm>
        </p:grpSpPr>
        <p:sp>
          <p:nvSpPr>
            <p:cNvPr id="171" name="Google Shape;171;p6"/>
            <p:cNvSpPr/>
            <p:nvPr/>
          </p:nvSpPr>
          <p:spPr>
            <a:xfrm>
              <a:off x="11958454" y="5091652"/>
              <a:ext cx="3764766" cy="350063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72" name="Google Shape;172;p6"/>
            <p:cNvSpPr txBox="1"/>
            <p:nvPr/>
          </p:nvSpPr>
          <p:spPr>
            <a:xfrm>
              <a:off x="12356790" y="7343600"/>
              <a:ext cx="2987288" cy="614194"/>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rgbClr val="791D7E"/>
                </a:buClr>
                <a:buSzPts val="2400"/>
                <a:buFont typeface="Overpass Mono"/>
                <a:buNone/>
              </a:pPr>
              <a:r>
                <a:rPr lang="en-GB" sz="2400" dirty="0">
                  <a:solidFill>
                    <a:srgbClr val="791D7E"/>
                  </a:solidFill>
                  <a:latin typeface="Overpass Mono"/>
                  <a:ea typeface="Overpass Mono"/>
                  <a:cs typeface="Overpass Mono"/>
                  <a:sym typeface="Overpass Mono"/>
                </a:rPr>
                <a:t>identify where to go for help and support.</a:t>
              </a:r>
              <a:endParaRPr dirty="0"/>
            </a:p>
          </p:txBody>
        </p:sp>
        <p:pic>
          <p:nvPicPr>
            <p:cNvPr id="173" name="Google Shape;173;p6"/>
            <p:cNvPicPr preferRelativeResize="0"/>
            <p:nvPr/>
          </p:nvPicPr>
          <p:blipFill rotWithShape="1">
            <a:blip r:embed="rId3">
              <a:alphaModFix/>
            </a:blip>
            <a:srcRect/>
            <a:stretch/>
          </p:blipFill>
          <p:spPr>
            <a:xfrm>
              <a:off x="13373137" y="5521463"/>
              <a:ext cx="905956" cy="1130316"/>
            </a:xfrm>
            <a:prstGeom prst="rect">
              <a:avLst/>
            </a:prstGeom>
            <a:noFill/>
            <a:ln>
              <a:noFill/>
            </a:ln>
          </p:spPr>
        </p:pic>
        <p:sp>
          <p:nvSpPr>
            <p:cNvPr id="174" name="Google Shape;174;p6"/>
            <p:cNvSpPr/>
            <p:nvPr/>
          </p:nvSpPr>
          <p:spPr>
            <a:xfrm>
              <a:off x="14047935"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500" b="1">
                  <a:solidFill>
                    <a:schemeClr val="lt1"/>
                  </a:solidFill>
                  <a:latin typeface="Overpass Mono"/>
                  <a:ea typeface="Overpass Mono"/>
                  <a:cs typeface="Overpass Mono"/>
                  <a:sym typeface="Overpass Mono"/>
                </a:rPr>
                <a:t>!</a:t>
              </a:r>
              <a:endParaRPr/>
            </a:p>
          </p:txBody>
        </p:sp>
      </p:grpSp>
      <p:grpSp>
        <p:nvGrpSpPr>
          <p:cNvPr id="175" name="Google Shape;175;p6"/>
          <p:cNvGrpSpPr/>
          <p:nvPr/>
        </p:nvGrpSpPr>
        <p:grpSpPr>
          <a:xfrm>
            <a:off x="343591" y="433311"/>
            <a:ext cx="11155513" cy="2813460"/>
            <a:chOff x="343591" y="433311"/>
            <a:chExt cx="11155513" cy="2813460"/>
          </a:xfrm>
        </p:grpSpPr>
        <p:grpSp>
          <p:nvGrpSpPr>
            <p:cNvPr id="176" name="Google Shape;176;p6"/>
            <p:cNvGrpSpPr/>
            <p:nvPr/>
          </p:nvGrpSpPr>
          <p:grpSpPr>
            <a:xfrm>
              <a:off x="343591" y="433311"/>
              <a:ext cx="11155513" cy="2813460"/>
              <a:chOff x="2035553" y="2593256"/>
              <a:chExt cx="11155513" cy="2813460"/>
            </a:xfrm>
          </p:grpSpPr>
          <p:sp>
            <p:nvSpPr>
              <p:cNvPr id="177" name="Google Shape;177;p6"/>
              <p:cNvSpPr/>
              <p:nvPr/>
            </p:nvSpPr>
            <p:spPr>
              <a:xfrm>
                <a:off x="2035553" y="2593256"/>
                <a:ext cx="11155513" cy="281346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rgbClr val="019967"/>
                  </a:solidFill>
                  <a:latin typeface="Overpass Mono"/>
                  <a:ea typeface="Overpass Mono"/>
                  <a:cs typeface="Overpass Mono"/>
                  <a:sym typeface="Overpass Mono"/>
                </a:endParaRPr>
              </a:p>
            </p:txBody>
          </p:sp>
          <p:sp>
            <p:nvSpPr>
              <p:cNvPr id="178" name="Google Shape;178;p6"/>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Learning objective</a:t>
                </a:r>
                <a:endParaRPr/>
              </a:p>
            </p:txBody>
          </p:sp>
          <p:grpSp>
            <p:nvGrpSpPr>
              <p:cNvPr id="180" name="Google Shape;180;p6"/>
              <p:cNvGrpSpPr/>
              <p:nvPr/>
            </p:nvGrpSpPr>
            <p:grpSpPr>
              <a:xfrm>
                <a:off x="2158072" y="2680893"/>
                <a:ext cx="366748" cy="366748"/>
                <a:chOff x="2118558" y="2663960"/>
                <a:chExt cx="366748" cy="366748"/>
              </a:xfrm>
            </p:grpSpPr>
            <p:sp>
              <p:nvSpPr>
                <p:cNvPr id="181" name="Google Shape;181;p6"/>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2" name="Google Shape;182;p6"/>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183" name="Google Shape;183;p6"/>
              <p:cNvGrpSpPr/>
              <p:nvPr/>
            </p:nvGrpSpPr>
            <p:grpSpPr>
              <a:xfrm>
                <a:off x="12290940" y="2686867"/>
                <a:ext cx="776902" cy="366748"/>
                <a:chOff x="10581098" y="2669934"/>
                <a:chExt cx="776902" cy="366748"/>
              </a:xfrm>
            </p:grpSpPr>
            <p:sp>
              <p:nvSpPr>
                <p:cNvPr id="184" name="Google Shape;184;p6"/>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88" name="Google Shape;188;p6"/>
            <p:cNvSpPr txBox="1"/>
            <p:nvPr/>
          </p:nvSpPr>
          <p:spPr>
            <a:xfrm>
              <a:off x="1070518" y="1005870"/>
              <a:ext cx="9701658"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GB" sz="2800" b="1">
                  <a:solidFill>
                    <a:srgbClr val="019967"/>
                  </a:solidFill>
                  <a:latin typeface="Overpass Mono"/>
                  <a:ea typeface="Overpass Mono"/>
                  <a:cs typeface="Overpass Mono"/>
                  <a:sym typeface="Overpass Mono"/>
                </a:rPr>
              </a:br>
              <a:r>
                <a:rPr lang="en-GB" sz="2800" b="1">
                  <a:solidFill>
                    <a:srgbClr val="019967"/>
                  </a:solidFill>
                  <a:latin typeface="Overpass Mono"/>
                  <a:ea typeface="Overpass Mono"/>
                  <a:cs typeface="Overpass Mono"/>
                  <a:sym typeface="Overpass Mono"/>
                </a:rPr>
                <a:t>Students will learn how the Children’s code protects children and young people’s digital rights and wellbeing.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ppt_w</p:attrName>
                                        </p:attrNameLst>
                                      </p:cBhvr>
                                      <p:tavLst>
                                        <p:tav tm="0">
                                          <p:val>
                                            <p:strVal val="0"/>
                                          </p:val>
                                        </p:tav>
                                        <p:tav tm="100000">
                                          <p:val>
                                            <p:strVal val="#ppt_w"/>
                                          </p:val>
                                        </p:tav>
                                      </p:tavLst>
                                    </p:anim>
                                    <p:anim calcmode="lin" valueType="num">
                                      <p:cBhvr additive="base">
                                        <p:cTn id="8" dur="500"/>
                                        <p:tgtEl>
                                          <p:spTgt spid="17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 calcmode="lin" valueType="num">
                                      <p:cBhvr additive="base">
                                        <p:cTn id="13" dur="500"/>
                                        <p:tgtEl>
                                          <p:spTgt spid="154"/>
                                        </p:tgtEl>
                                        <p:attrNameLst>
                                          <p:attrName>ppt_w</p:attrName>
                                        </p:attrNameLst>
                                      </p:cBhvr>
                                      <p:tavLst>
                                        <p:tav tm="0">
                                          <p:val>
                                            <p:strVal val="0"/>
                                          </p:val>
                                        </p:tav>
                                        <p:tav tm="100000">
                                          <p:val>
                                            <p:strVal val="#ppt_w"/>
                                          </p:val>
                                        </p:tav>
                                      </p:tavLst>
                                    </p:anim>
                                    <p:anim calcmode="lin" valueType="num">
                                      <p:cBhvr additive="base">
                                        <p:cTn id="14" dur="500"/>
                                        <p:tgtEl>
                                          <p:spTgt spid="154"/>
                                        </p:tgtEl>
                                        <p:attrNameLst>
                                          <p:attrName>ppt_h</p:attrName>
                                        </p:attrNameLst>
                                      </p:cBhvr>
                                      <p:tavLst>
                                        <p:tav tm="0">
                                          <p:val>
                                            <p:str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250"/>
                                  </p:stCondLst>
                                  <p:childTnLst>
                                    <p:set>
                                      <p:cBhvr>
                                        <p:cTn id="17" dur="1" fill="hold">
                                          <p:stCondLst>
                                            <p:cond delay="0"/>
                                          </p:stCondLst>
                                        </p:cTn>
                                        <p:tgtEl>
                                          <p:spTgt spid="160"/>
                                        </p:tgtEl>
                                        <p:attrNameLst>
                                          <p:attrName>style.visibility</p:attrName>
                                        </p:attrNameLst>
                                      </p:cBhvr>
                                      <p:to>
                                        <p:strVal val="visible"/>
                                      </p:to>
                                    </p:set>
                                    <p:anim calcmode="lin" valueType="num">
                                      <p:cBhvr additive="base">
                                        <p:cTn id="18" dur="500"/>
                                        <p:tgtEl>
                                          <p:spTgt spid="160"/>
                                        </p:tgtEl>
                                        <p:attrNameLst>
                                          <p:attrName>ppt_w</p:attrName>
                                        </p:attrNameLst>
                                      </p:cBhvr>
                                      <p:tavLst>
                                        <p:tav tm="0">
                                          <p:val>
                                            <p:strVal val="0"/>
                                          </p:val>
                                        </p:tav>
                                        <p:tav tm="100000">
                                          <p:val>
                                            <p:strVal val="#ppt_w"/>
                                          </p:val>
                                        </p:tav>
                                      </p:tavLst>
                                    </p:anim>
                                    <p:anim calcmode="lin" valueType="num">
                                      <p:cBhvr additive="base">
                                        <p:cTn id="19" dur="500"/>
                                        <p:tgtEl>
                                          <p:spTgt spid="160"/>
                                        </p:tgtEl>
                                        <p:attrNameLst>
                                          <p:attrName>ppt_h</p:attrName>
                                        </p:attrNameLst>
                                      </p:cBhvr>
                                      <p:tavLst>
                                        <p:tav tm="0">
                                          <p:val>
                                            <p:strVal val="0"/>
                                          </p:val>
                                        </p:tav>
                                        <p:tav tm="100000">
                                          <p:val>
                                            <p:strVal val="#ppt_h"/>
                                          </p:val>
                                        </p:tav>
                                      </p:tavLst>
                                    </p:anim>
                                  </p:childTnLst>
                                </p:cTn>
                              </p:par>
                            </p:childTnLst>
                          </p:cTn>
                        </p:par>
                        <p:par>
                          <p:cTn id="20" fill="hold">
                            <p:stCondLst>
                              <p:cond delay="1250"/>
                            </p:stCondLst>
                            <p:childTnLst>
                              <p:par>
                                <p:cTn id="21" presetID="23" presetClass="entr" presetSubtype="16" fill="hold" nodeType="after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additive="base">
                                        <p:cTn id="23" dur="500"/>
                                        <p:tgtEl>
                                          <p:spTgt spid="165"/>
                                        </p:tgtEl>
                                        <p:attrNameLst>
                                          <p:attrName>ppt_w</p:attrName>
                                        </p:attrNameLst>
                                      </p:cBhvr>
                                      <p:tavLst>
                                        <p:tav tm="0">
                                          <p:val>
                                            <p:strVal val="0"/>
                                          </p:val>
                                        </p:tav>
                                        <p:tav tm="100000">
                                          <p:val>
                                            <p:strVal val="#ppt_w"/>
                                          </p:val>
                                        </p:tav>
                                      </p:tavLst>
                                    </p:anim>
                                    <p:anim calcmode="lin" valueType="num">
                                      <p:cBhvr additive="base">
                                        <p:cTn id="24" dur="500"/>
                                        <p:tgtEl>
                                          <p:spTgt spid="165"/>
                                        </p:tgtEl>
                                        <p:attrNameLst>
                                          <p:attrName>ppt_h</p:attrName>
                                        </p:attrNameLst>
                                      </p:cBhvr>
                                      <p:tavLst>
                                        <p:tav tm="0">
                                          <p:val>
                                            <p:strVal val="0"/>
                                          </p:val>
                                        </p:tav>
                                        <p:tav tm="100000">
                                          <p:val>
                                            <p:strVal val="#ppt_h"/>
                                          </p:val>
                                        </p:tav>
                                      </p:tavLst>
                                    </p:anim>
                                  </p:childTnLst>
                                </p:cTn>
                              </p:par>
                            </p:childTnLst>
                          </p:cTn>
                        </p:par>
                        <p:par>
                          <p:cTn id="25" fill="hold">
                            <p:stCondLst>
                              <p:cond delay="1750"/>
                            </p:stCondLst>
                            <p:childTnLst>
                              <p:par>
                                <p:cTn id="26" presetID="23" presetClass="entr" presetSubtype="16" fill="hold" nodeType="afterEffect">
                                  <p:stCondLst>
                                    <p:cond delay="0"/>
                                  </p:stCondLst>
                                  <p:childTnLst>
                                    <p:set>
                                      <p:cBhvr>
                                        <p:cTn id="27" dur="1" fill="hold">
                                          <p:stCondLst>
                                            <p:cond delay="0"/>
                                          </p:stCondLst>
                                        </p:cTn>
                                        <p:tgtEl>
                                          <p:spTgt spid="170"/>
                                        </p:tgtEl>
                                        <p:attrNameLst>
                                          <p:attrName>style.visibility</p:attrName>
                                        </p:attrNameLst>
                                      </p:cBhvr>
                                      <p:to>
                                        <p:strVal val="visible"/>
                                      </p:to>
                                    </p:set>
                                    <p:anim calcmode="lin" valueType="num">
                                      <p:cBhvr additive="base">
                                        <p:cTn id="28" dur="500"/>
                                        <p:tgtEl>
                                          <p:spTgt spid="170"/>
                                        </p:tgtEl>
                                        <p:attrNameLst>
                                          <p:attrName>ppt_w</p:attrName>
                                        </p:attrNameLst>
                                      </p:cBhvr>
                                      <p:tavLst>
                                        <p:tav tm="0">
                                          <p:val>
                                            <p:strVal val="0"/>
                                          </p:val>
                                        </p:tav>
                                        <p:tav tm="100000">
                                          <p:val>
                                            <p:strVal val="#ppt_w"/>
                                          </p:val>
                                        </p:tav>
                                      </p:tavLst>
                                    </p:anim>
                                    <p:anim calcmode="lin" valueType="num">
                                      <p:cBhvr additive="base">
                                        <p:cTn id="29" dur="5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p:nvPr/>
        </p:nvSpPr>
        <p:spPr>
          <a:xfrm>
            <a:off x="-178077" y="-218550"/>
            <a:ext cx="1116000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95" name="Google Shape;195;p7"/>
          <p:cNvSpPr txBox="1"/>
          <p:nvPr/>
        </p:nvSpPr>
        <p:spPr>
          <a:xfrm>
            <a:off x="692201" y="611125"/>
            <a:ext cx="895421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Take a guess! </a:t>
            </a:r>
            <a:endParaRPr dirty="0"/>
          </a:p>
          <a:p>
            <a:pPr marL="0" marR="0" lvl="0" indent="0" algn="l" rtl="0">
              <a:lnSpc>
                <a:spcPct val="10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dirty="0">
                <a:solidFill>
                  <a:schemeClr val="dk1"/>
                </a:solidFill>
                <a:latin typeface="Overpass Mono"/>
                <a:ea typeface="Overpass Mono"/>
                <a:cs typeface="Overpass Mono"/>
                <a:sym typeface="Overpass Mono"/>
              </a:rPr>
              <a:t>What percentage of young people aged 12 - 15:</a:t>
            </a:r>
            <a:endParaRPr sz="3600" b="1" i="0" dirty="0">
              <a:solidFill>
                <a:schemeClr val="dk1"/>
              </a:solidFill>
              <a:latin typeface="Overpass Mono"/>
              <a:ea typeface="Overpass Mono"/>
              <a:cs typeface="Overpass Mono"/>
              <a:sym typeface="Overpass Mono"/>
            </a:endParaRPr>
          </a:p>
        </p:txBody>
      </p:sp>
      <p:grpSp>
        <p:nvGrpSpPr>
          <p:cNvPr id="196" name="Google Shape;196;p7"/>
          <p:cNvGrpSpPr/>
          <p:nvPr/>
        </p:nvGrpSpPr>
        <p:grpSpPr>
          <a:xfrm>
            <a:off x="817721" y="2609130"/>
            <a:ext cx="3257906" cy="3024371"/>
            <a:chOff x="817721" y="2766489"/>
            <a:chExt cx="3257906" cy="3024371"/>
          </a:xfrm>
        </p:grpSpPr>
        <p:sp>
          <p:nvSpPr>
            <p:cNvPr id="197" name="Google Shape;197;p7"/>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use social </a:t>
              </a:r>
              <a:br>
                <a:rPr lang="en-GB" sz="2400">
                  <a:solidFill>
                    <a:srgbClr val="019967"/>
                  </a:solidFill>
                  <a:latin typeface="Overpass Mono"/>
                  <a:ea typeface="Overpass Mono"/>
                  <a:cs typeface="Overpass Mono"/>
                  <a:sym typeface="Overpass Mono"/>
                </a:rPr>
              </a:br>
              <a:r>
                <a:rPr lang="en-GB" sz="2400">
                  <a:solidFill>
                    <a:srgbClr val="019967"/>
                  </a:solidFill>
                  <a:latin typeface="Overpass Mono"/>
                  <a:ea typeface="Overpass Mono"/>
                  <a:cs typeface="Overpass Mono"/>
                  <a:sym typeface="Overpass Mono"/>
                </a:rPr>
                <a:t>media sites </a:t>
              </a:r>
              <a:br>
                <a:rPr lang="en-GB" sz="2400">
                  <a:solidFill>
                    <a:srgbClr val="019967"/>
                  </a:solidFill>
                  <a:latin typeface="Overpass Mono"/>
                  <a:ea typeface="Overpass Mono"/>
                  <a:cs typeface="Overpass Mono"/>
                  <a:sym typeface="Overpass Mono"/>
                </a:rPr>
              </a:br>
              <a:r>
                <a:rPr lang="en-GB" sz="2400">
                  <a:solidFill>
                    <a:srgbClr val="019967"/>
                  </a:solidFill>
                  <a:latin typeface="Overpass Mono"/>
                  <a:ea typeface="Overpass Mono"/>
                  <a:cs typeface="Overpass Mono"/>
                  <a:sym typeface="Overpass Mono"/>
                </a:rPr>
                <a:t>or apps </a:t>
              </a:r>
              <a:endParaRPr/>
            </a:p>
          </p:txBody>
        </p:sp>
        <p:grpSp>
          <p:nvGrpSpPr>
            <p:cNvPr id="198" name="Google Shape;198;p7"/>
            <p:cNvGrpSpPr/>
            <p:nvPr/>
          </p:nvGrpSpPr>
          <p:grpSpPr>
            <a:xfrm>
              <a:off x="3466159" y="2766489"/>
              <a:ext cx="609468" cy="609469"/>
              <a:chOff x="13421926" y="1527309"/>
              <a:chExt cx="497688" cy="497689"/>
            </a:xfrm>
          </p:grpSpPr>
          <p:sp>
            <p:nvSpPr>
              <p:cNvPr id="199" name="Google Shape;199;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01" name="Google Shape;201;p7"/>
          <p:cNvGrpSpPr/>
          <p:nvPr/>
        </p:nvGrpSpPr>
        <p:grpSpPr>
          <a:xfrm>
            <a:off x="5514067" y="3894811"/>
            <a:ext cx="3268929" cy="3024371"/>
            <a:chOff x="4594927" y="2766489"/>
            <a:chExt cx="3268929" cy="3024371"/>
          </a:xfrm>
        </p:grpSpPr>
        <p:sp>
          <p:nvSpPr>
            <p:cNvPr id="202" name="Google Shape;202;p7"/>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use video sharing platforms, </a:t>
              </a:r>
              <a:br>
                <a:rPr lang="en-GB" sz="2400">
                  <a:solidFill>
                    <a:srgbClr val="019967"/>
                  </a:solidFill>
                  <a:latin typeface="Overpass Mono"/>
                  <a:ea typeface="Overpass Mono"/>
                  <a:cs typeface="Overpass Mono"/>
                  <a:sym typeface="Overpass Mono"/>
                </a:rPr>
              </a:br>
              <a:r>
                <a:rPr lang="en-GB" sz="2400">
                  <a:solidFill>
                    <a:srgbClr val="019967"/>
                  </a:solidFill>
                  <a:latin typeface="Overpass Mono"/>
                  <a:ea typeface="Overpass Mono"/>
                  <a:cs typeface="Overpass Mono"/>
                  <a:sym typeface="Overpass Mono"/>
                </a:rPr>
                <a:t>such as YouTube</a:t>
              </a:r>
              <a:endParaRPr/>
            </a:p>
            <a:p>
              <a:pPr marL="0" marR="0" lvl="0" indent="0" algn="ctr" rtl="0">
                <a:spcBef>
                  <a:spcPts val="0"/>
                </a:spcBef>
                <a:spcAft>
                  <a:spcPts val="0"/>
                </a:spcAft>
                <a:buNone/>
              </a:pPr>
              <a:endParaRPr sz="2400">
                <a:solidFill>
                  <a:srgbClr val="019967"/>
                </a:solidFill>
                <a:latin typeface="Overpass Mono"/>
                <a:ea typeface="Overpass Mono"/>
                <a:cs typeface="Overpass Mono"/>
                <a:sym typeface="Overpass Mono"/>
              </a:endParaRPr>
            </a:p>
          </p:txBody>
        </p:sp>
        <p:grpSp>
          <p:nvGrpSpPr>
            <p:cNvPr id="203" name="Google Shape;203;p7"/>
            <p:cNvGrpSpPr/>
            <p:nvPr/>
          </p:nvGrpSpPr>
          <p:grpSpPr>
            <a:xfrm>
              <a:off x="7254388" y="2766489"/>
              <a:ext cx="609468" cy="609469"/>
              <a:chOff x="13421926" y="1527309"/>
              <a:chExt cx="497688" cy="497689"/>
            </a:xfrm>
          </p:grpSpPr>
          <p:sp>
            <p:nvSpPr>
              <p:cNvPr id="204" name="Google Shape;204;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06" name="Google Shape;206;p7"/>
          <p:cNvGrpSpPr/>
          <p:nvPr/>
        </p:nvGrpSpPr>
        <p:grpSpPr>
          <a:xfrm>
            <a:off x="10516696" y="2609130"/>
            <a:ext cx="3269903" cy="3024371"/>
            <a:chOff x="8372133" y="2766489"/>
            <a:chExt cx="3269903" cy="3024371"/>
          </a:xfrm>
        </p:grpSpPr>
        <p:sp>
          <p:nvSpPr>
            <p:cNvPr id="207" name="Google Shape;207;p7"/>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play games online </a:t>
              </a:r>
              <a:endParaRPr/>
            </a:p>
          </p:txBody>
        </p:sp>
        <p:grpSp>
          <p:nvGrpSpPr>
            <p:cNvPr id="208" name="Google Shape;208;p7"/>
            <p:cNvGrpSpPr/>
            <p:nvPr/>
          </p:nvGrpSpPr>
          <p:grpSpPr>
            <a:xfrm>
              <a:off x="11032568" y="2766489"/>
              <a:ext cx="609468" cy="609469"/>
              <a:chOff x="13421926" y="1527309"/>
              <a:chExt cx="497688" cy="497689"/>
            </a:xfrm>
          </p:grpSpPr>
          <p:sp>
            <p:nvSpPr>
              <p:cNvPr id="209" name="Google Shape;209;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11" name="Google Shape;211;p7"/>
          <p:cNvGrpSpPr/>
          <p:nvPr/>
        </p:nvGrpSpPr>
        <p:grpSpPr>
          <a:xfrm>
            <a:off x="1387651" y="4899882"/>
            <a:ext cx="2194750" cy="1599785"/>
            <a:chOff x="5758695" y="4990838"/>
            <a:chExt cx="2194750" cy="1599785"/>
          </a:xfrm>
        </p:grpSpPr>
        <p:sp>
          <p:nvSpPr>
            <p:cNvPr id="212" name="Google Shape;212;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87%</a:t>
              </a:r>
              <a:endParaRPr sz="2400">
                <a:solidFill>
                  <a:srgbClr val="791D7E"/>
                </a:solidFill>
                <a:latin typeface="Overpass Mono"/>
                <a:ea typeface="Overpass Mono"/>
                <a:cs typeface="Overpass Mono"/>
                <a:sym typeface="Overpass Mono"/>
              </a:endParaRPr>
            </a:p>
          </p:txBody>
        </p:sp>
        <p:pic>
          <p:nvPicPr>
            <p:cNvPr id="213" name="Google Shape;213;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grpSp>
        <p:nvGrpSpPr>
          <p:cNvPr id="214" name="Google Shape;214;p7"/>
          <p:cNvGrpSpPr/>
          <p:nvPr/>
        </p:nvGrpSpPr>
        <p:grpSpPr>
          <a:xfrm>
            <a:off x="6075770" y="6188180"/>
            <a:ext cx="2194750" cy="1599785"/>
            <a:chOff x="5758695" y="4990838"/>
            <a:chExt cx="2194750" cy="1599785"/>
          </a:xfrm>
        </p:grpSpPr>
        <p:sp>
          <p:nvSpPr>
            <p:cNvPr id="215" name="Google Shape;215;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99%</a:t>
              </a:r>
              <a:endParaRPr sz="2400">
                <a:solidFill>
                  <a:srgbClr val="791D7E"/>
                </a:solidFill>
                <a:latin typeface="Overpass Mono"/>
                <a:ea typeface="Overpass Mono"/>
                <a:cs typeface="Overpass Mono"/>
                <a:sym typeface="Overpass Mono"/>
              </a:endParaRPr>
            </a:p>
          </p:txBody>
        </p:sp>
        <p:pic>
          <p:nvPicPr>
            <p:cNvPr id="216" name="Google Shape;216;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grpSp>
        <p:nvGrpSpPr>
          <p:cNvPr id="217" name="Google Shape;217;p7"/>
          <p:cNvGrpSpPr/>
          <p:nvPr/>
        </p:nvGrpSpPr>
        <p:grpSpPr>
          <a:xfrm>
            <a:off x="11084533" y="4899882"/>
            <a:ext cx="2194750" cy="1599785"/>
            <a:chOff x="5758695" y="4990838"/>
            <a:chExt cx="2194750" cy="1599785"/>
          </a:xfrm>
        </p:grpSpPr>
        <p:sp>
          <p:nvSpPr>
            <p:cNvPr id="218" name="Google Shape;218;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80%</a:t>
              </a:r>
              <a:endParaRPr sz="2400">
                <a:solidFill>
                  <a:srgbClr val="791D7E"/>
                </a:solidFill>
                <a:latin typeface="Overpass Mono"/>
                <a:ea typeface="Overpass Mono"/>
                <a:cs typeface="Overpass Mono"/>
                <a:sym typeface="Overpass Mono"/>
              </a:endParaRPr>
            </a:p>
          </p:txBody>
        </p:sp>
        <p:pic>
          <p:nvPicPr>
            <p:cNvPr id="219" name="Google Shape;219;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ppt_w</p:attrName>
                                        </p:attrNameLst>
                                      </p:cBhvr>
                                      <p:tavLst>
                                        <p:tav tm="0">
                                          <p:val>
                                            <p:strVal val="0"/>
                                          </p:val>
                                        </p:tav>
                                        <p:tav tm="100000">
                                          <p:val>
                                            <p:strVal val="#ppt_w"/>
                                          </p:val>
                                        </p:tav>
                                      </p:tavLst>
                                    </p:anim>
                                    <p:anim calcmode="lin" valueType="num">
                                      <p:cBhvr additive="base">
                                        <p:cTn id="8" dur="500"/>
                                        <p:tgtEl>
                                          <p:spTgt spid="19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additive="base">
                                        <p:cTn id="12" dur="500"/>
                                        <p:tgtEl>
                                          <p:spTgt spid="201"/>
                                        </p:tgtEl>
                                        <p:attrNameLst>
                                          <p:attrName>ppt_w</p:attrName>
                                        </p:attrNameLst>
                                      </p:cBhvr>
                                      <p:tavLst>
                                        <p:tav tm="0">
                                          <p:val>
                                            <p:strVal val="0"/>
                                          </p:val>
                                        </p:tav>
                                        <p:tav tm="100000">
                                          <p:val>
                                            <p:strVal val="#ppt_w"/>
                                          </p:val>
                                        </p:tav>
                                      </p:tavLst>
                                    </p:anim>
                                    <p:anim calcmode="lin" valueType="num">
                                      <p:cBhvr additive="base">
                                        <p:cTn id="13" dur="500"/>
                                        <p:tgtEl>
                                          <p:spTgt spid="20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p:val>
                                            <p:strVal val="0"/>
                                          </p:val>
                                        </p:tav>
                                        <p:tav tm="100000">
                                          <p:val>
                                            <p:strVal val="#ppt_w"/>
                                          </p:val>
                                        </p:tav>
                                      </p:tavLst>
                                    </p:anim>
                                    <p:anim calcmode="lin" valueType="num">
                                      <p:cBhvr additive="base">
                                        <p:cTn id="18" dur="500"/>
                                        <p:tgtEl>
                                          <p:spTgt spid="20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anim calcmode="lin" valueType="num">
                                      <p:cBhvr additive="base">
                                        <p:cTn id="23" dur="500"/>
                                        <p:tgtEl>
                                          <p:spTgt spid="211"/>
                                        </p:tgtEl>
                                        <p:attrNameLst>
                                          <p:attrName>ppt_w</p:attrName>
                                        </p:attrNameLst>
                                      </p:cBhvr>
                                      <p:tavLst>
                                        <p:tav tm="0">
                                          <p:val>
                                            <p:strVal val="0"/>
                                          </p:val>
                                        </p:tav>
                                        <p:tav tm="100000">
                                          <p:val>
                                            <p:strVal val="#ppt_w"/>
                                          </p:val>
                                        </p:tav>
                                      </p:tavLst>
                                    </p:anim>
                                    <p:anim calcmode="lin" valueType="num">
                                      <p:cBhvr additive="base">
                                        <p:cTn id="24" dur="500"/>
                                        <p:tgtEl>
                                          <p:spTgt spid="21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4"/>
                                        </p:tgtEl>
                                        <p:attrNameLst>
                                          <p:attrName>style.visibility</p:attrName>
                                        </p:attrNameLst>
                                      </p:cBhvr>
                                      <p:to>
                                        <p:strVal val="visible"/>
                                      </p:to>
                                    </p:set>
                                    <p:anim calcmode="lin" valueType="num">
                                      <p:cBhvr additive="base">
                                        <p:cTn id="29" dur="500"/>
                                        <p:tgtEl>
                                          <p:spTgt spid="214"/>
                                        </p:tgtEl>
                                        <p:attrNameLst>
                                          <p:attrName>ppt_w</p:attrName>
                                        </p:attrNameLst>
                                      </p:cBhvr>
                                      <p:tavLst>
                                        <p:tav tm="0">
                                          <p:val>
                                            <p:strVal val="0"/>
                                          </p:val>
                                        </p:tav>
                                        <p:tav tm="100000">
                                          <p:val>
                                            <p:strVal val="#ppt_w"/>
                                          </p:val>
                                        </p:tav>
                                      </p:tavLst>
                                    </p:anim>
                                    <p:anim calcmode="lin" valueType="num">
                                      <p:cBhvr additive="base">
                                        <p:cTn id="30" dur="500"/>
                                        <p:tgtEl>
                                          <p:spTgt spid="214"/>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17"/>
                                        </p:tgtEl>
                                        <p:attrNameLst>
                                          <p:attrName>style.visibility</p:attrName>
                                        </p:attrNameLst>
                                      </p:cBhvr>
                                      <p:to>
                                        <p:strVal val="visible"/>
                                      </p:to>
                                    </p:set>
                                    <p:anim calcmode="lin" valueType="num">
                                      <p:cBhvr additive="base">
                                        <p:cTn id="35" dur="500"/>
                                        <p:tgtEl>
                                          <p:spTgt spid="217"/>
                                        </p:tgtEl>
                                        <p:attrNameLst>
                                          <p:attrName>ppt_w</p:attrName>
                                        </p:attrNameLst>
                                      </p:cBhvr>
                                      <p:tavLst>
                                        <p:tav tm="0">
                                          <p:val>
                                            <p:strVal val="0"/>
                                          </p:val>
                                        </p:tav>
                                        <p:tav tm="100000">
                                          <p:val>
                                            <p:strVal val="#ppt_w"/>
                                          </p:val>
                                        </p:tav>
                                      </p:tavLst>
                                    </p:anim>
                                    <p:anim calcmode="lin" valueType="num">
                                      <p:cBhvr additive="base">
                                        <p:cTn id="36" dur="500"/>
                                        <p:tgtEl>
                                          <p:spTgt spid="2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p:nvPr/>
        </p:nvSpPr>
        <p:spPr>
          <a:xfrm>
            <a:off x="-178077" y="-218550"/>
            <a:ext cx="1240811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26" name="Google Shape;226;p8"/>
          <p:cNvSpPr txBox="1"/>
          <p:nvPr/>
        </p:nvSpPr>
        <p:spPr>
          <a:xfrm>
            <a:off x="692201" y="611125"/>
            <a:ext cx="11040995"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Take a guess! </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The most popular type of content among young people aged 5 to 15 on video sharing platforms, such as YouTube, is:</a:t>
            </a:r>
            <a:endParaRPr sz="3600" b="1" i="0">
              <a:solidFill>
                <a:schemeClr val="dk1"/>
              </a:solidFill>
              <a:latin typeface="Overpass Mono"/>
              <a:ea typeface="Overpass Mono"/>
              <a:cs typeface="Overpass Mono"/>
              <a:sym typeface="Overpass Mono"/>
            </a:endParaRPr>
          </a:p>
        </p:txBody>
      </p:sp>
      <p:grpSp>
        <p:nvGrpSpPr>
          <p:cNvPr id="227" name="Google Shape;227;p8"/>
          <p:cNvGrpSpPr/>
          <p:nvPr/>
        </p:nvGrpSpPr>
        <p:grpSpPr>
          <a:xfrm>
            <a:off x="817721" y="2609130"/>
            <a:ext cx="3257906" cy="3024371"/>
            <a:chOff x="817721" y="2766489"/>
            <a:chExt cx="3257906" cy="3024371"/>
          </a:xfrm>
        </p:grpSpPr>
        <p:sp>
          <p:nvSpPr>
            <p:cNvPr id="228" name="Google Shape;228;p8"/>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Music videos</a:t>
              </a:r>
              <a:endParaRPr/>
            </a:p>
          </p:txBody>
        </p:sp>
        <p:grpSp>
          <p:nvGrpSpPr>
            <p:cNvPr id="229" name="Google Shape;229;p8"/>
            <p:cNvGrpSpPr/>
            <p:nvPr/>
          </p:nvGrpSpPr>
          <p:grpSpPr>
            <a:xfrm>
              <a:off x="3466159" y="2766489"/>
              <a:ext cx="609468" cy="609469"/>
              <a:chOff x="13421926" y="1527309"/>
              <a:chExt cx="497688" cy="497689"/>
            </a:xfrm>
          </p:grpSpPr>
          <p:sp>
            <p:nvSpPr>
              <p:cNvPr id="230" name="Google Shape;230;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32" name="Google Shape;232;p8"/>
          <p:cNvGrpSpPr/>
          <p:nvPr/>
        </p:nvGrpSpPr>
        <p:grpSpPr>
          <a:xfrm>
            <a:off x="5514067" y="3894811"/>
            <a:ext cx="3268929" cy="3024371"/>
            <a:chOff x="4594927" y="2766489"/>
            <a:chExt cx="3268929" cy="3024371"/>
          </a:xfrm>
        </p:grpSpPr>
        <p:sp>
          <p:nvSpPr>
            <p:cNvPr id="233" name="Google Shape;233;p8"/>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‘How to’ tutorials </a:t>
              </a:r>
              <a:endParaRPr/>
            </a:p>
          </p:txBody>
        </p:sp>
        <p:grpSp>
          <p:nvGrpSpPr>
            <p:cNvPr id="234" name="Google Shape;234;p8"/>
            <p:cNvGrpSpPr/>
            <p:nvPr/>
          </p:nvGrpSpPr>
          <p:grpSpPr>
            <a:xfrm>
              <a:off x="7254388" y="2766489"/>
              <a:ext cx="609468" cy="609469"/>
              <a:chOff x="13421926" y="1527309"/>
              <a:chExt cx="497688" cy="497689"/>
            </a:xfrm>
          </p:grpSpPr>
          <p:sp>
            <p:nvSpPr>
              <p:cNvPr id="235" name="Google Shape;235;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37" name="Google Shape;237;p8"/>
          <p:cNvGrpSpPr/>
          <p:nvPr/>
        </p:nvGrpSpPr>
        <p:grpSpPr>
          <a:xfrm>
            <a:off x="10516696" y="2609130"/>
            <a:ext cx="3269903" cy="3024371"/>
            <a:chOff x="8372133" y="2766489"/>
            <a:chExt cx="3269903" cy="3024371"/>
          </a:xfrm>
        </p:grpSpPr>
        <p:sp>
          <p:nvSpPr>
            <p:cNvPr id="238" name="Google Shape;238;p8"/>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Funny videos, jokes, pranks </a:t>
              </a:r>
              <a:br>
                <a:rPr lang="en-GB" sz="2400">
                  <a:solidFill>
                    <a:srgbClr val="019967"/>
                  </a:solidFill>
                  <a:latin typeface="Overpass Mono"/>
                  <a:ea typeface="Overpass Mono"/>
                  <a:cs typeface="Overpass Mono"/>
                  <a:sym typeface="Overpass Mono"/>
                </a:rPr>
              </a:br>
              <a:r>
                <a:rPr lang="en-GB" sz="2400">
                  <a:solidFill>
                    <a:srgbClr val="019967"/>
                  </a:solidFill>
                  <a:latin typeface="Overpass Mono"/>
                  <a:ea typeface="Overpass Mono"/>
                  <a:cs typeface="Overpass Mono"/>
                  <a:sym typeface="Overpass Mono"/>
                </a:rPr>
                <a:t>or challenges</a:t>
              </a:r>
              <a:endParaRPr/>
            </a:p>
          </p:txBody>
        </p:sp>
        <p:grpSp>
          <p:nvGrpSpPr>
            <p:cNvPr id="239" name="Google Shape;239;p8"/>
            <p:cNvGrpSpPr/>
            <p:nvPr/>
          </p:nvGrpSpPr>
          <p:grpSpPr>
            <a:xfrm>
              <a:off x="11032568" y="2766489"/>
              <a:ext cx="609468" cy="609469"/>
              <a:chOff x="13421926" y="1527309"/>
              <a:chExt cx="497688" cy="497689"/>
            </a:xfrm>
          </p:grpSpPr>
          <p:sp>
            <p:nvSpPr>
              <p:cNvPr id="240" name="Google Shape;240;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42" name="Google Shape;242;p8"/>
          <p:cNvGrpSpPr/>
          <p:nvPr/>
        </p:nvGrpSpPr>
        <p:grpSpPr>
          <a:xfrm>
            <a:off x="10516696" y="2609129"/>
            <a:ext cx="3269903" cy="3024372"/>
            <a:chOff x="10516696" y="2609129"/>
            <a:chExt cx="3269903" cy="3024372"/>
          </a:xfrm>
        </p:grpSpPr>
        <p:grpSp>
          <p:nvGrpSpPr>
            <p:cNvPr id="243" name="Google Shape;243;p8"/>
            <p:cNvGrpSpPr/>
            <p:nvPr/>
          </p:nvGrpSpPr>
          <p:grpSpPr>
            <a:xfrm>
              <a:off x="10516696" y="2609130"/>
              <a:ext cx="3269903" cy="3024371"/>
              <a:chOff x="8372133" y="2766489"/>
              <a:chExt cx="3269903" cy="3024371"/>
            </a:xfrm>
          </p:grpSpPr>
          <p:sp>
            <p:nvSpPr>
              <p:cNvPr id="244" name="Google Shape;244;p8"/>
              <p:cNvSpPr/>
              <p:nvPr/>
            </p:nvSpPr>
            <p:spPr>
              <a:xfrm>
                <a:off x="8372133" y="3061075"/>
                <a:ext cx="2962646" cy="2729785"/>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Funny videos, jokes, pranks </a:t>
                </a:r>
                <a:br>
                  <a:rPr lang="en-GB" sz="2400">
                    <a:solidFill>
                      <a:srgbClr val="791D7E"/>
                    </a:solidFill>
                    <a:latin typeface="Overpass Mono"/>
                    <a:ea typeface="Overpass Mono"/>
                    <a:cs typeface="Overpass Mono"/>
                    <a:sym typeface="Overpass Mono"/>
                  </a:rPr>
                </a:br>
                <a:r>
                  <a:rPr lang="en-GB" sz="2400">
                    <a:solidFill>
                      <a:srgbClr val="791D7E"/>
                    </a:solidFill>
                    <a:latin typeface="Overpass Mono"/>
                    <a:ea typeface="Overpass Mono"/>
                    <a:cs typeface="Overpass Mono"/>
                    <a:sym typeface="Overpass Mono"/>
                  </a:rPr>
                  <a:t>or challenges</a:t>
                </a:r>
                <a:endParaRPr/>
              </a:p>
            </p:txBody>
          </p:sp>
          <p:grpSp>
            <p:nvGrpSpPr>
              <p:cNvPr id="245" name="Google Shape;245;p8"/>
              <p:cNvGrpSpPr/>
              <p:nvPr/>
            </p:nvGrpSpPr>
            <p:grpSpPr>
              <a:xfrm>
                <a:off x="11032568" y="2766489"/>
                <a:ext cx="609468" cy="609469"/>
                <a:chOff x="13421926" y="1527309"/>
                <a:chExt cx="497688" cy="497689"/>
              </a:xfrm>
            </p:grpSpPr>
            <p:sp>
              <p:nvSpPr>
                <p:cNvPr id="246" name="Google Shape;246;p8"/>
                <p:cNvSpPr/>
                <p:nvPr/>
              </p:nvSpPr>
              <p:spPr>
                <a:xfrm>
                  <a:off x="13421926" y="1527309"/>
                  <a:ext cx="497688" cy="497688"/>
                </a:xfrm>
                <a:prstGeom prst="ellipse">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pic>
          <p:nvPicPr>
            <p:cNvPr id="248" name="Google Shape;248;p8"/>
            <p:cNvPicPr preferRelativeResize="0"/>
            <p:nvPr/>
          </p:nvPicPr>
          <p:blipFill rotWithShape="1">
            <a:blip r:embed="rId3">
              <a:alphaModFix/>
            </a:blip>
            <a:srcRect/>
            <a:stretch/>
          </p:blipFill>
          <p:spPr>
            <a:xfrm>
              <a:off x="13177131" y="2609129"/>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ppt_w</p:attrName>
                                        </p:attrNameLst>
                                      </p:cBhvr>
                                      <p:tavLst>
                                        <p:tav tm="0">
                                          <p:val>
                                            <p:strVal val="0"/>
                                          </p:val>
                                        </p:tav>
                                        <p:tav tm="100000">
                                          <p:val>
                                            <p:strVal val="#ppt_w"/>
                                          </p:val>
                                        </p:tav>
                                      </p:tavLst>
                                    </p:anim>
                                    <p:anim calcmode="lin" valueType="num">
                                      <p:cBhvr additive="base">
                                        <p:cTn id="8" dur="500"/>
                                        <p:tgtEl>
                                          <p:spTgt spid="22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500"/>
                                        <p:tgtEl>
                                          <p:spTgt spid="232"/>
                                        </p:tgtEl>
                                        <p:attrNameLst>
                                          <p:attrName>ppt_w</p:attrName>
                                        </p:attrNameLst>
                                      </p:cBhvr>
                                      <p:tavLst>
                                        <p:tav tm="0">
                                          <p:val>
                                            <p:strVal val="0"/>
                                          </p:val>
                                        </p:tav>
                                        <p:tav tm="100000">
                                          <p:val>
                                            <p:strVal val="#ppt_w"/>
                                          </p:val>
                                        </p:tav>
                                      </p:tavLst>
                                    </p:anim>
                                    <p:anim calcmode="lin" valueType="num">
                                      <p:cBhvr additive="base">
                                        <p:cTn id="13" dur="500"/>
                                        <p:tgtEl>
                                          <p:spTgt spid="232"/>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37"/>
                                        </p:tgtEl>
                                        <p:attrNameLst>
                                          <p:attrName>style.visibility</p:attrName>
                                        </p:attrNameLst>
                                      </p:cBhvr>
                                      <p:to>
                                        <p:strVal val="visible"/>
                                      </p:to>
                                    </p:set>
                                    <p:anim calcmode="lin" valueType="num">
                                      <p:cBhvr additive="base">
                                        <p:cTn id="17" dur="500"/>
                                        <p:tgtEl>
                                          <p:spTgt spid="237"/>
                                        </p:tgtEl>
                                        <p:attrNameLst>
                                          <p:attrName>ppt_w</p:attrName>
                                        </p:attrNameLst>
                                      </p:cBhvr>
                                      <p:tavLst>
                                        <p:tav tm="0">
                                          <p:val>
                                            <p:strVal val="0"/>
                                          </p:val>
                                        </p:tav>
                                        <p:tav tm="100000">
                                          <p:val>
                                            <p:strVal val="#ppt_w"/>
                                          </p:val>
                                        </p:tav>
                                      </p:tavLst>
                                    </p:anim>
                                    <p:anim calcmode="lin" valueType="num">
                                      <p:cBhvr additive="base">
                                        <p:cTn id="18" dur="500"/>
                                        <p:tgtEl>
                                          <p:spTgt spid="23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p:nvPr/>
        </p:nvSpPr>
        <p:spPr>
          <a:xfrm>
            <a:off x="-178077" y="-218550"/>
            <a:ext cx="1116000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55" name="Google Shape;255;p9"/>
          <p:cNvSpPr txBox="1"/>
          <p:nvPr/>
        </p:nvSpPr>
        <p:spPr>
          <a:xfrm>
            <a:off x="692201" y="611125"/>
            <a:ext cx="895421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a:solidFill>
                  <a:schemeClr val="dk1"/>
                </a:solidFill>
                <a:latin typeface="Overpass Mono"/>
                <a:ea typeface="Overpass Mono"/>
                <a:cs typeface="Overpass Mono"/>
                <a:sym typeface="Overpass Mono"/>
              </a:rPr>
              <a:t>Take a guess! </a:t>
            </a:r>
            <a:endParaRPr/>
          </a:p>
          <a:p>
            <a:pPr marL="0" marR="0" lvl="0" indent="0" algn="l" rtl="0">
              <a:lnSpc>
                <a:spcPct val="100000"/>
              </a:lnSpc>
              <a:spcBef>
                <a:spcPts val="0"/>
              </a:spcBef>
              <a:spcAft>
                <a:spcPts val="0"/>
              </a:spcAft>
              <a:buClr>
                <a:schemeClr val="dk1"/>
              </a:buClr>
              <a:buSzPts val="2400"/>
              <a:buFont typeface="Overpass Mono"/>
              <a:buNone/>
            </a:pPr>
            <a:endParaRPr sz="2400" b="0" i="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What percentage of young people aged 12 - 15 have seen worrying or nasty content online? </a:t>
            </a:r>
            <a:endParaRPr sz="3600" b="1" i="0">
              <a:solidFill>
                <a:schemeClr val="dk1"/>
              </a:solidFill>
              <a:latin typeface="Overpass Mono"/>
              <a:ea typeface="Overpass Mono"/>
              <a:cs typeface="Overpass Mono"/>
              <a:sym typeface="Overpass Mono"/>
            </a:endParaRPr>
          </a:p>
        </p:txBody>
      </p:sp>
      <p:grpSp>
        <p:nvGrpSpPr>
          <p:cNvPr id="256" name="Google Shape;256;p9"/>
          <p:cNvGrpSpPr/>
          <p:nvPr/>
        </p:nvGrpSpPr>
        <p:grpSpPr>
          <a:xfrm>
            <a:off x="817721" y="2609130"/>
            <a:ext cx="3257906" cy="3024371"/>
            <a:chOff x="817721" y="2766489"/>
            <a:chExt cx="3257906" cy="3024371"/>
          </a:xfrm>
        </p:grpSpPr>
        <p:sp>
          <p:nvSpPr>
            <p:cNvPr id="257" name="Google Shape;257;p9"/>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11%</a:t>
              </a:r>
              <a:endParaRPr/>
            </a:p>
          </p:txBody>
        </p:sp>
        <p:grpSp>
          <p:nvGrpSpPr>
            <p:cNvPr id="258" name="Google Shape;258;p9"/>
            <p:cNvGrpSpPr/>
            <p:nvPr/>
          </p:nvGrpSpPr>
          <p:grpSpPr>
            <a:xfrm>
              <a:off x="3466159" y="2766489"/>
              <a:ext cx="609468" cy="609469"/>
              <a:chOff x="13421926" y="1527309"/>
              <a:chExt cx="497688" cy="497689"/>
            </a:xfrm>
          </p:grpSpPr>
          <p:sp>
            <p:nvSpPr>
              <p:cNvPr id="259" name="Google Shape;259;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61" name="Google Shape;261;p9"/>
          <p:cNvGrpSpPr/>
          <p:nvPr/>
        </p:nvGrpSpPr>
        <p:grpSpPr>
          <a:xfrm>
            <a:off x="5514067" y="3894811"/>
            <a:ext cx="3268929" cy="3024371"/>
            <a:chOff x="4594927" y="2766489"/>
            <a:chExt cx="3268929" cy="3024371"/>
          </a:xfrm>
        </p:grpSpPr>
        <p:sp>
          <p:nvSpPr>
            <p:cNvPr id="262" name="Google Shape;262;p9"/>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25%</a:t>
              </a:r>
              <a:endParaRPr/>
            </a:p>
          </p:txBody>
        </p:sp>
        <p:grpSp>
          <p:nvGrpSpPr>
            <p:cNvPr id="263" name="Google Shape;263;p9"/>
            <p:cNvGrpSpPr/>
            <p:nvPr/>
          </p:nvGrpSpPr>
          <p:grpSpPr>
            <a:xfrm>
              <a:off x="7254388" y="2766489"/>
              <a:ext cx="609468" cy="609469"/>
              <a:chOff x="13421926" y="1527309"/>
              <a:chExt cx="497688" cy="497689"/>
            </a:xfrm>
          </p:grpSpPr>
          <p:sp>
            <p:nvSpPr>
              <p:cNvPr id="264" name="Google Shape;264;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66" name="Google Shape;266;p9"/>
          <p:cNvGrpSpPr/>
          <p:nvPr/>
        </p:nvGrpSpPr>
        <p:grpSpPr>
          <a:xfrm>
            <a:off x="10516696" y="2609130"/>
            <a:ext cx="3269903" cy="3024371"/>
            <a:chOff x="8372133" y="2766489"/>
            <a:chExt cx="3269903" cy="3024371"/>
          </a:xfrm>
        </p:grpSpPr>
        <p:sp>
          <p:nvSpPr>
            <p:cNvPr id="267" name="Google Shape;267;p9"/>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31%</a:t>
              </a:r>
              <a:endParaRPr/>
            </a:p>
          </p:txBody>
        </p:sp>
        <p:grpSp>
          <p:nvGrpSpPr>
            <p:cNvPr id="268" name="Google Shape;268;p9"/>
            <p:cNvGrpSpPr/>
            <p:nvPr/>
          </p:nvGrpSpPr>
          <p:grpSpPr>
            <a:xfrm>
              <a:off x="11032568" y="2766489"/>
              <a:ext cx="609468" cy="609469"/>
              <a:chOff x="13421926" y="1527309"/>
              <a:chExt cx="497688" cy="497689"/>
            </a:xfrm>
          </p:grpSpPr>
          <p:sp>
            <p:nvSpPr>
              <p:cNvPr id="269" name="Google Shape;269;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9"/>
              <p:cNvSpPr txBox="1"/>
              <p:nvPr/>
            </p:nvSpPr>
            <p:spPr>
              <a:xfrm>
                <a:off x="13564008"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71" name="Google Shape;271;p9"/>
          <p:cNvGrpSpPr/>
          <p:nvPr/>
        </p:nvGrpSpPr>
        <p:grpSpPr>
          <a:xfrm>
            <a:off x="10516696" y="2609129"/>
            <a:ext cx="3269903" cy="3024372"/>
            <a:chOff x="10516696" y="2609129"/>
            <a:chExt cx="3269903" cy="3024372"/>
          </a:xfrm>
        </p:grpSpPr>
        <p:grpSp>
          <p:nvGrpSpPr>
            <p:cNvPr id="272" name="Google Shape;272;p9"/>
            <p:cNvGrpSpPr/>
            <p:nvPr/>
          </p:nvGrpSpPr>
          <p:grpSpPr>
            <a:xfrm>
              <a:off x="10516696" y="2609130"/>
              <a:ext cx="3269903" cy="3024371"/>
              <a:chOff x="8372133" y="2766489"/>
              <a:chExt cx="3269903" cy="3024371"/>
            </a:xfrm>
          </p:grpSpPr>
          <p:sp>
            <p:nvSpPr>
              <p:cNvPr id="273" name="Google Shape;273;p9"/>
              <p:cNvSpPr/>
              <p:nvPr/>
            </p:nvSpPr>
            <p:spPr>
              <a:xfrm>
                <a:off x="8372133" y="3061075"/>
                <a:ext cx="2962646" cy="2729785"/>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31%</a:t>
                </a:r>
                <a:endParaRPr/>
              </a:p>
            </p:txBody>
          </p:sp>
          <p:grpSp>
            <p:nvGrpSpPr>
              <p:cNvPr id="274" name="Google Shape;274;p9"/>
              <p:cNvGrpSpPr/>
              <p:nvPr/>
            </p:nvGrpSpPr>
            <p:grpSpPr>
              <a:xfrm>
                <a:off x="11032568" y="2766489"/>
                <a:ext cx="609468" cy="609469"/>
                <a:chOff x="13421926" y="1527309"/>
                <a:chExt cx="497688" cy="497689"/>
              </a:xfrm>
            </p:grpSpPr>
            <p:sp>
              <p:nvSpPr>
                <p:cNvPr id="275" name="Google Shape;275;p9"/>
                <p:cNvSpPr/>
                <p:nvPr/>
              </p:nvSpPr>
              <p:spPr>
                <a:xfrm>
                  <a:off x="13421926" y="1527309"/>
                  <a:ext cx="497688" cy="497688"/>
                </a:xfrm>
                <a:prstGeom prst="ellipse">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pic>
          <p:nvPicPr>
            <p:cNvPr id="277" name="Google Shape;277;p9"/>
            <p:cNvPicPr preferRelativeResize="0"/>
            <p:nvPr/>
          </p:nvPicPr>
          <p:blipFill rotWithShape="1">
            <a:blip r:embed="rId3">
              <a:alphaModFix/>
            </a:blip>
            <a:srcRect/>
            <a:stretch/>
          </p:blipFill>
          <p:spPr>
            <a:xfrm>
              <a:off x="13177131" y="2609129"/>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ppt_w</p:attrName>
                                        </p:attrNameLst>
                                      </p:cBhvr>
                                      <p:tavLst>
                                        <p:tav tm="0">
                                          <p:val>
                                            <p:strVal val="0"/>
                                          </p:val>
                                        </p:tav>
                                        <p:tav tm="100000">
                                          <p:val>
                                            <p:strVal val="#ppt_w"/>
                                          </p:val>
                                        </p:tav>
                                      </p:tavLst>
                                    </p:anim>
                                    <p:anim calcmode="lin" valueType="num">
                                      <p:cBhvr additive="base">
                                        <p:cTn id="8" dur="500"/>
                                        <p:tgtEl>
                                          <p:spTgt spid="25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61"/>
                                        </p:tgtEl>
                                        <p:attrNameLst>
                                          <p:attrName>style.visibility</p:attrName>
                                        </p:attrNameLst>
                                      </p:cBhvr>
                                      <p:to>
                                        <p:strVal val="visible"/>
                                      </p:to>
                                    </p:set>
                                    <p:anim calcmode="lin" valueType="num">
                                      <p:cBhvr additive="base">
                                        <p:cTn id="12" dur="500"/>
                                        <p:tgtEl>
                                          <p:spTgt spid="261"/>
                                        </p:tgtEl>
                                        <p:attrNameLst>
                                          <p:attrName>ppt_w</p:attrName>
                                        </p:attrNameLst>
                                      </p:cBhvr>
                                      <p:tavLst>
                                        <p:tav tm="0">
                                          <p:val>
                                            <p:strVal val="0"/>
                                          </p:val>
                                        </p:tav>
                                        <p:tav tm="100000">
                                          <p:val>
                                            <p:strVal val="#ppt_w"/>
                                          </p:val>
                                        </p:tav>
                                      </p:tavLst>
                                    </p:anim>
                                    <p:anim calcmode="lin" valueType="num">
                                      <p:cBhvr additive="base">
                                        <p:cTn id="13" dur="500"/>
                                        <p:tgtEl>
                                          <p:spTgt spid="26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66"/>
                                        </p:tgtEl>
                                        <p:attrNameLst>
                                          <p:attrName>style.visibility</p:attrName>
                                        </p:attrNameLst>
                                      </p:cBhvr>
                                      <p:to>
                                        <p:strVal val="visible"/>
                                      </p:to>
                                    </p:set>
                                    <p:anim calcmode="lin" valueType="num">
                                      <p:cBhvr additive="base">
                                        <p:cTn id="17" dur="500"/>
                                        <p:tgtEl>
                                          <p:spTgt spid="266"/>
                                        </p:tgtEl>
                                        <p:attrNameLst>
                                          <p:attrName>ppt_w</p:attrName>
                                        </p:attrNameLst>
                                      </p:cBhvr>
                                      <p:tavLst>
                                        <p:tav tm="0">
                                          <p:val>
                                            <p:strVal val="0"/>
                                          </p:val>
                                        </p:tav>
                                        <p:tav tm="100000">
                                          <p:val>
                                            <p:strVal val="#ppt_w"/>
                                          </p:val>
                                        </p:tav>
                                      </p:tavLst>
                                    </p:anim>
                                    <p:anim calcmode="lin" valueType="num">
                                      <p:cBhvr additive="base">
                                        <p:cTn id="18" dur="500"/>
                                        <p:tgtEl>
                                          <p:spTgt spid="26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s General Doc" ma:contentTypeID="0x01010020270C6529EA0544B2EFE190A98965FDE600A74ABB9D6EF1BF4C95906C32D549C6A9" ma:contentTypeVersion="364" ma:contentTypeDescription="A Word Content Type for use across the Communications Sites" ma:contentTypeScope="" ma:versionID="0f7b751f4396becaf4fbda45f21f7911">
  <xsd:schema xmlns:xsd="http://www.w3.org/2001/XMLSchema" xmlns:xs="http://www.w3.org/2001/XMLSchema" xmlns:p="http://schemas.microsoft.com/office/2006/metadata/properties" xmlns:ns2="6495cd43-30b7-45da-972d-05dc6321e6bd" targetNamespace="http://schemas.microsoft.com/office/2006/metadata/properties" ma:root="true" ma:fieldsID="fef519420b9404d86fdffb141cfea7c6" ns2:_="">
    <xsd:import namespace="6495cd43-30b7-45da-972d-05dc6321e6bd"/>
    <xsd:element name="properties">
      <xsd:complexType>
        <xsd:sequence>
          <xsd:element name="documentManagement">
            <xsd:complexType>
              <xsd:all>
                <xsd:element ref="ns2:Email_x0020_Date" minOccurs="0"/>
                <xsd:element ref="ns2:Security_x0020_classification"/>
                <xsd:element ref="ns2:_dlc_DocId" minOccurs="0"/>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Email_x0020_Date" ma:index="2" nillable="true" ma:displayName="Email Date" ma:format="DateOnly" ma:internalName="Email_x0020_Date">
      <xsd:simpleType>
        <xsd:restriction base="dms:DateTime"/>
      </xsd:simpleType>
    </xsd:element>
    <xsd:element name="Security_x0020_classification" ma:index="3"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Year" ma:index="18" nillable="true" ma:displayName="Year" ma:default="2021"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6"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Email_x0020_Date xmlns="6495cd43-30b7-45da-972d-05dc6321e6bd" xsi:nil="true"/>
    <Year xmlns="6495cd43-30b7-45da-972d-05dc6321e6bd">2021</Year>
    <DLCPolicyLabelLock xmlns="6495cd43-30b7-45da-972d-05dc6321e6bd" xsi:nil="true"/>
    <TaxCatchAll xmlns="6495cd43-30b7-45da-972d-05dc6321e6bd"/>
    <_dlc_DocId xmlns="6495cd43-30b7-45da-972d-05dc6321e6bd">CORP-2056147817-1184</_dlc_DocId>
    <_dlc_DocIdUrl xmlns="6495cd43-30b7-45da-972d-05dc6321e6bd">
      <Url>https://edrm/sites/corp/Comms/_layouts/15/DocIdRedir.aspx?ID=CORP-2056147817-1184</Url>
      <Description>CORP-2056147817-1184</Description>
    </_dlc_DocIdUrl>
  </documentManagement>
</p:properties>
</file>

<file path=customXml/itemProps1.xml><?xml version="1.0" encoding="utf-8"?>
<ds:datastoreItem xmlns:ds="http://schemas.openxmlformats.org/officeDocument/2006/customXml" ds:itemID="{B38C3B87-88EB-49A7-A140-BFA38E0D07D3}"/>
</file>

<file path=customXml/itemProps2.xml><?xml version="1.0" encoding="utf-8"?>
<ds:datastoreItem xmlns:ds="http://schemas.openxmlformats.org/officeDocument/2006/customXml" ds:itemID="{AE631ED1-4105-4A0E-AC44-56A4C92CC594}"/>
</file>

<file path=customXml/itemProps3.xml><?xml version="1.0" encoding="utf-8"?>
<ds:datastoreItem xmlns:ds="http://schemas.openxmlformats.org/officeDocument/2006/customXml" ds:itemID="{3D3B32B7-1DEF-4EDF-8246-F820DA61DDF2}"/>
</file>

<file path=customXml/itemProps4.xml><?xml version="1.0" encoding="utf-8"?>
<ds:datastoreItem xmlns:ds="http://schemas.openxmlformats.org/officeDocument/2006/customXml" ds:itemID="{282CD8AB-E736-43B0-A82E-13E7F0D4A4DC}"/>
</file>

<file path=customXml/itemProps5.xml><?xml version="1.0" encoding="utf-8"?>
<ds:datastoreItem xmlns:ds="http://schemas.openxmlformats.org/officeDocument/2006/customXml" ds:itemID="{7E121E98-BB92-4CB6-B29A-56AAFBBF3CA7}"/>
</file>

<file path=docProps/app.xml><?xml version="1.0" encoding="utf-8"?>
<Properties xmlns="http://schemas.openxmlformats.org/officeDocument/2006/extended-properties" xmlns:vt="http://schemas.openxmlformats.org/officeDocument/2006/docPropsVTypes">
  <TotalTime>0</TotalTime>
  <Words>6251</Words>
  <Application>Microsoft Office PowerPoint</Application>
  <PresentationFormat>Custom</PresentationFormat>
  <Paragraphs>541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Overpass Mono</vt:lpstr>
      <vt:lpstr>Overpass</vt:lpstr>
      <vt:lpstr>Arial</vt:lpstr>
      <vt:lpstr>Calibri</vt:lpstr>
      <vt:lpstr>Roboto</vt:lpstr>
      <vt:lpstr>Verdana</vt:lpstr>
      <vt:lpstr>1_Office Theme</vt:lpstr>
      <vt:lpstr>PowerPoint Presentation</vt:lpstr>
      <vt:lpstr>Introduction</vt:lpstr>
      <vt:lpstr>Introduction</vt:lpstr>
      <vt:lpstr>Curriculum links</vt:lpstr>
      <vt:lpstr>Curriculum links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Children_s Code_Secondary_Teacher Presentation</dc:title>
  <dc:creator/>
  <cp:lastModifiedBy/>
  <cp:revision>1</cp:revision>
  <dcterms:created xsi:type="dcterms:W3CDTF">2022-03-24T10:53:10Z</dcterms:created>
  <dcterms:modified xsi:type="dcterms:W3CDTF">2022-03-24T10:53:20Z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0x01010020270C6529EA0544B2EFE190A98965FDE600A74ABB9D6EF1BF4C95906C32D549C6A9</vt:lpwstr>
  </property>
  <property fmtid="{D5CDD505-2E9C-101B-9397-08002B2CF9AE}" pid="3" name="_dlc_DocIdItemGuid">
    <vt:lpwstr>1da9260a-6c61-46a4-8847-c92e1fb35f3e</vt:lpwstr>
  </property>
  <property fmtid="{D5CDD505-2E9C-101B-9397-08002B2CF9AE}" pid="4" name="TaxKeyword">
    <vt:lpwstr/>
  </property>
  <property fmtid="{D5CDD505-2E9C-101B-9397-08002B2CF9AE}" pid="5" name="TaxKeywordTaxHTField">
    <vt:lpwstr/>
  </property>
</Properties>
</file>