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5"/>
  </p:sldMasterIdLst>
  <p:notesMasterIdLst>
    <p:notesMasterId r:id="rId32"/>
  </p:notesMasterIdLst>
  <p:handoutMasterIdLst>
    <p:handoutMasterId r:id="rId33"/>
  </p:handoutMasterIdLst>
  <p:sldIdLst>
    <p:sldId id="281" r:id="rId6"/>
    <p:sldId id="357" r:id="rId7"/>
    <p:sldId id="334" r:id="rId8"/>
    <p:sldId id="355" r:id="rId9"/>
    <p:sldId id="335" r:id="rId10"/>
    <p:sldId id="336" r:id="rId11"/>
    <p:sldId id="356" r:id="rId12"/>
    <p:sldId id="314" r:id="rId13"/>
    <p:sldId id="354" r:id="rId14"/>
    <p:sldId id="315" r:id="rId15"/>
    <p:sldId id="341" r:id="rId16"/>
    <p:sldId id="342" r:id="rId17"/>
    <p:sldId id="343" r:id="rId18"/>
    <p:sldId id="344" r:id="rId19"/>
    <p:sldId id="316" r:id="rId20"/>
    <p:sldId id="317" r:id="rId21"/>
    <p:sldId id="345" r:id="rId22"/>
    <p:sldId id="346" r:id="rId23"/>
    <p:sldId id="318" r:id="rId24"/>
    <p:sldId id="352" r:id="rId25"/>
    <p:sldId id="347" r:id="rId26"/>
    <p:sldId id="349" r:id="rId27"/>
    <p:sldId id="351" r:id="rId28"/>
    <p:sldId id="350" r:id="rId29"/>
    <p:sldId id="319" r:id="rId30"/>
    <p:sldId id="353" r:id="rId31"/>
  </p:sldIdLst>
  <p:sldSz cx="16257588" cy="9144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verpass" panose="020B0604020202020204" charset="0"/>
      <p:regular r:id="rId38"/>
      <p:bold r:id="rId39"/>
      <p:italic r:id="rId40"/>
      <p:boldItalic r:id="rId41"/>
    </p:embeddedFont>
    <p:embeddedFont>
      <p:font typeface="Overpass Mono" panose="00000509000000000000" pitchFamily="50" charset="0"/>
      <p:regular r:id="rId42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Nietopski" initials="SN" lastIdx="2" clrIdx="0">
    <p:extLst>
      <p:ext uri="{19B8F6BF-5375-455C-9EA6-DF929625EA0E}">
        <p15:presenceInfo xmlns:p15="http://schemas.microsoft.com/office/powerpoint/2012/main" userId="Sarah Nietopski" providerId="None"/>
      </p:ext>
    </p:extLst>
  </p:cmAuthor>
  <p:cmAuthor id="2" name="Ger Graus" initials="GG" lastIdx="3" clrIdx="1">
    <p:extLst>
      <p:ext uri="{19B8F6BF-5375-455C-9EA6-DF929625EA0E}">
        <p15:presenceInfo xmlns:p15="http://schemas.microsoft.com/office/powerpoint/2012/main" userId="S::ger.graus@ico.org.uk::2c3eda81-664f-45aa-9130-b5e7537e5789" providerId="AD"/>
      </p:ext>
    </p:extLst>
  </p:cmAuthor>
  <p:cmAuthor id="3" name="Sarah Nietopski" initials="SN [2]" lastIdx="1" clrIdx="2">
    <p:extLst>
      <p:ext uri="{19B8F6BF-5375-455C-9EA6-DF929625EA0E}">
        <p15:presenceInfo xmlns:p15="http://schemas.microsoft.com/office/powerpoint/2012/main" userId="S-1-5-21-1598838018-3775903872-2167328690-21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67"/>
    <a:srgbClr val="FAFAFA"/>
    <a:srgbClr val="F5F5F5"/>
    <a:srgbClr val="F6FFED"/>
    <a:srgbClr val="ECFAE3"/>
    <a:srgbClr val="791D7E"/>
    <a:srgbClr val="F5992C"/>
    <a:srgbClr val="EC008C"/>
    <a:srgbClr val="F6E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E16E3-E36E-4130-8B59-7D7821A59033}" v="1" dt="2021-06-30T12:17:1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6357" autoAdjust="0"/>
  </p:normalViewPr>
  <p:slideViewPr>
    <p:cSldViewPr snapToGrid="0" snapToObjects="1">
      <p:cViewPr>
        <p:scale>
          <a:sx n="65" d="100"/>
          <a:sy n="65" d="100"/>
        </p:scale>
        <p:origin x="63" y="3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16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7B3DA-18AE-1B40-A928-55A1D5D5E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5AB36-A73A-8444-A5CF-E13FBD74E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B3CD-2BA3-8C4D-8C72-759861E11A7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14DFE-5ED3-AC40-B8F3-5F624BB2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91278-5AC2-704D-879F-2B8582B88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D3A7B-1E1C-CA48-A2D7-16C992B5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9F94F-F3DB-7940-8B35-082588D94EBE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12835-E945-734F-925E-26681104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342900" lvl="0" indent="-2921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Naill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ai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trafodaeth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parau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wahân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barn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gyfyngiadau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oedran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gyfer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syniad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da?
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rannu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hatebion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a nodi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un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codi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mater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diogelu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nghyd-destun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cyfyngiadau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oedran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ifanc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ddigon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hen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ddeall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a'i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gasglu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ddefnyddio'r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C. </a:t>
            </a:r>
            <a:r>
              <a:rPr lang="en-GB" sz="1400" b="1" dirty="0">
                <a:latin typeface="+mn-lt"/>
                <a:cs typeface="Calibri"/>
                <a:sym typeface="Calibri"/>
              </a:rPr>
              <a:t>A </a:t>
            </a:r>
            <a:r>
              <a:rPr lang="en-GB" sz="1400" b="1" dirty="0" err="1">
                <a:latin typeface="+mn-lt"/>
                <a:cs typeface="Calibri"/>
                <a:sym typeface="Calibri"/>
              </a:rPr>
              <a:t>ddylai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ganiatáu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gwthio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ai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peidio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? </a:t>
            </a:r>
          </a:p>
          <a:p>
            <a:pPr marL="425450" marR="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mewn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parau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ychwanegwch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syniadau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at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goeden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benderfynu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
Mae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ddewis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ond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caniatáu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gwthio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ymwybodol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gall yr ap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anfon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ato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pan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Er bod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hysbysiadau'n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ddefnyddiol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gyfer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dweud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wrth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pan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ganddyn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weithgarwch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newydd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allan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ymwthiol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gaethiwus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</a:p>
          <a:p>
            <a:pPr marL="425450" marR="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anfanteision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Er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enghraifft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gallan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aflonyddu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arnoch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chi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ceisio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canolbwyntio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ysgol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
Beth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yw’r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manteision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? Gall apiau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ffitrwydd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helpu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annog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fynd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iachach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hysbysiadau'n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sicrhau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colli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gwybodaeth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bwysig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Sut gall apiau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geisio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gwneud</a:t>
            </a:r>
            <a:r>
              <a:rPr lang="en-GB" sz="1400" b="1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arian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? Gall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annog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brynu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fewn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yr ap,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megis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apiau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gemau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, neu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wthio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uwchraddio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fersiwn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premiwm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yr ap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neu'r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gwasanaeth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Ydy’r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credu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dylid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? Beth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yw'r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defnyddwyr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blant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? 
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cod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newydd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yr ICO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golygu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ddefnyddwyr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sy’n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blant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dyfodol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, y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gwasanaethau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diffodd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ddiofyn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(er y gallen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barhau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i'w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troi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ymlaen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dymuno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gwneud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hynny</a:t>
            </a:r>
            <a:r>
              <a:rPr lang="en-GB" sz="14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).</a:t>
            </a: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C. Pa </a:t>
            </a:r>
            <a:r>
              <a:rPr lang="en-GB" sz="1400" b="1" dirty="0" err="1"/>
              <a:t>opsiwn</a:t>
            </a:r>
            <a:r>
              <a:rPr lang="en-GB" sz="1400" b="1" dirty="0"/>
              <a:t> </a:t>
            </a:r>
            <a:r>
              <a:rPr lang="en-GB" sz="1400" b="1" dirty="0" err="1"/>
              <a:t>ddylai</a:t>
            </a:r>
            <a:r>
              <a:rPr lang="en-GB" sz="1400" b="1" dirty="0"/>
              <a:t> Bilal </a:t>
            </a:r>
            <a:r>
              <a:rPr lang="en-GB" sz="1400" b="1" dirty="0" err="1"/>
              <a:t>ei</a:t>
            </a:r>
            <a:r>
              <a:rPr lang="en-GB" sz="1400" b="1" dirty="0"/>
              <a:t> </a:t>
            </a:r>
            <a:r>
              <a:rPr lang="en-GB" sz="1400" b="1" dirty="0" err="1"/>
              <a:t>ddewis</a:t>
            </a:r>
            <a:r>
              <a:rPr lang="en-GB" sz="1400" b="1" dirty="0"/>
              <a:t> </a:t>
            </a:r>
            <a:r>
              <a:rPr lang="en-GB" sz="1400" b="1" dirty="0" err="1"/>
              <a:t>ar</a:t>
            </a:r>
            <a:r>
              <a:rPr lang="en-GB" sz="1400" b="1" dirty="0"/>
              <a:t> </a:t>
            </a:r>
            <a:r>
              <a:rPr lang="en-GB" sz="1400" b="1" dirty="0" err="1"/>
              <a:t>gyfer</a:t>
            </a:r>
            <a:r>
              <a:rPr lang="en-GB" sz="1400" b="1" dirty="0"/>
              <a:t> </a:t>
            </a:r>
            <a:r>
              <a:rPr lang="en-GB" sz="1400" b="1" dirty="0" err="1"/>
              <a:t>ei</a:t>
            </a:r>
            <a:r>
              <a:rPr lang="en-GB" sz="1400" b="1" dirty="0"/>
              <a:t> </a:t>
            </a:r>
            <a:r>
              <a:rPr lang="en-GB" sz="1400" b="1" dirty="0" err="1"/>
              <a:t>osodiadau</a:t>
            </a:r>
            <a:r>
              <a:rPr lang="en-GB" sz="1400" b="1" dirty="0"/>
              <a:t> </a:t>
            </a:r>
            <a:r>
              <a:rPr lang="en-GB" sz="1400" b="1" dirty="0" err="1"/>
              <a:t>lleoliad</a:t>
            </a:r>
            <a:r>
              <a:rPr lang="en-GB" sz="1400" b="1" dirty="0"/>
              <a:t>?
</a:t>
            </a:r>
          </a:p>
          <a:p>
            <a:pPr marL="425450" marR="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rai 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fanteision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anfanteision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galluogi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gwasanaethau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Drwy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alluogi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gwasanaethau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gall Bilal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bostio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chysylltu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luniau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fideos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â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penodol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Gall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chwilio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luniau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fideos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haws ac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hefyd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golygu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gall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geotagio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rannu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wedi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gyda’i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ffrindiau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(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geotagio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ychwanegu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tag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at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lun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fideo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)
Er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hynny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galluogi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gwasanaethau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yr ap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hefyd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gallu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casglu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storio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data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e,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enwedig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yw'n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dewis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'bob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amser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’.
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credu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geisio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cadw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ddata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breifat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credu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byddai'n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hapus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rannu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gyda'r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</a:rPr>
              <a:t>C. Beth </a:t>
            </a:r>
            <a:r>
              <a:rPr lang="en-GB" sz="1400" b="1" dirty="0" err="1">
                <a:solidFill>
                  <a:srgbClr val="000000"/>
                </a:solidFill>
              </a:rPr>
              <a:t>allai</a:t>
            </a:r>
            <a:r>
              <a:rPr lang="en-GB" sz="1400" b="1" dirty="0">
                <a:solidFill>
                  <a:srgbClr val="000000"/>
                </a:solidFill>
              </a:rPr>
              <a:t> Bilal </a:t>
            </a:r>
            <a:r>
              <a:rPr lang="en-GB" sz="1400" b="1" dirty="0" err="1">
                <a:solidFill>
                  <a:srgbClr val="000000"/>
                </a:solidFill>
              </a:rPr>
              <a:t>fod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yn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cytuno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iddo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yn</a:t>
            </a:r>
            <a:r>
              <a:rPr lang="en-GB" sz="1400" b="1" dirty="0">
                <a:solidFill>
                  <a:srgbClr val="000000"/>
                </a:solidFill>
              </a:rPr>
              <a:t> y </a:t>
            </a:r>
            <a:r>
              <a:rPr lang="en-GB" sz="1400" b="1" dirty="0" err="1">
                <a:solidFill>
                  <a:srgbClr val="000000"/>
                </a:solidFill>
              </a:rPr>
              <a:t>Telerau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a’r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Amodau</a:t>
            </a:r>
            <a:r>
              <a:rPr lang="en-GB" sz="1400" b="1" dirty="0">
                <a:solidFill>
                  <a:srgbClr val="000000"/>
                </a:solidFill>
              </a:rPr>
              <a:t>?</a:t>
            </a:r>
            <a:endParaRPr lang="en-GB" sz="1400" dirty="0">
              <a:solidFill>
                <a:srgbClr val="000000"/>
              </a:solidFill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</a:rPr>
              <a:t>Mae'r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Telerau</a:t>
            </a:r>
            <a:r>
              <a:rPr lang="en-GB" sz="1400" dirty="0">
                <a:solidFill>
                  <a:srgbClr val="000000"/>
                </a:solidFill>
              </a:rPr>
              <a:t> ac </a:t>
            </a:r>
            <a:r>
              <a:rPr lang="en-GB" sz="1400" dirty="0" err="1">
                <a:solidFill>
                  <a:srgbClr val="000000"/>
                </a:solidFill>
              </a:rPr>
              <a:t>Amodau</a:t>
            </a:r>
            <a:r>
              <a:rPr lang="en-GB" sz="1400" dirty="0">
                <a:solidFill>
                  <a:srgbClr val="000000"/>
                </a:solidFill>
              </a:rPr>
              <a:t> (</a:t>
            </a:r>
            <a:r>
              <a:rPr lang="en-GB" sz="1400" dirty="0" err="1">
                <a:solidFill>
                  <a:srgbClr val="000000"/>
                </a:solidFill>
              </a:rPr>
              <a:t>Ts&amp;Cs</a:t>
            </a:r>
            <a:r>
              <a:rPr lang="en-GB" sz="1400" dirty="0">
                <a:solidFill>
                  <a:srgbClr val="000000"/>
                </a:solidFill>
              </a:rPr>
              <a:t>)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esbonio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sut</a:t>
            </a:r>
            <a:r>
              <a:rPr lang="en-GB" sz="1400" dirty="0">
                <a:solidFill>
                  <a:srgbClr val="000000"/>
                </a:solidFill>
              </a:rPr>
              <a:t> y gall y </a:t>
            </a:r>
            <a:r>
              <a:rPr lang="en-GB" sz="1400" dirty="0" err="1">
                <a:solidFill>
                  <a:srgbClr val="000000"/>
                </a:solidFill>
              </a:rPr>
              <a:t>platfform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cyfryngau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cymdeithasol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ddefnyddio’ch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cynnwys</a:t>
            </a:r>
            <a:r>
              <a:rPr lang="en-GB" sz="1400" dirty="0">
                <a:solidFill>
                  <a:srgbClr val="000000"/>
                </a:solidFill>
              </a:rPr>
              <a:t> (</a:t>
            </a:r>
            <a:r>
              <a:rPr lang="en-GB" sz="1400" dirty="0" err="1">
                <a:solidFill>
                  <a:srgbClr val="000000"/>
                </a:solidFill>
              </a:rPr>
              <a:t>eich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negeseuon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lluniau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rydych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chi'n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eu</a:t>
            </a:r>
            <a:r>
              <a:rPr lang="en-GB" sz="1400" dirty="0">
                <a:solidFill>
                  <a:srgbClr val="000000"/>
                </a:solidFill>
              </a:rPr>
              <a:t> huwchlwytho, </a:t>
            </a:r>
            <a:r>
              <a:rPr lang="en-GB" sz="1400" dirty="0" err="1">
                <a:solidFill>
                  <a:srgbClr val="000000"/>
                </a:solidFill>
              </a:rPr>
              <a:t>negeseuon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rydych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chi'n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hanfon</a:t>
            </a:r>
            <a:r>
              <a:rPr lang="en-GB" sz="1400" dirty="0">
                <a:solidFill>
                  <a:srgbClr val="000000"/>
                </a:solidFill>
              </a:rPr>
              <a:t>) </a:t>
            </a:r>
            <a:r>
              <a:rPr lang="en-GB" sz="1400" dirty="0" err="1">
                <a:solidFill>
                  <a:srgbClr val="000000"/>
                </a:solidFill>
              </a:rPr>
              <a:t>a'ch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personol</a:t>
            </a:r>
            <a:r>
              <a:rPr lang="en-GB" sz="1400" dirty="0">
                <a:solidFill>
                  <a:srgbClr val="000000"/>
                </a:solidFill>
              </a:rPr>
              <a:t>.  Gall </a:t>
            </a:r>
            <a:r>
              <a:rPr lang="en-GB" sz="1400" dirty="0" err="1">
                <a:solidFill>
                  <a:srgbClr val="000000"/>
                </a:solidFill>
              </a:rPr>
              <a:t>cydsyniad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rannu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fod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guddiedig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y </a:t>
            </a:r>
            <a:r>
              <a:rPr lang="en-GB" sz="1400" dirty="0" err="1">
                <a:solidFill>
                  <a:srgbClr val="000000"/>
                </a:solidFill>
              </a:rPr>
              <a:t>telerau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a’r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amodau</a:t>
            </a:r>
            <a:r>
              <a:rPr lang="en-GB" sz="1400" dirty="0">
                <a:solidFill>
                  <a:srgbClr val="000000"/>
                </a:solidFill>
              </a:rPr>
              <a:t>. </a:t>
            </a:r>
            <a:r>
              <a:rPr lang="en-GB" sz="1400" b="1" dirty="0">
                <a:solidFill>
                  <a:srgbClr val="000000"/>
                </a:solidFill>
              </a:rPr>
              <a:t>Mae </a:t>
            </a:r>
            <a:r>
              <a:rPr lang="en-GB" sz="1400" b="1" dirty="0" err="1">
                <a:solidFill>
                  <a:srgbClr val="000000"/>
                </a:solidFill>
              </a:rPr>
              <a:t>rhannu</a:t>
            </a:r>
            <a:r>
              <a:rPr lang="en-GB" sz="1400" b="1" dirty="0">
                <a:solidFill>
                  <a:srgbClr val="000000"/>
                </a:solidFill>
              </a:rPr>
              <a:t> data </a:t>
            </a:r>
            <a:r>
              <a:rPr lang="en-GB" sz="1400" b="1" dirty="0" err="1">
                <a:solidFill>
                  <a:srgbClr val="000000"/>
                </a:solidFill>
              </a:rPr>
              <a:t>yn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golygu</a:t>
            </a:r>
            <a:r>
              <a:rPr lang="en-GB" sz="1400" b="1" dirty="0">
                <a:solidFill>
                  <a:srgbClr val="000000"/>
                </a:solidFill>
              </a:rPr>
              <a:t> bod </a:t>
            </a:r>
            <a:r>
              <a:rPr lang="en-GB" sz="1400" b="1" dirty="0" err="1">
                <a:solidFill>
                  <a:srgbClr val="000000"/>
                </a:solidFill>
              </a:rPr>
              <a:t>modd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trosglwyddo</a:t>
            </a:r>
            <a:r>
              <a:rPr lang="en-GB" sz="1400" b="1" dirty="0">
                <a:solidFill>
                  <a:srgbClr val="000000"/>
                </a:solidFill>
              </a:rPr>
              <a:t> neu </a:t>
            </a:r>
            <a:r>
              <a:rPr lang="en-GB" sz="1400" b="1" dirty="0" err="1">
                <a:solidFill>
                  <a:srgbClr val="000000"/>
                </a:solidFill>
              </a:rPr>
              <a:t>werthu</a:t>
            </a:r>
            <a:r>
              <a:rPr lang="en-GB" sz="1400" b="1" dirty="0">
                <a:solidFill>
                  <a:srgbClr val="000000"/>
                </a:solidFill>
              </a:rPr>
              <a:t> data </a:t>
            </a:r>
            <a:r>
              <a:rPr lang="en-GB" sz="1400" b="1" dirty="0" err="1">
                <a:solidFill>
                  <a:srgbClr val="000000"/>
                </a:solidFill>
              </a:rPr>
              <a:t>personol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i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wahanol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sefydliadau</a:t>
            </a:r>
            <a:r>
              <a:rPr lang="en-GB" sz="1400" b="1" dirty="0">
                <a:solidFill>
                  <a:srgbClr val="000000"/>
                </a:solidFill>
              </a:rPr>
              <a:t>.</a:t>
            </a:r>
            <a:r>
              <a:rPr lang="en-GB" sz="1400" dirty="0">
                <a:solidFill>
                  <a:srgbClr val="000000"/>
                </a:solidFill>
              </a:rPr>
              <a:t>
</a:t>
            </a:r>
            <a:r>
              <a:rPr lang="en-GB" sz="1400" dirty="0" err="1">
                <a:solidFill>
                  <a:srgbClr val="000000"/>
                </a:solidFill>
              </a:rPr>
              <a:t>Wrth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gofrestru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gyfer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pethau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mae'n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gwirio'r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polisi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preifatrwydd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gadarnhau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pwy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fydd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gweld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personol</a:t>
            </a:r>
            <a:r>
              <a:rPr lang="en-GB" sz="1400" dirty="0">
                <a:solidFill>
                  <a:srgbClr val="000000"/>
                </a:solidFill>
              </a:rPr>
              <a:t>, a </a:t>
            </a:r>
            <a:r>
              <a:rPr lang="en-GB" sz="1400" dirty="0" err="1">
                <a:solidFill>
                  <a:srgbClr val="000000"/>
                </a:solidFill>
              </a:rPr>
              <a:t>gyda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phwy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mae'n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cael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rannu</a:t>
            </a:r>
            <a:r>
              <a:rPr lang="en-GB" sz="1400" dirty="0">
                <a:solidFill>
                  <a:srgbClr val="000000"/>
                </a:solidFill>
              </a:rPr>
              <a:t>. Gall </a:t>
            </a:r>
            <a:r>
              <a:rPr lang="en-GB" sz="1400" dirty="0" err="1">
                <a:solidFill>
                  <a:srgbClr val="000000"/>
                </a:solidFill>
              </a:rPr>
              <a:t>hyn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helpu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pobl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benderfynu</a:t>
            </a:r>
            <a:r>
              <a:rPr lang="en-GB" sz="1400" dirty="0">
                <a:solidFill>
                  <a:srgbClr val="000000"/>
                </a:solidFill>
              </a:rPr>
              <a:t> a </a:t>
            </a:r>
            <a:r>
              <a:rPr lang="en-GB" sz="1400" dirty="0" err="1">
                <a:solidFill>
                  <a:srgbClr val="000000"/>
                </a:solidFill>
              </a:rPr>
              <a:t>ydy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hi'n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werth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rhoi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eu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personol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ffwrdd</a:t>
            </a:r>
            <a:r>
              <a:rPr lang="en-GB" sz="1400" dirty="0">
                <a:solidFill>
                  <a:srgbClr val="000000"/>
                </a:solidFill>
              </a:rPr>
              <a:t> ai </a:t>
            </a:r>
            <a:r>
              <a:rPr lang="en-GB" sz="1400" dirty="0" err="1">
                <a:solidFill>
                  <a:srgbClr val="000000"/>
                </a:solidFill>
              </a:rPr>
              <a:t>peidio</a:t>
            </a:r>
            <a:r>
              <a:rPr lang="en-GB" sz="1400" dirty="0">
                <a:solidFill>
                  <a:srgbClr val="000000"/>
                </a:solidFill>
              </a:rPr>
              <a:t>. 
</a:t>
            </a:r>
            <a:r>
              <a:rPr lang="en-GB" sz="1400" b="1" dirty="0">
                <a:solidFill>
                  <a:srgbClr val="000000"/>
                </a:solidFill>
              </a:rPr>
              <a:t>Beth </a:t>
            </a:r>
            <a:r>
              <a:rPr lang="en-GB" sz="1400" b="1" dirty="0" err="1">
                <a:solidFill>
                  <a:srgbClr val="000000"/>
                </a:solidFill>
              </a:rPr>
              <a:t>allai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ddigwydd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os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bydd</a:t>
            </a:r>
            <a:r>
              <a:rPr lang="en-GB" sz="1400" b="1" dirty="0">
                <a:solidFill>
                  <a:srgbClr val="000000"/>
                </a:solidFill>
              </a:rPr>
              <a:t> Bilal </a:t>
            </a:r>
            <a:r>
              <a:rPr lang="en-GB" sz="1400" b="1" dirty="0" err="1">
                <a:solidFill>
                  <a:srgbClr val="000000"/>
                </a:solidFill>
              </a:rPr>
              <a:t>yn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rhoi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ei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ddata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 err="1">
                <a:solidFill>
                  <a:srgbClr val="000000"/>
                </a:solidFill>
              </a:rPr>
              <a:t>personol</a:t>
            </a:r>
            <a:r>
              <a:rPr lang="en-GB" sz="1400" b="1" dirty="0">
                <a:solidFill>
                  <a:srgbClr val="000000"/>
                </a:solidFill>
              </a:rPr>
              <a:t>? </a:t>
            </a:r>
            <a:r>
              <a:rPr lang="en-GB" sz="1400" dirty="0" err="1">
                <a:solidFill>
                  <a:srgbClr val="000000"/>
                </a:solidFill>
              </a:rPr>
              <a:t>Gallai’r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gael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ddefnyddio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adeiladu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proffil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ar-lein</a:t>
            </a:r>
            <a:r>
              <a:rPr lang="en-GB" sz="1400" dirty="0">
                <a:solidFill>
                  <a:srgbClr val="000000"/>
                </a:solidFill>
              </a:rPr>
              <a:t> o Bilal, </a:t>
            </a:r>
            <a:r>
              <a:rPr lang="en-GB" sz="1400" dirty="0" err="1">
                <a:solidFill>
                  <a:srgbClr val="000000"/>
                </a:solidFill>
              </a:rPr>
              <a:t>i'w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dargedu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gyda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hysbysebion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ymwneud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â'i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grŵp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oedran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rywedd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leoliad</a:t>
            </a:r>
            <a:r>
              <a:rPr lang="en-GB" sz="1400" dirty="0">
                <a:solidFill>
                  <a:srgbClr val="000000"/>
                </a:solidFill>
              </a:rPr>
              <a:t> etc. 
</a:t>
            </a:r>
            <a:r>
              <a:rPr lang="en-GB" sz="1400" dirty="0" err="1">
                <a:solidFill>
                  <a:srgbClr val="000000"/>
                </a:solidFill>
              </a:rPr>
              <a:t>Ailgrynhowch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fyr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fod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data'n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cael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gasglu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adeiladu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proffiliau</a:t>
            </a:r>
            <a:r>
              <a:rPr lang="en-GB" sz="1400" dirty="0">
                <a:solidFill>
                  <a:srgbClr val="000000"/>
                </a:solidFill>
              </a:rPr>
              <a:t> o </a:t>
            </a:r>
            <a:r>
              <a:rPr lang="en-GB" sz="1400" dirty="0" err="1">
                <a:solidFill>
                  <a:srgbClr val="000000"/>
                </a:solidFill>
              </a:rPr>
              <a:t>ddefnyddwyr</a:t>
            </a:r>
            <a:r>
              <a:rPr lang="en-GB" sz="1400" dirty="0">
                <a:solidFill>
                  <a:srgbClr val="000000"/>
                </a:solidFill>
              </a:rPr>
              <a:t> er </a:t>
            </a:r>
            <a:r>
              <a:rPr lang="en-GB" sz="1400" dirty="0" err="1">
                <a:solidFill>
                  <a:srgbClr val="000000"/>
                </a:solidFill>
              </a:rPr>
              <a:t>mwyn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targedu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gyda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hysbysebion</a:t>
            </a:r>
            <a:r>
              <a:rPr lang="en-GB" sz="1400" dirty="0">
                <a:solidFill>
                  <a:srgbClr val="000000"/>
                </a:solidFill>
              </a:rPr>
              <a:t> a </a:t>
            </a:r>
            <a:r>
              <a:rPr lang="en-GB" sz="1400" dirty="0" err="1">
                <a:solidFill>
                  <a:srgbClr val="000000"/>
                </a:solidFill>
              </a:rPr>
              <a:t>negeseuon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eraill</a:t>
            </a:r>
            <a:r>
              <a:rPr lang="en-GB" sz="1400" dirty="0">
                <a:solidFill>
                  <a:srgbClr val="000000"/>
                </a:solidFill>
              </a:rPr>
              <a:t>. 
</a:t>
            </a:r>
            <a:r>
              <a:rPr lang="en-GB" sz="1400" dirty="0" err="1">
                <a:solidFill>
                  <a:srgbClr val="000000"/>
                </a:solidFill>
              </a:rPr>
              <a:t>Dylai</a:t>
            </a:r>
            <a:r>
              <a:rPr lang="en-GB" sz="1400" dirty="0">
                <a:solidFill>
                  <a:srgbClr val="000000"/>
                </a:solidFill>
              </a:rPr>
              <a:t> cod </a:t>
            </a:r>
            <a:r>
              <a:rPr lang="en-GB" sz="1400" dirty="0" err="1">
                <a:solidFill>
                  <a:srgbClr val="000000"/>
                </a:solidFill>
              </a:rPr>
              <a:t>newydd</a:t>
            </a:r>
            <a:r>
              <a:rPr lang="en-GB" sz="1400" dirty="0">
                <a:solidFill>
                  <a:srgbClr val="000000"/>
                </a:solidFill>
              </a:rPr>
              <a:t> yr ICO </a:t>
            </a:r>
            <a:r>
              <a:rPr lang="en-GB" sz="1400" dirty="0" err="1">
                <a:solidFill>
                  <a:srgbClr val="000000"/>
                </a:solidFill>
              </a:rPr>
              <a:t>wneud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pethau'n</a:t>
            </a:r>
            <a:r>
              <a:rPr lang="en-GB" sz="1400" dirty="0">
                <a:solidFill>
                  <a:srgbClr val="000000"/>
                </a:solidFill>
              </a:rPr>
              <a:t> haws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y </a:t>
            </a:r>
            <a:r>
              <a:rPr lang="en-GB" sz="1400" dirty="0" err="1">
                <a:solidFill>
                  <a:srgbClr val="000000"/>
                </a:solidFill>
              </a:rPr>
              <a:t>dyfodol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gan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fod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golygu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nad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yw</a:t>
            </a:r>
            <a:r>
              <a:rPr lang="en-GB" sz="1400" dirty="0">
                <a:solidFill>
                  <a:srgbClr val="000000"/>
                </a:solidFill>
              </a:rPr>
              <a:t> data </a:t>
            </a:r>
            <a:r>
              <a:rPr lang="en-GB" sz="1400" dirty="0" err="1">
                <a:solidFill>
                  <a:srgbClr val="000000"/>
                </a:solidFill>
              </a:rPr>
              <a:t>personol</a:t>
            </a:r>
            <a:r>
              <a:rPr lang="en-GB" sz="1400" dirty="0">
                <a:solidFill>
                  <a:srgbClr val="000000"/>
                </a:solidFill>
              </a:rPr>
              <a:t> plant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cael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ei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ddefnyddio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gyfer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proffilio</a:t>
            </a:r>
            <a:r>
              <a:rPr lang="en-GB" sz="1400" dirty="0">
                <a:solidFill>
                  <a:srgbClr val="000000"/>
                </a:solidFill>
              </a:rPr>
              <a:t> '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ddiofyn</a:t>
            </a:r>
            <a:r>
              <a:rPr lang="en-GB" sz="1400" dirty="0">
                <a:solidFill>
                  <a:srgbClr val="000000"/>
                </a:solidFill>
              </a:rPr>
              <a:t>’ ac </a:t>
            </a:r>
            <a:r>
              <a:rPr lang="en-GB" sz="1400" dirty="0" err="1">
                <a:solidFill>
                  <a:srgbClr val="000000"/>
                </a:solidFill>
              </a:rPr>
              <a:t>fe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ddylen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nhw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gael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esboniadau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gwell</a:t>
            </a:r>
            <a:r>
              <a:rPr lang="en-GB" sz="1400" dirty="0">
                <a:solidFill>
                  <a:srgbClr val="000000"/>
                </a:solidFill>
              </a:rPr>
              <a:t> a </a:t>
            </a:r>
            <a:r>
              <a:rPr lang="en-GB" sz="1400" dirty="0" err="1">
                <a:solidFill>
                  <a:srgbClr val="000000"/>
                </a:solidFill>
              </a:rPr>
              <a:t>mwy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hygyrch</a:t>
            </a:r>
            <a:r>
              <a:rPr lang="en-GB" sz="1400" dirty="0">
                <a:solidFill>
                  <a:srgbClr val="000000"/>
                </a:solidFill>
              </a:rPr>
              <a:t> o </a:t>
            </a:r>
            <a:r>
              <a:rPr lang="en-GB" sz="1400" dirty="0" err="1">
                <a:solidFill>
                  <a:srgbClr val="000000"/>
                </a:solidFill>
              </a:rPr>
              <a:t>sut</a:t>
            </a:r>
            <a:r>
              <a:rPr lang="en-GB" sz="1400" dirty="0">
                <a:solidFill>
                  <a:srgbClr val="000000"/>
                </a:solidFill>
              </a:rPr>
              <a:t> y </a:t>
            </a:r>
            <a:r>
              <a:rPr lang="en-GB" sz="1400" dirty="0" err="1">
                <a:solidFill>
                  <a:srgbClr val="000000"/>
                </a:solidFill>
              </a:rPr>
              <a:t>defnyddir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eu</a:t>
            </a:r>
            <a:r>
              <a:rPr lang="en-GB" sz="1400" dirty="0">
                <a:solidFill>
                  <a:srgbClr val="000000"/>
                </a:solidFill>
              </a:rPr>
              <a:t> data (</a:t>
            </a:r>
            <a:r>
              <a:rPr lang="en-GB" sz="1400" dirty="0" err="1">
                <a:solidFill>
                  <a:srgbClr val="000000"/>
                </a:solidFill>
              </a:rPr>
              <a:t>e.e.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fideos</a:t>
            </a:r>
            <a:r>
              <a:rPr lang="en-GB" sz="1400" dirty="0">
                <a:solidFill>
                  <a:srgbClr val="000000"/>
                </a:solidFill>
              </a:rPr>
              <a:t> neu </a:t>
            </a:r>
            <a:r>
              <a:rPr lang="en-GB" sz="1400" dirty="0" err="1">
                <a:solidFill>
                  <a:srgbClr val="000000"/>
                </a:solidFill>
              </a:rPr>
              <a:t>animeiddiadau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yn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hytrach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na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llawer</a:t>
            </a:r>
            <a:r>
              <a:rPr lang="en-GB" sz="1400" dirty="0">
                <a:solidFill>
                  <a:srgbClr val="000000"/>
                </a:solidFill>
              </a:rPr>
              <a:t> o </a:t>
            </a:r>
            <a:r>
              <a:rPr lang="en-GB" sz="1400" dirty="0" err="1">
                <a:solidFill>
                  <a:srgbClr val="000000"/>
                </a:solidFill>
              </a:rPr>
              <a:t>destun</a:t>
            </a:r>
            <a:r>
              <a:rPr lang="en-GB" sz="14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7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C. 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Pa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fath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broffil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ddylai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pham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?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6540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/>
              <a:t>Dywedwch</a:t>
            </a:r>
            <a:r>
              <a:rPr lang="en-GB" sz="1400" dirty="0"/>
              <a:t> </a:t>
            </a:r>
            <a:r>
              <a:rPr lang="en-GB" sz="1400" dirty="0" err="1"/>
              <a:t>wrth</a:t>
            </a:r>
            <a:r>
              <a:rPr lang="en-GB" sz="1400" dirty="0"/>
              <a:t> y </a:t>
            </a:r>
            <a:r>
              <a:rPr lang="en-GB" sz="1400" dirty="0" err="1"/>
              <a:t>myfyrwyr</a:t>
            </a:r>
            <a:r>
              <a:rPr lang="en-GB" sz="1400" dirty="0"/>
              <a:t> </a:t>
            </a:r>
            <a:r>
              <a:rPr lang="en-GB" sz="1400" dirty="0" err="1"/>
              <a:t>fod</a:t>
            </a:r>
            <a:r>
              <a:rPr lang="en-GB" sz="1400" dirty="0"/>
              <a:t> Bilal </a:t>
            </a:r>
            <a:r>
              <a:rPr lang="en-GB" sz="1400" dirty="0" err="1"/>
              <a:t>yn</a:t>
            </a:r>
            <a:r>
              <a:rPr lang="en-GB" sz="1400" dirty="0"/>
              <a:t> 15 </a:t>
            </a:r>
            <a:r>
              <a:rPr lang="en-GB" sz="1400" dirty="0" err="1"/>
              <a:t>oed</a:t>
            </a:r>
            <a:r>
              <a:rPr lang="en-GB" sz="1400" dirty="0"/>
              <a:t>. </a:t>
            </a:r>
            <a:r>
              <a:rPr lang="en-GB" sz="1400" dirty="0" err="1"/>
              <a:t>Cymerwch</a:t>
            </a:r>
            <a:r>
              <a:rPr lang="en-GB" sz="1400" dirty="0"/>
              <a:t> </a:t>
            </a:r>
            <a:r>
              <a:rPr lang="en-GB" sz="1400" dirty="0" err="1"/>
              <a:t>bleidlais</a:t>
            </a:r>
            <a:r>
              <a:rPr lang="en-GB" sz="1400" dirty="0"/>
              <a:t> </a:t>
            </a:r>
            <a:r>
              <a:rPr lang="en-GB" sz="1400" dirty="0" err="1"/>
              <a:t>dosbarth</a:t>
            </a:r>
            <a:r>
              <a:rPr lang="en-GB" sz="1400" dirty="0"/>
              <a:t>. </a:t>
            </a:r>
            <a:r>
              <a:rPr lang="en-GB" sz="1400" dirty="0" err="1"/>
              <a:t>Ydy</a:t>
            </a:r>
            <a:r>
              <a:rPr lang="en-GB" sz="1400" dirty="0"/>
              <a:t> </a:t>
            </a:r>
            <a:r>
              <a:rPr lang="en-GB" sz="1400" dirty="0" err="1"/>
              <a:t>eu</a:t>
            </a:r>
            <a:r>
              <a:rPr lang="en-GB" sz="1400" dirty="0"/>
              <a:t> barn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newid</a:t>
            </a:r>
            <a:r>
              <a:rPr lang="en-GB" sz="1400" dirty="0"/>
              <a:t> </a:t>
            </a: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yw</a:t>
            </a:r>
            <a:r>
              <a:rPr lang="en-GB" sz="1400" dirty="0"/>
              <a:t> Bilal </a:t>
            </a:r>
            <a:r>
              <a:rPr lang="en-GB" sz="1400" dirty="0" err="1"/>
              <a:t>yn</a:t>
            </a:r>
            <a:r>
              <a:rPr lang="en-GB" sz="1400" dirty="0"/>
              <a:t> 13, </a:t>
            </a:r>
            <a:r>
              <a:rPr lang="en-GB" sz="1400" dirty="0" err="1"/>
              <a:t>neu'n</a:t>
            </a:r>
            <a:r>
              <a:rPr lang="en-GB" sz="1400" dirty="0"/>
              <a:t> 25 </a:t>
            </a:r>
            <a:r>
              <a:rPr lang="en-GB" sz="1400" dirty="0" err="1"/>
              <a:t>oed</a:t>
            </a:r>
            <a:r>
              <a:rPr lang="en-GB" sz="1400" dirty="0"/>
              <a:t>?
</a:t>
            </a:r>
            <a:r>
              <a:rPr lang="en-GB" sz="1400" dirty="0" err="1"/>
              <a:t>Wrth</a:t>
            </a:r>
            <a:r>
              <a:rPr lang="en-GB" sz="1400" dirty="0"/>
              <a:t> </a:t>
            </a:r>
            <a:r>
              <a:rPr lang="en-GB" sz="1400" dirty="0" err="1"/>
              <a:t>wneud</a:t>
            </a:r>
            <a:r>
              <a:rPr lang="en-GB" sz="1400" dirty="0"/>
              <a:t> </a:t>
            </a:r>
            <a:r>
              <a:rPr lang="en-GB" sz="1400" dirty="0" err="1"/>
              <a:t>penderfyniad</a:t>
            </a:r>
            <a:r>
              <a:rPr lang="en-GB" sz="1400" dirty="0"/>
              <a:t>, </a:t>
            </a: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oes</a:t>
            </a:r>
            <a:r>
              <a:rPr lang="en-GB" sz="1400" dirty="0"/>
              <a:t> </a:t>
            </a:r>
            <a:r>
              <a:rPr lang="en-GB" sz="1400" dirty="0" err="1"/>
              <a:t>ganddo</a:t>
            </a:r>
            <a:r>
              <a:rPr lang="en-GB" sz="1400" dirty="0"/>
              <a:t> </a:t>
            </a:r>
            <a:r>
              <a:rPr lang="en-GB" sz="1400" dirty="0" err="1"/>
              <a:t>broffil</a:t>
            </a:r>
            <a:r>
              <a:rPr lang="en-GB" sz="1400" dirty="0"/>
              <a:t> </a:t>
            </a:r>
            <a:r>
              <a:rPr lang="en-GB" sz="1400" dirty="0" err="1"/>
              <a:t>cyhoeddus</a:t>
            </a:r>
            <a:r>
              <a:rPr lang="en-GB" sz="1400" dirty="0"/>
              <a:t>, </a:t>
            </a:r>
            <a:r>
              <a:rPr lang="en-GB" sz="1400" dirty="0" err="1"/>
              <a:t>dylai</a:t>
            </a:r>
            <a:r>
              <a:rPr lang="en-GB" sz="1400" dirty="0"/>
              <a:t> Bilal </a:t>
            </a:r>
            <a:r>
              <a:rPr lang="en-GB" sz="1400" dirty="0" err="1"/>
              <a:t>fod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ymwybodol</a:t>
            </a:r>
            <a:r>
              <a:rPr lang="en-GB" sz="1400" dirty="0"/>
              <a:t> y gall </a:t>
            </a:r>
            <a:r>
              <a:rPr lang="en-GB" sz="1400" dirty="0" err="1"/>
              <a:t>unrhyw</a:t>
            </a:r>
            <a:r>
              <a:rPr lang="en-GB" sz="1400" dirty="0"/>
              <a:t> un weld a </a:t>
            </a:r>
            <a:r>
              <a:rPr lang="en-GB" sz="1400" dirty="0" err="1"/>
              <a:t>chofnodi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weithgarwch</a:t>
            </a:r>
            <a:r>
              <a:rPr lang="en-GB" sz="1400" dirty="0"/>
              <a:t>. Mae </a:t>
            </a:r>
            <a:r>
              <a:rPr lang="en-GB" sz="1400" dirty="0" err="1"/>
              <a:t>hefyd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hawdd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bobl</a:t>
            </a:r>
            <a:r>
              <a:rPr lang="en-GB" sz="1400" dirty="0"/>
              <a:t> </a:t>
            </a:r>
            <a:r>
              <a:rPr lang="en-GB" sz="1400" dirty="0" err="1"/>
              <a:t>ddwyn</a:t>
            </a:r>
            <a:r>
              <a:rPr lang="en-GB" sz="1400" dirty="0"/>
              <a:t> </a:t>
            </a:r>
            <a:r>
              <a:rPr lang="en-GB" sz="1400" dirty="0" err="1"/>
              <a:t>hunaniaeth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sail </a:t>
            </a:r>
            <a:r>
              <a:rPr lang="en-GB" sz="1400" dirty="0" err="1"/>
              <a:t>manylion</a:t>
            </a:r>
            <a:r>
              <a:rPr lang="en-GB" sz="1400" dirty="0"/>
              <a:t> </a:t>
            </a:r>
            <a:r>
              <a:rPr lang="en-GB" sz="1400" dirty="0" err="1"/>
              <a:t>personol</a:t>
            </a:r>
            <a:r>
              <a:rPr lang="en-GB" sz="1400" dirty="0"/>
              <a:t> a </a:t>
            </a:r>
            <a:r>
              <a:rPr lang="en-GB" sz="1400" dirty="0" err="1"/>
              <a:t>roddir</a:t>
            </a:r>
            <a:r>
              <a:rPr lang="en-GB" sz="1400" dirty="0"/>
              <a:t> </a:t>
            </a:r>
            <a:r>
              <a:rPr lang="en-GB" sz="1400" dirty="0" err="1"/>
              <a:t>allan</a:t>
            </a:r>
            <a:r>
              <a:rPr lang="en-GB" sz="1400" dirty="0"/>
              <a:t> </a:t>
            </a:r>
            <a:r>
              <a:rPr lang="en-GB" sz="1400" dirty="0" err="1"/>
              <a:t>dros</a:t>
            </a:r>
            <a:r>
              <a:rPr lang="en-GB" sz="1400" dirty="0"/>
              <a:t> y </a:t>
            </a:r>
            <a:r>
              <a:rPr lang="en-GB" sz="1400" dirty="0" err="1"/>
              <a:t>cyfryngau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. Gall </a:t>
            </a:r>
            <a:r>
              <a:rPr lang="en-GB" sz="1400" dirty="0" err="1"/>
              <a:t>proffil</a:t>
            </a:r>
            <a:r>
              <a:rPr lang="en-GB" sz="1400" dirty="0"/>
              <a:t> </a:t>
            </a:r>
            <a:r>
              <a:rPr lang="en-GB" sz="1400" dirty="0" err="1"/>
              <a:t>cyhoeddus</a:t>
            </a:r>
            <a:r>
              <a:rPr lang="en-GB" sz="1400" dirty="0"/>
              <a:t> </a:t>
            </a:r>
            <a:r>
              <a:rPr lang="en-GB" sz="1400" dirty="0" err="1"/>
              <a:t>olygu</a:t>
            </a:r>
            <a:r>
              <a:rPr lang="en-GB" sz="1400" dirty="0"/>
              <a:t> y </a:t>
            </a:r>
            <a:r>
              <a:rPr lang="en-GB" sz="1400" dirty="0" err="1"/>
              <a:t>bydd</a:t>
            </a:r>
            <a:r>
              <a:rPr lang="en-GB" sz="1400" dirty="0"/>
              <a:t> </a:t>
            </a:r>
            <a:r>
              <a:rPr lang="en-GB" sz="1400" dirty="0" err="1"/>
              <a:t>pobl</a:t>
            </a:r>
            <a:r>
              <a:rPr lang="en-GB" sz="1400" dirty="0"/>
              <a:t> </a:t>
            </a:r>
            <a:r>
              <a:rPr lang="en-GB" sz="1400" dirty="0" err="1"/>
              <a:t>ddigroeso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ddilyn</a:t>
            </a:r>
            <a:r>
              <a:rPr lang="en-GB" sz="1400" dirty="0"/>
              <a:t>, a </a:t>
            </a:r>
            <a:r>
              <a:rPr lang="en-GB" sz="1400" dirty="0" err="1"/>
              <a:t>gallai</a:t>
            </a:r>
            <a:r>
              <a:rPr lang="en-GB" sz="1400" dirty="0"/>
              <a:t> </a:t>
            </a:r>
            <a:r>
              <a:rPr lang="en-GB" sz="1400" dirty="0" err="1"/>
              <a:t>lluniau</a:t>
            </a:r>
            <a:r>
              <a:rPr lang="en-GB" sz="1400" dirty="0"/>
              <a:t> neu </a:t>
            </a:r>
            <a:r>
              <a:rPr lang="en-GB" sz="1400" dirty="0" err="1"/>
              <a:t>fideos</a:t>
            </a:r>
            <a:r>
              <a:rPr lang="en-GB" sz="1400" dirty="0"/>
              <a:t> </a:t>
            </a:r>
            <a:r>
              <a:rPr lang="en-GB" sz="1400" dirty="0" err="1"/>
              <a:t>annifyr</a:t>
            </a:r>
            <a:r>
              <a:rPr lang="en-GB" sz="1400" dirty="0"/>
              <a:t> </a:t>
            </a:r>
            <a:r>
              <a:rPr lang="en-GB" sz="1400" dirty="0" err="1"/>
              <a:t>effeithio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gyflogaeth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y </a:t>
            </a:r>
            <a:r>
              <a:rPr lang="en-GB" sz="1400" dirty="0" err="1"/>
              <a:t>dyfodol</a:t>
            </a:r>
            <a:r>
              <a:rPr lang="en-GB" sz="1400" dirty="0"/>
              <a:t>.
</a:t>
            </a: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oes</a:t>
            </a:r>
            <a:r>
              <a:rPr lang="en-GB" sz="1400" dirty="0"/>
              <a:t> </a:t>
            </a:r>
            <a:r>
              <a:rPr lang="en-GB" sz="1400" dirty="0" err="1"/>
              <a:t>angen</a:t>
            </a:r>
            <a:r>
              <a:rPr lang="en-GB" sz="1400" dirty="0"/>
              <a:t>, </a:t>
            </a:r>
            <a:r>
              <a:rPr lang="en-GB" sz="1400" dirty="0" err="1"/>
              <a:t>atgoffwch</a:t>
            </a:r>
            <a:r>
              <a:rPr lang="en-GB" sz="1400" dirty="0"/>
              <a:t> y </a:t>
            </a:r>
            <a:r>
              <a:rPr lang="en-GB" sz="1400" dirty="0" err="1"/>
              <a:t>myfyrwyr</a:t>
            </a:r>
            <a:r>
              <a:rPr lang="en-GB" sz="1400" dirty="0"/>
              <a:t> y </a:t>
            </a:r>
            <a:r>
              <a:rPr lang="en-GB" sz="1400" dirty="0" err="1"/>
              <a:t>bydd</a:t>
            </a:r>
            <a:r>
              <a:rPr lang="en-GB" sz="1400" dirty="0"/>
              <a:t> data, </a:t>
            </a:r>
            <a:r>
              <a:rPr lang="en-GB" sz="1400" dirty="0" err="1"/>
              <a:t>hyd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oed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gyfrif</a:t>
            </a:r>
            <a:r>
              <a:rPr lang="en-GB" sz="1400" dirty="0"/>
              <a:t> '</a:t>
            </a:r>
            <a:r>
              <a:rPr lang="en-GB" sz="1400" dirty="0" err="1"/>
              <a:t>preifat</a:t>
            </a:r>
            <a:r>
              <a:rPr lang="en-GB" sz="1400" dirty="0"/>
              <a:t>',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cael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rannu</a:t>
            </a:r>
            <a:r>
              <a:rPr lang="en-GB" sz="1400" dirty="0"/>
              <a:t> </a:t>
            </a:r>
            <a:r>
              <a:rPr lang="en-GB" sz="1400" dirty="0" err="1"/>
              <a:t>gyda'r</a:t>
            </a:r>
            <a:r>
              <a:rPr lang="en-GB" sz="1400" dirty="0"/>
              <a:t> ap ac y </a:t>
            </a:r>
            <a:r>
              <a:rPr lang="en-GB" sz="1400" dirty="0" err="1"/>
              <a:t>gellid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basio</a:t>
            </a:r>
            <a:r>
              <a:rPr lang="en-GB" sz="1400" dirty="0"/>
              <a:t> neu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werthu</a:t>
            </a:r>
            <a:r>
              <a:rPr lang="en-GB" sz="1400" dirty="0"/>
              <a:t> </a:t>
            </a:r>
            <a:r>
              <a:rPr lang="en-GB" sz="1400" dirty="0" err="1"/>
              <a:t>ymlaen</a:t>
            </a:r>
            <a:r>
              <a:rPr lang="en-GB" sz="1400" dirty="0"/>
              <a:t>.</a:t>
            </a: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/>
              <a:t>Anogwch</a:t>
            </a:r>
            <a:r>
              <a:rPr lang="en-GB" sz="1400" dirty="0"/>
              <a:t> y </a:t>
            </a:r>
            <a:r>
              <a:rPr lang="en-GB" sz="1400" dirty="0" err="1"/>
              <a:t>myfyrwyr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edrych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bob </a:t>
            </a:r>
            <a:r>
              <a:rPr lang="en-GB" sz="1400" dirty="0" err="1"/>
              <a:t>penderfyniad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feddwl</a:t>
            </a:r>
            <a:r>
              <a:rPr lang="en-GB" sz="1400" dirty="0"/>
              <a:t> pa </a:t>
            </a:r>
            <a:r>
              <a:rPr lang="en-GB" sz="1400" dirty="0" err="1"/>
              <a:t>fath</a:t>
            </a:r>
            <a:r>
              <a:rPr lang="en-GB" sz="1400" dirty="0"/>
              <a:t> o </a:t>
            </a:r>
            <a:r>
              <a:rPr lang="en-GB" sz="1400" dirty="0" err="1"/>
              <a:t>wybodaeth</a:t>
            </a:r>
            <a:r>
              <a:rPr lang="en-GB" sz="1400" dirty="0"/>
              <a:t> a </a:t>
            </a:r>
            <a:r>
              <a:rPr lang="en-GB" sz="1400" dirty="0" err="1"/>
              <a:t>allai</a:t>
            </a:r>
            <a:r>
              <a:rPr lang="en-GB" sz="1400" dirty="0"/>
              <a:t> </a:t>
            </a:r>
            <a:r>
              <a:rPr lang="en-GB" sz="1400" dirty="0" err="1"/>
              <a:t>fod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gael</a:t>
            </a:r>
            <a:r>
              <a:rPr lang="en-GB" sz="1400" dirty="0"/>
              <a:t> am Bilal ac </a:t>
            </a:r>
            <a:r>
              <a:rPr lang="en-GB" sz="1400" dirty="0" err="1"/>
              <a:t>ateb</a:t>
            </a:r>
            <a:r>
              <a:rPr lang="en-GB" sz="1400" dirty="0"/>
              <a:t> y </a:t>
            </a:r>
            <a:r>
              <a:rPr lang="en-GB" sz="1400" dirty="0" err="1"/>
              <a:t>cwestiwn</a:t>
            </a:r>
            <a:r>
              <a:rPr lang="en-GB" sz="1400" dirty="0"/>
              <a:t> </a:t>
            </a:r>
            <a:r>
              <a:rPr lang="en-GB" sz="1400" dirty="0" err="1"/>
              <a:t>uchod</a:t>
            </a:r>
            <a:r>
              <a:rPr lang="en-GB" sz="1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alibri" panose="020B0604020202020204" pitchFamily="34" charset="0"/>
              <a:buChar char="•"/>
            </a:pPr>
            <a:r>
              <a:rPr lang="en-GB" sz="1400" dirty="0" err="1"/>
              <a:t>Gofynnwch</a:t>
            </a:r>
            <a:r>
              <a:rPr lang="en-GB" sz="1400" dirty="0"/>
              <a:t> </a:t>
            </a:r>
            <a:r>
              <a:rPr lang="en-GB" sz="1400" dirty="0" err="1"/>
              <a:t>i'r</a:t>
            </a:r>
            <a:r>
              <a:rPr lang="en-GB" sz="1400" dirty="0"/>
              <a:t> </a:t>
            </a:r>
            <a:r>
              <a:rPr lang="en-GB" sz="1400" dirty="0" err="1"/>
              <a:t>myfyrwyr</a:t>
            </a:r>
            <a:r>
              <a:rPr lang="en-GB" sz="1400" dirty="0"/>
              <a:t> </a:t>
            </a:r>
            <a:r>
              <a:rPr lang="en-GB" sz="1400" dirty="0" err="1"/>
              <a:t>feddwl</a:t>
            </a:r>
            <a:r>
              <a:rPr lang="en-GB" sz="1400" dirty="0"/>
              <a:t> am y </a:t>
            </a:r>
            <a:r>
              <a:rPr lang="en-GB" sz="1400" dirty="0" err="1"/>
              <a:t>cwestiwn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y </a:t>
            </a:r>
            <a:r>
              <a:rPr lang="en-GB" sz="1400" dirty="0" err="1"/>
              <a:t>sleid</a:t>
            </a:r>
            <a:r>
              <a:rPr lang="en-GB" sz="1400" dirty="0"/>
              <a:t>. </a:t>
            </a:r>
            <a:r>
              <a:rPr lang="en-GB" sz="1400" dirty="0" err="1"/>
              <a:t>Ydyn</a:t>
            </a:r>
            <a:r>
              <a:rPr lang="en-GB" sz="1400" dirty="0"/>
              <a:t> </a:t>
            </a:r>
            <a:r>
              <a:rPr lang="en-GB" sz="1400" dirty="0" err="1"/>
              <a:t>nhw'n</a:t>
            </a:r>
            <a:r>
              <a:rPr lang="en-GB" sz="1400" dirty="0"/>
              <a:t> </a:t>
            </a:r>
            <a:r>
              <a:rPr lang="en-GB" sz="1400" dirty="0" err="1"/>
              <a:t>meddwl</a:t>
            </a:r>
            <a:r>
              <a:rPr lang="en-GB" sz="1400" dirty="0"/>
              <a:t> bod y </a:t>
            </a:r>
            <a:r>
              <a:rPr lang="en-GB" sz="1400" dirty="0" err="1"/>
              <a:t>rhan</a:t>
            </a:r>
            <a:r>
              <a:rPr lang="en-GB" sz="1400" dirty="0"/>
              <a:t> </a:t>
            </a:r>
            <a:r>
              <a:rPr lang="en-GB" sz="1400" dirty="0" err="1"/>
              <a:t>fwyaf</a:t>
            </a:r>
            <a:r>
              <a:rPr lang="en-GB" sz="1400" dirty="0"/>
              <a:t> o </a:t>
            </a:r>
            <a:r>
              <a:rPr lang="en-GB" sz="1400" dirty="0" err="1"/>
              <a:t>bobl</a:t>
            </a:r>
            <a:r>
              <a:rPr lang="en-GB" sz="1400" dirty="0"/>
              <a:t> </a:t>
            </a:r>
            <a:r>
              <a:rPr lang="en-GB" sz="1400" dirty="0" err="1"/>
              <a:t>ifanc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ymwybodol</a:t>
            </a:r>
            <a:r>
              <a:rPr lang="en-GB" sz="1400" dirty="0"/>
              <a:t> o faint </a:t>
            </a:r>
            <a:r>
              <a:rPr lang="en-GB" sz="1400" dirty="0" err="1"/>
              <a:t>o'u</a:t>
            </a:r>
            <a:r>
              <a:rPr lang="en-GB" sz="1400" dirty="0"/>
              <a:t> data </a:t>
            </a:r>
            <a:r>
              <a:rPr lang="en-GB" sz="1400" dirty="0" err="1"/>
              <a:t>personol</a:t>
            </a:r>
            <a:r>
              <a:rPr lang="en-GB" sz="1400" dirty="0"/>
              <a:t> </a:t>
            </a:r>
            <a:r>
              <a:rPr lang="en-GB" sz="1400" dirty="0" err="1"/>
              <a:t>sy'n</a:t>
            </a:r>
            <a:r>
              <a:rPr lang="en-GB" sz="1400" dirty="0"/>
              <a:t> </a:t>
            </a:r>
            <a:r>
              <a:rPr lang="en-GB" sz="1400" dirty="0" err="1"/>
              <a:t>cael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gasglu</a:t>
            </a:r>
            <a:r>
              <a:rPr lang="en-GB" sz="1400" dirty="0"/>
              <a:t> </a:t>
            </a:r>
            <a:r>
              <a:rPr lang="en-GB" sz="1400" dirty="0" err="1"/>
              <a:t>a'i</a:t>
            </a:r>
            <a:r>
              <a:rPr lang="en-GB" sz="1400" dirty="0"/>
              <a:t> </a:t>
            </a:r>
            <a:r>
              <a:rPr lang="en-GB" sz="1400" dirty="0" err="1"/>
              <a:t>ddefnyddio</a:t>
            </a:r>
            <a:r>
              <a:rPr lang="en-GB" sz="1400" dirty="0"/>
              <a:t>? A </a:t>
            </a:r>
            <a:r>
              <a:rPr lang="en-GB" sz="1400" dirty="0" err="1"/>
              <a:t>ddylid</a:t>
            </a:r>
            <a:r>
              <a:rPr lang="en-GB" sz="1400" dirty="0"/>
              <a:t> </a:t>
            </a:r>
            <a:r>
              <a:rPr lang="en-GB" sz="1400" dirty="0" err="1"/>
              <a:t>gwneud</a:t>
            </a:r>
            <a:r>
              <a:rPr lang="en-GB" sz="1400" dirty="0"/>
              <a:t> </a:t>
            </a:r>
            <a:r>
              <a:rPr lang="en-GB" sz="1400" dirty="0" err="1"/>
              <a:t>mwy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gyfyngu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hyn</a:t>
            </a:r>
            <a:r>
              <a:rPr lang="en-GB" sz="1400" dirty="0"/>
              <a:t>?</a:t>
            </a:r>
            <a:endParaRPr lang="en-GB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Diogelu'ch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(10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Rhowch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gopi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o’r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none" dirty="0" err="1">
                <a:solidFill>
                  <a:schemeClr val="dk1"/>
                </a:solidFill>
              </a:rPr>
              <a:t>Diogelu'ch</a:t>
            </a:r>
            <a:r>
              <a:rPr lang="en-GB" sz="1400" b="1" u="none" dirty="0">
                <a:solidFill>
                  <a:schemeClr val="dk1"/>
                </a:solidFill>
              </a:rPr>
              <a:t> data </a:t>
            </a:r>
            <a:r>
              <a:rPr lang="en-GB" sz="1400" b="1" u="none" dirty="0" err="1">
                <a:solidFill>
                  <a:schemeClr val="dk1"/>
                </a:solidFill>
              </a:rPr>
              <a:t>personol</a:t>
            </a:r>
            <a:r>
              <a:rPr lang="en-GB" sz="1400" b="1" u="none" dirty="0">
                <a:solidFill>
                  <a:schemeClr val="dk1"/>
                </a:solidFill>
              </a:rPr>
              <a:t> 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chyflwyno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Jaiden,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defnyddiwr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Pix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arall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gennych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broffil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preifat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siawns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bob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amser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platfform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rydych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chi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wedi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ymrwymo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iddo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hacio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Gall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megis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cyfeiriadau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ebost,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banc,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cyfrineiriau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dwyn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a'u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gwerthu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Pa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fanylion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allai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dwyn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o ap pe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bai’n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hacio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?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ddarllen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drwy'r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Jaiden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wedi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bostio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Pix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phenderfynu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pa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fanylion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gellid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dwyn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broffil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Jaiden.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syniadau’r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dangoswch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9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Diogelu'ch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Unwaith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haciwr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mynediad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at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ddata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Jaiden,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gallai’r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hwnnw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400" b="0" u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Diogelu'ch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Cymerwch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adborth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flaenorol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darllenwch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drwy'r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pwyntiau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hon. 
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ddyfalu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faint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cost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hunaniaeth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wedi'i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dwyn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sy'n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gwerthu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'we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dywyll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'.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Dangoswch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ateb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Jaiden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chofnodwch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hatebion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Dylai’r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atebion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gynnwys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Newid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cyfrinair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rhwystro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ddilynwyr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amheus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newid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cyfrineiriau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gyfrifon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cysylltiedig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gwirio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cyfrif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banc am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dwyll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riportio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lwyfannau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Athro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athrawes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8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Diogelu'ch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Cymerwch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adborth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flaenorol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darllenwch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drwy'r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pwyntiau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hon. 
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ddyfalu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faint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cost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hunaniaeth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wedi'i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dwyn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sy'n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gwerthu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'we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dywyll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'.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Dangoswch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ateb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beth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Jaiden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chofnodwch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hatebion</a:t>
            </a:r>
            <a:r>
              <a:rPr lang="en-GB" sz="1400" b="0" i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Dylai’r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atebion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gynnwys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Newid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cyfrinair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rhwystro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ddilynwyr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amheus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newid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cyfrineiriau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gyfrifon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cysylltiedig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gwirio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cyfrif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banc am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dwyll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riportio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lwyfannau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i="1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400" b="0" i="1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5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2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Diogelu'ch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ddewis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tri dull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gallai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Jaiden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wedi'u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amddiffyn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hunain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gyfer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pob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un o'r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syniadau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dylen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benderfynu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manteision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a'r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anfanteision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rhoi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sgôr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 1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10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bob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syniad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mor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effeithiol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fyddai’r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syniad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barn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egluro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hatebion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Dangoswch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syniadau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bwrdd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sownd</a:t>
            </a:r>
            <a:r>
              <a:rPr lang="en-GB" sz="1400" b="0" u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 </a:t>
            </a:r>
            <a:endParaRPr lang="en-GB" sz="1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GB" sz="1400" b="1" u="sng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8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3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(10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ganlyniadau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gweithredoedd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Cara.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un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opsiwn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soniwch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erthyglau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newyddion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sefyllfaoedd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tebyg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ddangos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enghreifftiau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o’r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canlynaid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o’r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go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iawn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endParaRPr lang="en-GB" sz="1400"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3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(10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ganlyniadau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gweithredoedd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Cara.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un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opsiwn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soniwch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erthyglau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newyddion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sefyllfaoedd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tebyg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ddangos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enghreifftiau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o’r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canlynaid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hwn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o’r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byd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go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iawn</a:t>
            </a: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4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3 –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sng" dirty="0"/>
              <a:t>(</a:t>
            </a:r>
            <a:r>
              <a:rPr lang="en-GB" sz="1400" b="1" u="sng" dirty="0" err="1"/>
              <a:t>parhad</a:t>
            </a:r>
            <a:r>
              <a:rPr lang="en-GB" sz="1400" b="1" u="sng" dirty="0"/>
              <a:t>)</a:t>
            </a:r>
            <a:endParaRPr lang="en-GB" sz="1400"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gysyniad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'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’;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sef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ein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gweithgarwch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adeiladu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llun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argraff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pwy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Rhowch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Olion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traed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i’r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rhestr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bethau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allai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hôl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lenwi'r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dudalen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ganlynol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'Pam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olion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traed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bwysig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?'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Anogwch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feddwl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bopeth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wedi'i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ddysgu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wers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ddata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hateb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PEE (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Pwyntio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Esbonio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Enghraifft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)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ymestyn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gwaith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ysgrifennu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endParaRPr lang="en-GB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9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Plenary (5 </a:t>
            </a:r>
            <a:r>
              <a:rPr lang="en-GB" sz="14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ystyried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pa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dri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darn o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gyngor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>
                <a:latin typeface="+mn-lt"/>
                <a:ea typeface="Calibri"/>
                <a:cs typeface="Calibri"/>
                <a:sym typeface="Calibri"/>
              </a:rPr>
              <a:t>bydden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rhoi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blentyn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13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wrthi'n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dechrau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defnyddio'r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Gellir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asesiad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terfynol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atgyfnerthu’r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sydd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wedi’i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+mn-lt"/>
                <a:ea typeface="Calibri"/>
                <a:cs typeface="Calibri"/>
                <a:sym typeface="Calibri"/>
              </a:rPr>
              <a:t>ddysgu</a:t>
            </a:r>
            <a:r>
              <a:rPr lang="en-GB" sz="1400" dirty="0">
                <a:latin typeface="+mn-lt"/>
                <a:ea typeface="Calibri"/>
                <a:cs typeface="Calibri"/>
                <a:sym typeface="Calibri"/>
              </a:rPr>
              <a:t>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4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Amcanion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Dysgu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(1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funud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defTabSz="1219261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Nod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wers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hon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sicrhau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bod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ymwybodol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gasglu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a'i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ddefnyddio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gadw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data'n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breifat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pham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bwysig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dechreuol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 (5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Ymarfer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torri’r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garw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ddechrau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bwnc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phreifatrwydd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data. 
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Rhowch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atebion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bwrdd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gweld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pwy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gafodd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agosaf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pan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ddatgelir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ateb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dechreuol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 (5 </a:t>
            </a: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bleidleisio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ateb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cywir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pam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gallai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dechreuol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(5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Ailgrynhowch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diffiniad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ddata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o'r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wers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Data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- Beth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gyd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? 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Neu,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nad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yw'r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wedi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wers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honno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cyflwynwch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ddata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wybodaeth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all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hadnabod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hymddygiad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roi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barn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mor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bwysig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preifatrwydd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ifanc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barn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Faint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ifanc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am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rhoi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ffwrdd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–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naill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ai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platfform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hun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neu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ddefnyddwyr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eraill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dechreuol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parhad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 (5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Dangoswch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wybodaeth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synnu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faint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wybodaeth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hangen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ddwyn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hunaniaeth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rhywun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4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 1 – </a:t>
            </a:r>
            <a:r>
              <a:rPr lang="en-GB" sz="1400" b="1" u="sng" dirty="0" err="1">
                <a:latin typeface="+mn-lt"/>
                <a:ea typeface="Calibri"/>
                <a:cs typeface="Calibri"/>
                <a:sym typeface="Calibri"/>
              </a:rPr>
              <a:t>Trafodaeth</a:t>
            </a: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1" u="sng" dirty="0" err="1">
                <a:latin typeface="+mn-lt"/>
                <a:ea typeface="Calibri"/>
                <a:cs typeface="Calibri"/>
                <a:sym typeface="Calibri"/>
              </a:rPr>
              <a:t>phenderfyniadau</a:t>
            </a: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 (20 </a:t>
            </a:r>
            <a:r>
              <a:rPr lang="en-GB" sz="14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4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400"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Rhowch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none" dirty="0">
                <a:latin typeface="+mn-lt"/>
                <a:ea typeface="Calibri"/>
                <a:cs typeface="Calibri"/>
                <a:sym typeface="Calibri"/>
              </a:rPr>
              <a:t>Penderfyniadau </a:t>
            </a:r>
            <a:r>
              <a:rPr lang="en-GB" sz="1400" b="1" u="none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1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1" u="none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400" b="1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1" u="none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400" b="1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bob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myfyriwr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darllenwch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drwy'r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gwahanol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benderfyniadau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chwe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sleid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nesaf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
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Adeg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pob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manteision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anfanteision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syniadau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ychwanegwch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nodiadau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at bob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cwestiwn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cymerwch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adborth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rhannwch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wybodaeth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nodiadau'r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athrawon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Unwaith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wedi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trafod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benderfynu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beth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pham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Gallan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roi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tic neu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groes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blwch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dilyn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penderfyniad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egluro’u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400" b="0" u="none" dirty="0" err="1">
                <a:latin typeface="+mn-lt"/>
                <a:ea typeface="Calibri"/>
                <a:cs typeface="Calibri"/>
                <a:sym typeface="Calibri"/>
              </a:rPr>
              <a:t>syniadau</a:t>
            </a:r>
            <a:r>
              <a:rPr lang="en-GB" sz="1400" b="0" u="none" dirty="0">
                <a:latin typeface="+mn-lt"/>
                <a:ea typeface="Calibri"/>
                <a:cs typeface="Calibri"/>
                <a:sym typeface="Calibri"/>
              </a:rPr>
              <a:t>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u="sng" dirty="0" err="1"/>
              <a:t>Gweithgaredd</a:t>
            </a:r>
            <a:r>
              <a:rPr lang="en-US" sz="1400" b="1" u="sng" dirty="0"/>
              <a:t> 1 – </a:t>
            </a:r>
            <a:r>
              <a:rPr lang="en-US" sz="1400" b="1" u="sng" dirty="0" err="1"/>
              <a:t>Trafodaeth</a:t>
            </a:r>
            <a:r>
              <a:rPr lang="en-US" sz="1400" b="1" u="sng" dirty="0"/>
              <a:t> a </a:t>
            </a:r>
            <a:r>
              <a:rPr lang="en-US" sz="1400" b="1" u="sng" dirty="0" err="1"/>
              <a:t>phenderfyniadau</a:t>
            </a:r>
            <a:r>
              <a:rPr lang="en-US" sz="1400" b="1" u="sng" dirty="0"/>
              <a:t> (</a:t>
            </a:r>
            <a:r>
              <a:rPr lang="en-US" sz="1400" b="1" u="sng" dirty="0" err="1"/>
              <a:t>parhad</a:t>
            </a:r>
            <a:r>
              <a:rPr lang="en-US" sz="1400" b="1" u="sng" dirty="0"/>
              <a:t>)</a:t>
            </a:r>
          </a:p>
          <a:p>
            <a:r>
              <a:rPr lang="en-US" sz="1400" b="1" dirty="0"/>
              <a:t>C.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Ddylai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Bilal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greu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cyfrif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newydd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neu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ei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gysylltu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â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chyfrif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cyfryngau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cymdeithasol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sy'n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bodoli</a:t>
            </a:r>
            <a:r>
              <a:rPr lang="en-GB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GB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eisoes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285750" indent="-285750">
              <a:buFont typeface="Calibri" panose="020B0604020202020204" pitchFamily="34" charset="0"/>
              <a:buChar char="•"/>
            </a:pPr>
            <a:r>
              <a:rPr lang="en-US" sz="1400" b="0" dirty="0"/>
              <a:t>Mae</a:t>
            </a:r>
            <a:r>
              <a:rPr lang="en-US" sz="1400" b="1" dirty="0"/>
              <a:t> </a:t>
            </a:r>
            <a:r>
              <a:rPr lang="en-US" sz="1400" b="1" dirty="0" err="1"/>
              <a:t>cysylltu</a:t>
            </a:r>
            <a:r>
              <a:rPr lang="en-US" sz="1400" b="1" dirty="0"/>
              <a:t> â </a:t>
            </a:r>
            <a:r>
              <a:rPr lang="en-US" sz="1400" b="1" dirty="0" err="1"/>
              <a:t>chyfrif</a:t>
            </a:r>
            <a:r>
              <a:rPr lang="en-US" sz="1400" b="1" dirty="0"/>
              <a:t> </a:t>
            </a:r>
            <a:r>
              <a:rPr lang="en-US" sz="1400" b="1" dirty="0" err="1"/>
              <a:t>cyfryngau</a:t>
            </a:r>
            <a:r>
              <a:rPr lang="en-US" sz="1400" b="1" dirty="0"/>
              <a:t> </a:t>
            </a:r>
            <a:r>
              <a:rPr lang="en-US" sz="1400" b="1" dirty="0" err="1"/>
              <a:t>cymdeithasol</a:t>
            </a:r>
            <a:r>
              <a:rPr lang="en-US" sz="1400" b="1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fwy</a:t>
            </a:r>
            <a:r>
              <a:rPr lang="en-US" sz="1400" b="0" dirty="0"/>
              <a:t> </a:t>
            </a:r>
            <a:r>
              <a:rPr lang="en-US" sz="1400" b="0" dirty="0" err="1"/>
              <a:t>effeithlon</a:t>
            </a:r>
            <a:r>
              <a:rPr lang="en-US" sz="1400" b="0" dirty="0"/>
              <a:t> o ran </a:t>
            </a:r>
            <a:r>
              <a:rPr lang="en-US" sz="1400" b="0" dirty="0" err="1"/>
              <a:t>amser</a:t>
            </a:r>
            <a:r>
              <a:rPr lang="en-US" sz="1400" b="0" dirty="0"/>
              <a:t>. </a:t>
            </a:r>
            <a:r>
              <a:rPr lang="en-US" sz="1400" b="0" dirty="0" err="1"/>
              <a:t>Fydd</a:t>
            </a:r>
            <a:r>
              <a:rPr lang="en-US" sz="1400" b="0" dirty="0"/>
              <a:t> dim </a:t>
            </a:r>
            <a:r>
              <a:rPr lang="en-US" sz="1400" b="0" dirty="0" err="1"/>
              <a:t>rhaid</a:t>
            </a:r>
            <a:r>
              <a:rPr lang="en-US" sz="1400" b="0" dirty="0"/>
              <a:t> </a:t>
            </a:r>
            <a:r>
              <a:rPr lang="en-US" sz="1400" b="0" dirty="0" err="1"/>
              <a:t>i</a:t>
            </a:r>
            <a:r>
              <a:rPr lang="en-US" sz="1400" b="0" dirty="0"/>
              <a:t> Bilal </a:t>
            </a:r>
            <a:r>
              <a:rPr lang="en-US" sz="1400" b="0" dirty="0" err="1"/>
              <a:t>greu</a:t>
            </a:r>
            <a:r>
              <a:rPr lang="en-US" sz="1400" b="0" dirty="0"/>
              <a:t> </a:t>
            </a:r>
            <a:r>
              <a:rPr lang="en-US" sz="1400" b="0" dirty="0" err="1"/>
              <a:t>cyfrif</a:t>
            </a:r>
            <a:r>
              <a:rPr lang="en-US" sz="1400" b="0" dirty="0"/>
              <a:t> o'r </a:t>
            </a:r>
            <a:r>
              <a:rPr lang="en-US" sz="1400" b="0" dirty="0" err="1"/>
              <a:t>newydd</a:t>
            </a:r>
            <a:r>
              <a:rPr lang="en-US" sz="1400" b="0" dirty="0"/>
              <a:t> </a:t>
            </a:r>
            <a:r>
              <a:rPr lang="en-US" sz="1400" b="0" dirty="0" err="1"/>
              <a:t>ond</a:t>
            </a:r>
            <a:r>
              <a:rPr lang="en-US" sz="1400" b="0" dirty="0"/>
              <a:t> </a:t>
            </a:r>
            <a:r>
              <a:rPr lang="en-US" sz="1400" b="0" dirty="0" err="1"/>
              <a:t>bydd</a:t>
            </a:r>
            <a:r>
              <a:rPr lang="en-US" sz="1400" b="0" dirty="0"/>
              <a:t> yr ap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dysgu</a:t>
            </a:r>
            <a:r>
              <a:rPr lang="en-US" sz="1400" b="0" dirty="0"/>
              <a:t> </a:t>
            </a:r>
            <a:r>
              <a:rPr lang="en-US" sz="1400" b="0" dirty="0" err="1"/>
              <a:t>llawer</a:t>
            </a:r>
            <a:r>
              <a:rPr lang="en-US" sz="1400" b="0" dirty="0"/>
              <a:t> amdano'n </a:t>
            </a:r>
            <a:r>
              <a:rPr lang="en-US" sz="1400" b="0" dirty="0" err="1"/>
              <a:t>gyflym</a:t>
            </a:r>
            <a:r>
              <a:rPr lang="en-US" sz="1400" b="0" dirty="0"/>
              <a:t> </a:t>
            </a:r>
            <a:r>
              <a:rPr lang="en-US" sz="1400" b="0" dirty="0" err="1"/>
              <a:t>iawn</a:t>
            </a:r>
            <a:r>
              <a:rPr lang="en-US" sz="1400" b="0" dirty="0"/>
              <a:t> </a:t>
            </a:r>
            <a:r>
              <a:rPr lang="en-US" sz="1400" b="0" dirty="0" err="1"/>
              <a:t>drwy</a:t>
            </a:r>
            <a:r>
              <a:rPr lang="en-US" sz="1400" b="0" dirty="0"/>
              <a:t> </a:t>
            </a:r>
            <a:r>
              <a:rPr lang="en-US" sz="1400" b="0" dirty="0" err="1"/>
              <a:t>rannu</a:t>
            </a:r>
            <a:r>
              <a:rPr lang="en-US" sz="1400" b="0" dirty="0"/>
              <a:t> data </a:t>
            </a:r>
            <a:r>
              <a:rPr lang="en-US" sz="1400" b="0" dirty="0" err="1"/>
              <a:t>o'i</a:t>
            </a:r>
            <a:r>
              <a:rPr lang="en-US" sz="1400" b="0" dirty="0"/>
              <a:t> </a:t>
            </a:r>
            <a:r>
              <a:rPr lang="en-US" sz="1400" b="0" dirty="0" err="1"/>
              <a:t>broffil</a:t>
            </a:r>
            <a:r>
              <a:rPr lang="en-US" sz="1400" b="0" dirty="0"/>
              <a:t> </a:t>
            </a:r>
            <a:r>
              <a:rPr lang="en-US" sz="1400" b="0" dirty="0" err="1"/>
              <a:t>sydd</a:t>
            </a:r>
            <a:r>
              <a:rPr lang="en-US" sz="1400" b="0" dirty="0"/>
              <a:t> </a:t>
            </a:r>
            <a:r>
              <a:rPr lang="en-US" sz="1400" b="0" dirty="0" err="1"/>
              <a:t>eisoes</a:t>
            </a:r>
            <a:r>
              <a:rPr lang="en-US" sz="1400" b="0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bodoli</a:t>
            </a:r>
            <a:r>
              <a:rPr lang="en-US" sz="1400" b="0" dirty="0"/>
              <a:t>. </a:t>
            </a:r>
            <a:r>
              <a:rPr lang="en-US" sz="1400" b="0" dirty="0" err="1"/>
              <a:t>Efallai</a:t>
            </a:r>
            <a:r>
              <a:rPr lang="en-US" sz="1400" b="0" dirty="0"/>
              <a:t> y </a:t>
            </a:r>
            <a:r>
              <a:rPr lang="en-US" sz="1400" b="0" dirty="0" err="1"/>
              <a:t>bydd</a:t>
            </a:r>
            <a:r>
              <a:rPr lang="en-US" sz="1400" b="0" dirty="0"/>
              <a:t> Bilal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cael</a:t>
            </a:r>
            <a:r>
              <a:rPr lang="en-US" sz="1400" b="0" dirty="0"/>
              <a:t> </a:t>
            </a:r>
            <a:r>
              <a:rPr lang="en-US" sz="1400" b="0" dirty="0" err="1"/>
              <a:t>hysbysebion</a:t>
            </a:r>
            <a:r>
              <a:rPr lang="en-US" sz="1400" b="0" dirty="0"/>
              <a:t> </a:t>
            </a:r>
            <a:r>
              <a:rPr lang="en-US" sz="1400" b="0" dirty="0" err="1"/>
              <a:t>wedi'u</a:t>
            </a:r>
            <a:r>
              <a:rPr lang="en-US" sz="1400" b="0" dirty="0"/>
              <a:t> </a:t>
            </a:r>
            <a:r>
              <a:rPr lang="en-US" sz="1400" b="0" dirty="0" err="1"/>
              <a:t>targedu'n</a:t>
            </a:r>
            <a:r>
              <a:rPr lang="en-US" sz="1400" b="0" dirty="0"/>
              <a:t> </a:t>
            </a:r>
            <a:r>
              <a:rPr lang="en-US" sz="1400" b="0" dirty="0" err="1"/>
              <a:t>gyflymach</a:t>
            </a:r>
            <a:r>
              <a:rPr lang="en-US" sz="1400" b="0" dirty="0"/>
              <a:t> ac </a:t>
            </a:r>
            <a:r>
              <a:rPr lang="en-US" sz="1400" b="0" dirty="0" err="1"/>
              <a:t>yn</a:t>
            </a:r>
            <a:r>
              <a:rPr lang="en-US" sz="1400" b="0" dirty="0"/>
              <a:t> y pen draw </a:t>
            </a:r>
            <a:r>
              <a:rPr lang="en-US" sz="1400" b="0" dirty="0" err="1"/>
              <a:t>bydd</a:t>
            </a:r>
            <a:r>
              <a:rPr lang="en-US" sz="1400" b="0" dirty="0"/>
              <a:t> </a:t>
            </a:r>
            <a:r>
              <a:rPr lang="en-US" sz="1400" b="0" dirty="0" err="1"/>
              <a:t>mwy</a:t>
            </a:r>
            <a:r>
              <a:rPr lang="en-US" sz="1400" b="0" dirty="0"/>
              <a:t> o </a:t>
            </a:r>
            <a:r>
              <a:rPr lang="en-US" sz="1400" b="0" dirty="0" err="1"/>
              <a:t>ddata'n</a:t>
            </a:r>
            <a:r>
              <a:rPr lang="en-US" sz="1400" b="0" dirty="0"/>
              <a:t> </a:t>
            </a:r>
            <a:r>
              <a:rPr lang="en-US" sz="1400" b="0" dirty="0" err="1"/>
              <a:t>cael</a:t>
            </a:r>
            <a:r>
              <a:rPr lang="en-US" sz="1400" b="0" dirty="0"/>
              <a:t> </a:t>
            </a:r>
            <a:r>
              <a:rPr lang="en-US" sz="1400" b="0" dirty="0" err="1"/>
              <a:t>ei</a:t>
            </a:r>
            <a:r>
              <a:rPr lang="en-US" sz="1400" b="0" dirty="0"/>
              <a:t> </a:t>
            </a:r>
            <a:r>
              <a:rPr lang="en-US" sz="1400" b="0" dirty="0" err="1"/>
              <a:t>rannu</a:t>
            </a:r>
            <a:r>
              <a:rPr lang="en-US" sz="1400" b="0" dirty="0"/>
              <a:t>. </a:t>
            </a:r>
            <a:r>
              <a:rPr lang="en-US" sz="1400" b="1" dirty="0"/>
              <a:t>
</a:t>
            </a:r>
            <a:r>
              <a:rPr lang="en-US" sz="1400" b="0" dirty="0" err="1"/>
              <a:t>Bydd</a:t>
            </a:r>
            <a:r>
              <a:rPr lang="en-US" sz="1400" b="1" dirty="0"/>
              <a:t> </a:t>
            </a:r>
            <a:r>
              <a:rPr lang="en-US" sz="1400" b="1" dirty="0" err="1"/>
              <a:t>creu</a:t>
            </a:r>
            <a:r>
              <a:rPr lang="en-US" sz="1400" b="1" dirty="0"/>
              <a:t> </a:t>
            </a:r>
            <a:r>
              <a:rPr lang="en-US" sz="1400" b="1" dirty="0" err="1"/>
              <a:t>cyfrif</a:t>
            </a:r>
            <a:r>
              <a:rPr lang="en-US" sz="1400" b="1" dirty="0"/>
              <a:t> </a:t>
            </a:r>
            <a:r>
              <a:rPr lang="en-US" sz="1400" b="1" dirty="0" err="1"/>
              <a:t>newydd</a:t>
            </a:r>
            <a:r>
              <a:rPr lang="en-US" sz="1400" b="1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dal </a:t>
            </a:r>
            <a:r>
              <a:rPr lang="en-US" sz="1400" b="0" dirty="0" err="1"/>
              <a:t>i</a:t>
            </a:r>
            <a:r>
              <a:rPr lang="en-US" sz="1400" b="0" dirty="0"/>
              <a:t> </a:t>
            </a:r>
            <a:r>
              <a:rPr lang="en-US" sz="1400" b="0" dirty="0" err="1"/>
              <a:t>fynnu</a:t>
            </a:r>
            <a:r>
              <a:rPr lang="en-US" sz="1400" b="0" dirty="0"/>
              <a:t> bod Bilal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rhannu</a:t>
            </a:r>
            <a:r>
              <a:rPr lang="en-US" sz="1400" b="0" dirty="0"/>
              <a:t> </a:t>
            </a:r>
            <a:r>
              <a:rPr lang="en-US" sz="1400" b="0" dirty="0" err="1"/>
              <a:t>ei</a:t>
            </a:r>
            <a:r>
              <a:rPr lang="en-US" sz="1400" b="0" dirty="0"/>
              <a:t> </a:t>
            </a:r>
            <a:r>
              <a:rPr lang="en-US" sz="1400" b="0" dirty="0" err="1"/>
              <a:t>ddata</a:t>
            </a:r>
            <a:r>
              <a:rPr lang="en-US" sz="1400" b="0" dirty="0"/>
              <a:t> </a:t>
            </a:r>
            <a:r>
              <a:rPr lang="en-US" sz="1400" b="0" dirty="0" err="1"/>
              <a:t>personol</a:t>
            </a:r>
            <a:r>
              <a:rPr lang="en-US" sz="1400" b="0" dirty="0"/>
              <a:t> </a:t>
            </a:r>
            <a:r>
              <a:rPr lang="en-US" sz="1400" b="0" dirty="0" err="1"/>
              <a:t>ond</a:t>
            </a:r>
            <a:r>
              <a:rPr lang="en-US" sz="1400" b="0" dirty="0"/>
              <a:t> </a:t>
            </a:r>
            <a:r>
              <a:rPr lang="en-US" sz="1400" b="0" dirty="0" err="1"/>
              <a:t>bydd</a:t>
            </a:r>
            <a:r>
              <a:rPr lang="en-US" sz="1400" b="0" dirty="0"/>
              <a:t> </a:t>
            </a:r>
            <a:r>
              <a:rPr lang="en-US" sz="1400" b="0" dirty="0" err="1"/>
              <a:t>hyn</a:t>
            </a:r>
            <a:r>
              <a:rPr lang="en-US" sz="1400" b="0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cael</a:t>
            </a:r>
            <a:r>
              <a:rPr lang="en-US" sz="1400" b="0" dirty="0"/>
              <a:t> </a:t>
            </a:r>
            <a:r>
              <a:rPr lang="en-US" sz="1400" b="0" dirty="0" err="1"/>
              <a:t>ei</a:t>
            </a:r>
            <a:r>
              <a:rPr lang="en-US" sz="1400" b="0" dirty="0"/>
              <a:t> </a:t>
            </a:r>
            <a:r>
              <a:rPr lang="en-US" sz="1400" b="0" dirty="0" err="1"/>
              <a:t>wneud</a:t>
            </a:r>
            <a:r>
              <a:rPr lang="en-US" sz="1400" b="0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fwy</a:t>
            </a:r>
            <a:r>
              <a:rPr lang="en-US" sz="1400" b="0" dirty="0"/>
              <a:t> </a:t>
            </a:r>
            <a:r>
              <a:rPr lang="en-US" sz="1400" b="0" dirty="0" err="1"/>
              <a:t>uniongyrchol</a:t>
            </a:r>
            <a:r>
              <a:rPr lang="en-US" sz="1400" b="0" dirty="0"/>
              <a:t>. </a:t>
            </a:r>
            <a:r>
              <a:rPr lang="en-US" sz="1400" b="0" dirty="0" err="1"/>
              <a:t>Fydd</a:t>
            </a:r>
            <a:r>
              <a:rPr lang="en-US" sz="1400" b="0" dirty="0"/>
              <a:t> yr ap </a:t>
            </a:r>
            <a:r>
              <a:rPr lang="en-US" sz="1400" b="0" dirty="0" err="1"/>
              <a:t>ddim</a:t>
            </a:r>
            <a:r>
              <a:rPr lang="en-US" sz="1400" b="0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gwybod</a:t>
            </a:r>
            <a:r>
              <a:rPr lang="en-US" sz="1400" b="0" dirty="0"/>
              <a:t> </a:t>
            </a:r>
            <a:r>
              <a:rPr lang="en-US" sz="1400" b="0" dirty="0" err="1"/>
              <a:t>beth</a:t>
            </a:r>
            <a:r>
              <a:rPr lang="en-US" sz="1400" b="0" dirty="0"/>
              <a:t> </a:t>
            </a:r>
            <a:r>
              <a:rPr lang="en-US" sz="1400" b="0" dirty="0" err="1"/>
              <a:t>sydd</a:t>
            </a:r>
            <a:r>
              <a:rPr lang="en-US" sz="1400" b="0" dirty="0"/>
              <a:t> </a:t>
            </a:r>
            <a:r>
              <a:rPr lang="en-US" sz="1400" b="0" dirty="0" err="1"/>
              <a:t>yn</a:t>
            </a:r>
            <a:r>
              <a:rPr lang="en-US" sz="1400" b="0" dirty="0"/>
              <a:t> </a:t>
            </a:r>
            <a:r>
              <a:rPr lang="en-US" sz="1400" b="0" dirty="0" err="1"/>
              <a:t>ei</a:t>
            </a:r>
            <a:r>
              <a:rPr lang="en-US" sz="1400" b="0" dirty="0"/>
              <a:t> </a:t>
            </a:r>
            <a:r>
              <a:rPr lang="en-US" sz="1400" b="0" dirty="0" err="1"/>
              <a:t>gyfrifon</a:t>
            </a:r>
            <a:r>
              <a:rPr lang="en-US" sz="1400" b="0" dirty="0"/>
              <a:t> </a:t>
            </a:r>
            <a:r>
              <a:rPr lang="en-US" sz="1400" b="0" dirty="0" err="1"/>
              <a:t>cyfryngau</a:t>
            </a:r>
            <a:r>
              <a:rPr lang="en-US" sz="1400" b="0" dirty="0"/>
              <a:t> </a:t>
            </a:r>
            <a:r>
              <a:rPr lang="en-US" sz="1400" b="0" dirty="0" err="1"/>
              <a:t>cymdeithasol</a:t>
            </a:r>
            <a:r>
              <a:rPr lang="en-US" sz="1400" b="0" dirty="0"/>
              <a:t> </a:t>
            </a:r>
            <a:r>
              <a:rPr lang="en-US" sz="1400" b="0" dirty="0" err="1"/>
              <a:t>eraill</a:t>
            </a:r>
            <a:r>
              <a:rPr lang="en-US" sz="1400" b="0" dirty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D574D-EE07-EB45-BFA1-912FCC465069}"/>
              </a:ext>
            </a:extLst>
          </p:cNvPr>
          <p:cNvSpPr/>
          <p:nvPr userDrawn="1"/>
        </p:nvSpPr>
        <p:spPr>
          <a:xfrm>
            <a:off x="0" y="2405743"/>
            <a:ext cx="16257588" cy="6738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6978FE-72A6-FE49-AA15-55872198B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55682" y="531010"/>
            <a:ext cx="1671540" cy="7473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119E57-C1EF-6046-B3DE-DA29E8052C6C}"/>
              </a:ext>
            </a:extLst>
          </p:cNvPr>
          <p:cNvCxnSpPr>
            <a:cxnSpLocks/>
          </p:cNvCxnSpPr>
          <p:nvPr userDrawn="1"/>
        </p:nvCxnSpPr>
        <p:spPr>
          <a:xfrm>
            <a:off x="949352" y="8587318"/>
            <a:ext cx="14358885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13" y="577851"/>
            <a:ext cx="10176825" cy="152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513" y="2764365"/>
            <a:ext cx="14022170" cy="499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513" y="8100485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dirty="0"/>
              <a:t>Project</a:t>
            </a: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432" y="8100485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</a:t>
            </a:r>
            <a:fld id="{432B18D9-5593-6942-891F-B8C99E4675E7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16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1219170" rtl="0" eaLnBrk="1" latinLnBrk="0" hangingPunct="1">
        <a:lnSpc>
          <a:spcPts val="68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verpass Mono" pitchFamily="49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4000" b="1" i="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3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40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v.wales/keeping-learners-safe" TargetMode="External"/><Relationship Id="rId3" Type="http://schemas.openxmlformats.org/officeDocument/2006/relationships/hyperlink" Target="https://hwb.gov.wales/api/storage/35fae761-054b-4e9b-928c-03e86b3e207f/personal-and-social-education-framework.pdf" TargetMode="External"/><Relationship Id="rId7" Type="http://schemas.openxmlformats.org/officeDocument/2006/relationships/hyperlink" Target="https://eur01.safelinks.protection.outlook.com/?url=https%3A%2F%2Fwww.safeguarding.wales%2F&amp;data=04%7C01%7CJulie.McFenton%40gov.wales%7Ce9919ade0251479d4f8b08d90650b72b%7Ca2cc36c592804ae78887d06dab89216b%7C0%7C0%7C637547765995202721%7CUnknown%7CTWFpbGZsb3d8eyJWIjoiMC4wLjAwMDAiLCJQIjoiV2luMzIiLCJBTiI6Ik1haWwiLCJXVCI6Mn0%3D%7C1000&amp;sdata=rt%2Fbvmv%2BzR0xwx4gchrIa7D3MFRstLADF5w%2FQW3i41s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wb.gov.wales/cwricwlwm-i-gymru/fframweithiau-sgiliau-trawsgwricwlaidd/fframwaith-cymhwysedd-digidol" TargetMode="External"/><Relationship Id="rId5" Type="http://schemas.openxmlformats.org/officeDocument/2006/relationships/hyperlink" Target="https://hwb.gov.wales/cwricwlwm-i-gymru/iechyd-a-lles" TargetMode="External"/><Relationship Id="rId4" Type="http://schemas.openxmlformats.org/officeDocument/2006/relationships/hyperlink" Target="https://hwb.gov.wales/api/storage/84f561c2-83b4-4bac-b365-d992718aea24/dcfw40620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AE1-015C-2444-BB1D-39A1298ED0FB}"/>
              </a:ext>
            </a:extLst>
          </p:cNvPr>
          <p:cNvSpPr txBox="1">
            <a:spLocks/>
          </p:cNvSpPr>
          <p:nvPr/>
        </p:nvSpPr>
        <p:spPr>
          <a:xfrm>
            <a:off x="906513" y="3257556"/>
            <a:ext cx="8999487" cy="992775"/>
          </a:xfrm>
          <a:prstGeom prst="rect">
            <a:avLst/>
          </a:prstGeom>
        </p:spPr>
        <p:txBody>
          <a:bodyPr anchor="b" anchorCtr="0"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r>
              <a:rPr lang="en-US" b="1" dirty="0" err="1"/>
              <a:t>Cadw’n</a:t>
            </a:r>
            <a:r>
              <a:rPr lang="en-US" b="1" dirty="0"/>
              <a:t> </a:t>
            </a:r>
            <a:r>
              <a:rPr lang="en-US" b="1" dirty="0" err="1"/>
              <a:t>Breifat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y </a:t>
            </a:r>
            <a:r>
              <a:rPr lang="en-US" b="1" dirty="0" err="1"/>
              <a:t>Cyfryngau</a:t>
            </a:r>
            <a:r>
              <a:rPr lang="en-US" b="1" dirty="0"/>
              <a:t> </a:t>
            </a:r>
            <a:r>
              <a:rPr lang="en-US" b="1" dirty="0" err="1"/>
              <a:t>Cymdeithasol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FB066-AB99-B34B-AC1D-7E23822E79D0}"/>
              </a:ext>
            </a:extLst>
          </p:cNvPr>
          <p:cNvSpPr txBox="1">
            <a:spLocks/>
          </p:cNvSpPr>
          <p:nvPr/>
        </p:nvSpPr>
        <p:spPr>
          <a:xfrm>
            <a:off x="992887" y="4671237"/>
            <a:ext cx="7276044" cy="14247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Deall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mae’ch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data’n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cael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ddefnyddio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cyfryngau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cymdeithasol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F824-C9CF-3642-9D8A-4956A047F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CAB78-85FE-7A4C-9F88-770B8BF84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747A608-7506-AD47-B980-A737B98FB42F}"/>
              </a:ext>
            </a:extLst>
          </p:cNvPr>
          <p:cNvSpPr txBox="1">
            <a:spLocks/>
          </p:cNvSpPr>
          <p:nvPr/>
        </p:nvSpPr>
        <p:spPr>
          <a:xfrm>
            <a:off x="1861742" y="6210042"/>
            <a:ext cx="3198032" cy="4970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Grŵp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oed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11-16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452ACF-30CC-DE49-B77D-C6F93F505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4321" y="1038288"/>
            <a:ext cx="4391226" cy="70674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54FB0E-96AD-BE45-97C4-9CB43660C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089" y="7725158"/>
            <a:ext cx="1671540" cy="7473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4636157-70E4-1E45-A651-97C375312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06519" y="7529513"/>
            <a:ext cx="1556472" cy="11001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5E0AD-3ED8-FE41-B08C-478FACEF9F0C}"/>
              </a:ext>
            </a:extLst>
          </p:cNvPr>
          <p:cNvCxnSpPr>
            <a:cxnSpLocks/>
          </p:cNvCxnSpPr>
          <p:nvPr/>
        </p:nvCxnSpPr>
        <p:spPr>
          <a:xfrm>
            <a:off x="992190" y="4350871"/>
            <a:ext cx="7136604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D95746-6104-4390-BC85-90225D21AC1C}"/>
              </a:ext>
            </a:extLst>
          </p:cNvPr>
          <p:cNvGrpSpPr/>
          <p:nvPr/>
        </p:nvGrpSpPr>
        <p:grpSpPr>
          <a:xfrm>
            <a:off x="8863339" y="843272"/>
            <a:ext cx="4626253" cy="3595796"/>
            <a:chOff x="9637044" y="1819025"/>
            <a:chExt cx="4626253" cy="359579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0970F8-D6B6-45AB-98BF-F09711E3BC40}"/>
                </a:ext>
              </a:extLst>
            </p:cNvPr>
            <p:cNvSpPr/>
            <p:nvPr/>
          </p:nvSpPr>
          <p:spPr>
            <a:xfrm>
              <a:off x="9637044" y="1819026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227452-70FF-4F23-A2F3-8A5B774734EB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39">
              <a:extLst>
                <a:ext uri="{FF2B5EF4-FFF2-40B4-BE49-F238E27FC236}">
                  <a16:creationId xmlns:a16="http://schemas.microsoft.com/office/drawing/2014/main" id="{DA17F623-2766-4705-A905-FD14AF411177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2AA892C-4E2C-40AB-AD34-35F3EA1DBC66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47404BF-E5A7-4894-8B8A-1A0CABF4FDAE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F732F-E2CC-48AA-B35D-692DBD43CD74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F73060D-FDD3-4BA2-AFB8-A4EF231E83F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41">
              <a:extLst>
                <a:ext uri="{FF2B5EF4-FFF2-40B4-BE49-F238E27FC236}">
                  <a16:creationId xmlns:a16="http://schemas.microsoft.com/office/drawing/2014/main" id="{9AFB03E5-A6D8-4CCA-A5A2-0D48D0C99FCC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BF435DF8-11E4-4910-890A-536F1A262F55}"/>
                </a:ext>
              </a:extLst>
            </p:cNvPr>
            <p:cNvSpPr txBox="1">
              <a:spLocks/>
            </p:cNvSpPr>
            <p:nvPr/>
          </p:nvSpPr>
          <p:spPr>
            <a:xfrm>
              <a:off x="10130788" y="2796830"/>
              <a:ext cx="3440953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greu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cyfrif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newydd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neu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gysylltu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chyfrif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bodoli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eisoes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F646845-7B1B-4ABA-8EE0-D5A0CBE25BE4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ontent Placeholder 3">
              <a:extLst>
                <a:ext uri="{FF2B5EF4-FFF2-40B4-BE49-F238E27FC236}">
                  <a16:creationId xmlns:a16="http://schemas.microsoft.com/office/drawing/2014/main" id="{9C212D9D-F4AB-4614-A690-85779941B25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A02114-A9C3-0149-B1E2-E9E35B2779BD}"/>
              </a:ext>
            </a:extLst>
          </p:cNvPr>
          <p:cNvGrpSpPr/>
          <p:nvPr/>
        </p:nvGrpSpPr>
        <p:grpSpPr>
          <a:xfrm>
            <a:off x="7782795" y="1903226"/>
            <a:ext cx="6589527" cy="6726423"/>
            <a:chOff x="9637043" y="1819025"/>
            <a:chExt cx="6589527" cy="672642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F1803BC-258A-C148-8F58-9FD1BCD96E85}"/>
                </a:ext>
              </a:extLst>
            </p:cNvPr>
            <p:cNvSpPr/>
            <p:nvPr/>
          </p:nvSpPr>
          <p:spPr>
            <a:xfrm>
              <a:off x="9637043" y="1819025"/>
              <a:ext cx="6589527" cy="67264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BCA633A-6E54-1946-97A3-DD6A624A930A}"/>
                </a:ext>
              </a:extLst>
            </p:cNvPr>
            <p:cNvSpPr/>
            <p:nvPr/>
          </p:nvSpPr>
          <p:spPr>
            <a:xfrm>
              <a:off x="9637043" y="1819025"/>
              <a:ext cx="6589527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80C533B-9544-564C-93A3-2EC62862121D}"/>
                </a:ext>
              </a:extLst>
            </p:cNvPr>
            <p:cNvSpPr/>
            <p:nvPr/>
          </p:nvSpPr>
          <p:spPr>
            <a:xfrm>
              <a:off x="15851237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7969F99-85C0-464D-A09E-60560AF92B37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A7FF1B-6144-D04C-9476-7F3C4D46142B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3951E81-3D80-F24E-B1C6-525167E02B12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A85D02E-96B6-804D-AA7A-C3DA887EA6CA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371CAEC-2973-514E-96D7-C35ED69D2601}"/>
                </a:ext>
              </a:extLst>
            </p:cNvPr>
            <p:cNvSpPr/>
            <p:nvPr/>
          </p:nvSpPr>
          <p:spPr>
            <a:xfrm>
              <a:off x="10776264" y="1959936"/>
              <a:ext cx="394740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6B95E8BC-BA9C-4449-980C-C841235B0399}"/>
                </a:ext>
              </a:extLst>
            </p:cNvPr>
            <p:cNvSpPr txBox="1">
              <a:spLocks/>
            </p:cNvSpPr>
            <p:nvPr/>
          </p:nvSpPr>
          <p:spPr>
            <a:xfrm>
              <a:off x="10151522" y="2782291"/>
              <a:ext cx="5280628" cy="2003511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llwyfannau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gosod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cyfyngiad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oedran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platfform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Er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enghraifft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dweud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bod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rhaid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ddefnyddwyr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fod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13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oed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gofrestru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C956A9-2468-0646-9F48-20B69EF37990}"/>
                </a:ext>
              </a:extLst>
            </p:cNvPr>
            <p:cNvSpPr/>
            <p:nvPr/>
          </p:nvSpPr>
          <p:spPr>
            <a:xfrm>
              <a:off x="15737356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ontent Placeholder 3">
              <a:extLst>
                <a:ext uri="{FF2B5EF4-FFF2-40B4-BE49-F238E27FC236}">
                  <a16:creationId xmlns:a16="http://schemas.microsoft.com/office/drawing/2014/main" id="{36B3DC5C-5FDE-7845-B043-9539CCDD3BF6}"/>
                </a:ext>
              </a:extLst>
            </p:cNvPr>
            <p:cNvSpPr txBox="1">
              <a:spLocks/>
            </p:cNvSpPr>
            <p:nvPr/>
          </p:nvSpPr>
          <p:spPr>
            <a:xfrm>
              <a:off x="15823997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C83C1CF3-474D-7946-AD87-D0A0497FD811}"/>
              </a:ext>
            </a:extLst>
          </p:cNvPr>
          <p:cNvSpPr txBox="1">
            <a:spLocks/>
          </p:cNvSpPr>
          <p:nvPr/>
        </p:nvSpPr>
        <p:spPr>
          <a:xfrm>
            <a:off x="8298116" y="5071730"/>
            <a:ext cx="5280628" cy="2443581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alibri" pitchFamily="2" charset="2"/>
              <a:buChar char="§"/>
            </a:pP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Ydych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chi'n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meddwl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y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dylid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cael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terfyn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oedran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Pam/pam </a:t>
            </a:r>
            <a:r>
              <a:rPr lang="en-GB" sz="2200" dirty="0" err="1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lai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alibri" pitchFamily="2" charset="2"/>
              <a:buChar char="§"/>
            </a:pPr>
            <a:r>
              <a:rPr lang="es-ES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Ai</a:t>
            </a:r>
            <a:r>
              <a:rPr lang="es-ES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13 </a:t>
            </a:r>
            <a:r>
              <a:rPr lang="es-ES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yw’r</a:t>
            </a:r>
            <a:r>
              <a:rPr lang="es-ES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oedran</a:t>
            </a:r>
            <a:r>
              <a:rPr lang="es-ES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cywir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Pam/pam </a:t>
            </a:r>
            <a:r>
              <a:rPr lang="en-GB" sz="2200" dirty="0" err="1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lai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Calibri" pitchFamily="2" charset="2"/>
              <a:buChar char="§"/>
            </a:pPr>
            <a:r>
              <a:rPr lang="cy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Ydych chi'n meddwl y dylai fod yn hŷn neu'n iau</a:t>
            </a:r>
            <a:r>
              <a:rPr lang="en-GB" sz="22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Pam/pam </a:t>
            </a:r>
            <a:r>
              <a:rPr lang="en-GB" sz="2200" dirty="0" err="1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lai</a:t>
            </a:r>
            <a:r>
              <a:rPr lang="en-GB" sz="2200" dirty="0">
                <a:solidFill>
                  <a:srgbClr val="FF0000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EEACA3-446F-4E6F-9365-97E60316629D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1263049" y="254123"/>
            <a:chExt cx="5553376" cy="10604928"/>
          </a:xfrm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47ADB79C-984C-40F4-854E-E903ABAFD2E9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7" name="Rounded Rectangle 36">
              <a:extLst>
                <a:ext uri="{FF2B5EF4-FFF2-40B4-BE49-F238E27FC236}">
                  <a16:creationId xmlns:a16="http://schemas.microsoft.com/office/drawing/2014/main" id="{38311351-D210-41C5-B835-18789F31780D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D68F8C23-7949-493E-B271-F8599DD20033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9" name="Rounded Rectangle 6">
              <a:extLst>
                <a:ext uri="{FF2B5EF4-FFF2-40B4-BE49-F238E27FC236}">
                  <a16:creationId xmlns:a16="http://schemas.microsoft.com/office/drawing/2014/main" id="{39B0BDB9-B218-43AC-A00F-3E13580A04E9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92E29D9-E40B-49BD-A1EF-6717CD66FD50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3">
            <a:extLst>
              <a:ext uri="{FF2B5EF4-FFF2-40B4-BE49-F238E27FC236}">
                <a16:creationId xmlns:a16="http://schemas.microsoft.com/office/drawing/2014/main" id="{DA06E7AA-5F81-44DF-9555-F68241FAAA15}"/>
              </a:ext>
            </a:extLst>
          </p:cNvPr>
          <p:cNvSpPr/>
          <p:nvPr/>
        </p:nvSpPr>
        <p:spPr>
          <a:xfrm>
            <a:off x="1620000" y="1094400"/>
            <a:ext cx="4838573" cy="8791200"/>
          </a:xfrm>
          <a:prstGeom prst="roundRect">
            <a:avLst>
              <a:gd name="adj" fmla="val 0"/>
            </a:avLst>
          </a:prstGeom>
          <a:solidFill>
            <a:srgbClr val="791D7E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6CD042FF-6962-4F85-AB2D-2603077B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83" name="Title 1">
            <a:extLst>
              <a:ext uri="{FF2B5EF4-FFF2-40B4-BE49-F238E27FC236}">
                <a16:creationId xmlns:a16="http://schemas.microsoft.com/office/drawing/2014/main" id="{A58C96F9-1036-4448-909F-1F10DFA62AA8}"/>
              </a:ext>
            </a:extLst>
          </p:cNvPr>
          <p:cNvSpPr txBox="1">
            <a:spLocks/>
          </p:cNvSpPr>
          <p:nvPr/>
        </p:nvSpPr>
        <p:spPr>
          <a:xfrm>
            <a:off x="1661916" y="3398126"/>
            <a:ext cx="4797107" cy="555927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Creu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cyfrif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newydd</a:t>
            </a:r>
            <a:endParaRPr lang="en-GB" sz="2000" spc="-150" dirty="0">
              <a:solidFill>
                <a:schemeClr val="bg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87F4791-6588-44F6-A37D-13FAC9DDD2FC}"/>
              </a:ext>
            </a:extLst>
          </p:cNvPr>
          <p:cNvGrpSpPr/>
          <p:nvPr/>
        </p:nvGrpSpPr>
        <p:grpSpPr>
          <a:xfrm>
            <a:off x="2195164" y="7512302"/>
            <a:ext cx="3688245" cy="903009"/>
            <a:chOff x="1908246" y="7512302"/>
            <a:chExt cx="3688245" cy="903009"/>
          </a:xfrm>
        </p:grpSpPr>
        <p:sp>
          <p:nvSpPr>
            <p:cNvPr id="85" name="Rounded Rectangle 16">
              <a:extLst>
                <a:ext uri="{FF2B5EF4-FFF2-40B4-BE49-F238E27FC236}">
                  <a16:creationId xmlns:a16="http://schemas.microsoft.com/office/drawing/2014/main" id="{79F678F2-2374-43D0-A03E-777CAC7B0EBF}"/>
                </a:ext>
              </a:extLst>
            </p:cNvPr>
            <p:cNvSpPr/>
            <p:nvPr/>
          </p:nvSpPr>
          <p:spPr>
            <a:xfrm>
              <a:off x="1908246" y="7515311"/>
              <a:ext cx="3688245" cy="900000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itle 1">
              <a:extLst>
                <a:ext uri="{FF2B5EF4-FFF2-40B4-BE49-F238E27FC236}">
                  <a16:creationId xmlns:a16="http://schemas.microsoft.com/office/drawing/2014/main" id="{85F95831-0697-496D-A5C7-3A9AB0A20490}"/>
                </a:ext>
              </a:extLst>
            </p:cNvPr>
            <p:cNvSpPr txBox="1">
              <a:spLocks/>
            </p:cNvSpPr>
            <p:nvPr/>
          </p:nvSpPr>
          <p:spPr>
            <a:xfrm>
              <a:off x="2105144" y="7512302"/>
              <a:ext cx="3294449" cy="900000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Mewngofnodi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</a:t>
              </a:r>
              <a:b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</a:b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chyfrif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presennol</a:t>
              </a:r>
              <a:endParaRPr lang="en-GB" sz="16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7D91C64-2236-4C13-911D-6EBEADE1E202}"/>
              </a:ext>
            </a:extLst>
          </p:cNvPr>
          <p:cNvGrpSpPr/>
          <p:nvPr/>
        </p:nvGrpSpPr>
        <p:grpSpPr>
          <a:xfrm>
            <a:off x="2040328" y="4029840"/>
            <a:ext cx="3998820" cy="555929"/>
            <a:chOff x="2040328" y="4029840"/>
            <a:chExt cx="3998820" cy="555929"/>
          </a:xfrm>
        </p:grpSpPr>
        <p:sp>
          <p:nvSpPr>
            <p:cNvPr id="88" name="Rounded Rectangle 26">
              <a:extLst>
                <a:ext uri="{FF2B5EF4-FFF2-40B4-BE49-F238E27FC236}">
                  <a16:creationId xmlns:a16="http://schemas.microsoft.com/office/drawing/2014/main" id="{181F6426-13C1-4BB3-901E-A085563435CF}"/>
                </a:ext>
              </a:extLst>
            </p:cNvPr>
            <p:cNvSpPr/>
            <p:nvPr/>
          </p:nvSpPr>
          <p:spPr>
            <a:xfrm>
              <a:off x="2040328" y="4029841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itle 1">
              <a:extLst>
                <a:ext uri="{FF2B5EF4-FFF2-40B4-BE49-F238E27FC236}">
                  <a16:creationId xmlns:a16="http://schemas.microsoft.com/office/drawing/2014/main" id="{2C152F8A-A5F0-4654-BF32-1389014E3CDE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4029840"/>
              <a:ext cx="1856598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Enw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6A873F-F7E0-41FE-A0A2-0EAA21ED4032}"/>
              </a:ext>
            </a:extLst>
          </p:cNvPr>
          <p:cNvGrpSpPr/>
          <p:nvPr/>
        </p:nvGrpSpPr>
        <p:grpSpPr>
          <a:xfrm>
            <a:off x="2040328" y="4707688"/>
            <a:ext cx="3998820" cy="555929"/>
            <a:chOff x="2040328" y="4707688"/>
            <a:chExt cx="3998820" cy="555929"/>
          </a:xfrm>
        </p:grpSpPr>
        <p:sp>
          <p:nvSpPr>
            <p:cNvPr id="91" name="Rounded Rectangle 29">
              <a:extLst>
                <a:ext uri="{FF2B5EF4-FFF2-40B4-BE49-F238E27FC236}">
                  <a16:creationId xmlns:a16="http://schemas.microsoft.com/office/drawing/2014/main" id="{58527E8D-9608-4356-9D3B-27F92F4AA119}"/>
                </a:ext>
              </a:extLst>
            </p:cNvPr>
            <p:cNvSpPr/>
            <p:nvPr/>
          </p:nvSpPr>
          <p:spPr>
            <a:xfrm>
              <a:off x="2040328" y="4707689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itle 1">
              <a:extLst>
                <a:ext uri="{FF2B5EF4-FFF2-40B4-BE49-F238E27FC236}">
                  <a16:creationId xmlns:a16="http://schemas.microsoft.com/office/drawing/2014/main" id="{02519EC4-B808-4948-9934-59BDDFD6F5C7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4707688"/>
              <a:ext cx="1856598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Oed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7BFD723-4C7E-4E30-BB90-8746BB6A2013}"/>
              </a:ext>
            </a:extLst>
          </p:cNvPr>
          <p:cNvGrpSpPr/>
          <p:nvPr/>
        </p:nvGrpSpPr>
        <p:grpSpPr>
          <a:xfrm>
            <a:off x="2040328" y="5387394"/>
            <a:ext cx="3998820" cy="555929"/>
            <a:chOff x="2040328" y="5387394"/>
            <a:chExt cx="3998820" cy="555929"/>
          </a:xfrm>
        </p:grpSpPr>
        <p:sp>
          <p:nvSpPr>
            <p:cNvPr id="94" name="Rounded Rectangle 31">
              <a:extLst>
                <a:ext uri="{FF2B5EF4-FFF2-40B4-BE49-F238E27FC236}">
                  <a16:creationId xmlns:a16="http://schemas.microsoft.com/office/drawing/2014/main" id="{12E22DB8-7939-40F4-B6B4-2F34C8998020}"/>
                </a:ext>
              </a:extLst>
            </p:cNvPr>
            <p:cNvSpPr/>
            <p:nvPr/>
          </p:nvSpPr>
          <p:spPr>
            <a:xfrm>
              <a:off x="2040328" y="5387395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itle 1">
              <a:extLst>
                <a:ext uri="{FF2B5EF4-FFF2-40B4-BE49-F238E27FC236}">
                  <a16:creationId xmlns:a16="http://schemas.microsoft.com/office/drawing/2014/main" id="{A2DFCE88-EA34-48B1-B403-49A5AF4F49DB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5387394"/>
              <a:ext cx="3722037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Cyfeiriad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ebost
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C305A86-0F04-480E-A566-4EA6390FCA3D}"/>
              </a:ext>
            </a:extLst>
          </p:cNvPr>
          <p:cNvGrpSpPr/>
          <p:nvPr/>
        </p:nvGrpSpPr>
        <p:grpSpPr>
          <a:xfrm>
            <a:off x="2040328" y="6065242"/>
            <a:ext cx="3998820" cy="555929"/>
            <a:chOff x="2040328" y="6065242"/>
            <a:chExt cx="3998820" cy="555929"/>
          </a:xfrm>
        </p:grpSpPr>
        <p:sp>
          <p:nvSpPr>
            <p:cNvPr id="97" name="Rounded Rectangle 33">
              <a:extLst>
                <a:ext uri="{FF2B5EF4-FFF2-40B4-BE49-F238E27FC236}">
                  <a16:creationId xmlns:a16="http://schemas.microsoft.com/office/drawing/2014/main" id="{7F3D4D70-54CC-407C-8320-2F6C5A018364}"/>
                </a:ext>
              </a:extLst>
            </p:cNvPr>
            <p:cNvSpPr/>
            <p:nvPr/>
          </p:nvSpPr>
          <p:spPr>
            <a:xfrm>
              <a:off x="2040328" y="6065243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itle 1">
              <a:extLst>
                <a:ext uri="{FF2B5EF4-FFF2-40B4-BE49-F238E27FC236}">
                  <a16:creationId xmlns:a16="http://schemas.microsoft.com/office/drawing/2014/main" id="{EF8635D4-C568-4EAE-8FE5-71753D5F5522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6065242"/>
              <a:ext cx="2361473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Rhif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ffôn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0BF3C034-C058-4069-8549-9DFDB50372F0}"/>
              </a:ext>
            </a:extLst>
          </p:cNvPr>
          <p:cNvSpPr/>
          <p:nvPr/>
        </p:nvSpPr>
        <p:spPr>
          <a:xfrm>
            <a:off x="1620450" y="6865255"/>
            <a:ext cx="4838571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1665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762B5D-7129-8E4A-9B52-03E523BF9A34}"/>
              </a:ext>
            </a:extLst>
          </p:cNvPr>
          <p:cNvSpPr/>
          <p:nvPr/>
        </p:nvSpPr>
        <p:spPr>
          <a:xfrm>
            <a:off x="2040328" y="4029841"/>
            <a:ext cx="3998820" cy="2054160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960E0D-8060-944E-8A91-C6E9E236FFBD}"/>
              </a:ext>
            </a:extLst>
          </p:cNvPr>
          <p:cNvSpPr txBox="1">
            <a:spLocks/>
          </p:cNvSpPr>
          <p:nvPr/>
        </p:nvSpPr>
        <p:spPr>
          <a:xfrm>
            <a:off x="2040328" y="4029839"/>
            <a:ext cx="3998820" cy="2054159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ts val="3000"/>
              </a:lnSpc>
              <a:spcBef>
                <a:spcPts val="0"/>
              </a:spcBef>
            </a:pP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Caniatáu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hysbysiadau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gwthio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fel</a:t>
            </a:r>
            <a:b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</a:b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nad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ydych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yn</a:t>
            </a:r>
            <a:b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</a:b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colli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dim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byd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!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8280000" y="2520000"/>
            <a:ext cx="4627088" cy="3595796"/>
            <a:chOff x="9636209" y="1819025"/>
            <a:chExt cx="4627088" cy="3595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6209" y="1819026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10045282" y="2963234"/>
              <a:ext cx="3422963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ganiatáu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hysbysiadau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ai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peidio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71489F4-03FE-B846-A51C-D8C53F28DA1D}"/>
              </a:ext>
            </a:extLst>
          </p:cNvPr>
          <p:cNvSpPr/>
          <p:nvPr/>
        </p:nvSpPr>
        <p:spPr>
          <a:xfrm>
            <a:off x="2131311" y="6369898"/>
            <a:ext cx="1819635" cy="818182"/>
          </a:xfrm>
          <a:prstGeom prst="roundRect">
            <a:avLst>
              <a:gd name="adj" fmla="val 16133"/>
            </a:avLst>
          </a:prstGeom>
          <a:solidFill>
            <a:srgbClr val="F59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40B5AE2-CFE9-5E40-B9E1-40CF6B9B0151}"/>
              </a:ext>
            </a:extLst>
          </p:cNvPr>
          <p:cNvSpPr/>
          <p:nvPr/>
        </p:nvSpPr>
        <p:spPr>
          <a:xfrm>
            <a:off x="4130718" y="6369898"/>
            <a:ext cx="1819635" cy="818182"/>
          </a:xfrm>
          <a:prstGeom prst="roundRect">
            <a:avLst>
              <a:gd name="adj" fmla="val 16133"/>
            </a:avLst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0A8628-8147-E841-90CA-5BB48B3F7A4E}"/>
              </a:ext>
            </a:extLst>
          </p:cNvPr>
          <p:cNvSpPr txBox="1">
            <a:spLocks/>
          </p:cNvSpPr>
          <p:nvPr/>
        </p:nvSpPr>
        <p:spPr>
          <a:xfrm>
            <a:off x="2040327" y="6328990"/>
            <a:ext cx="1999409" cy="9000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Blocio</a:t>
            </a:r>
            <a:endParaRPr lang="en-GB" sz="2000" b="1" spc="-150" dirty="0">
              <a:solidFill>
                <a:schemeClr val="bg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1DA26E66-D69D-5B47-A859-1A47376FD74A}"/>
              </a:ext>
            </a:extLst>
          </p:cNvPr>
          <p:cNvSpPr txBox="1">
            <a:spLocks/>
          </p:cNvSpPr>
          <p:nvPr/>
        </p:nvSpPr>
        <p:spPr>
          <a:xfrm>
            <a:off x="4037544" y="6328990"/>
            <a:ext cx="2001599" cy="9000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Caniatáu</a:t>
            </a:r>
            <a:endParaRPr lang="en-GB" sz="2000" b="1" spc="-150" dirty="0">
              <a:solidFill>
                <a:schemeClr val="bg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2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0F48B5-EBE9-C843-8A07-C8F0F1D37C34}"/>
              </a:ext>
            </a:extLst>
          </p:cNvPr>
          <p:cNvGrpSpPr/>
          <p:nvPr/>
        </p:nvGrpSpPr>
        <p:grpSpPr>
          <a:xfrm>
            <a:off x="8280000" y="2520000"/>
            <a:ext cx="4627088" cy="3595796"/>
            <a:chOff x="8280000" y="2520000"/>
            <a:chExt cx="4627088" cy="35957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8F4A8C-79AA-904D-B271-07034EDF15B3}"/>
                </a:ext>
              </a:extLst>
            </p:cNvPr>
            <p:cNvSpPr/>
            <p:nvPr/>
          </p:nvSpPr>
          <p:spPr>
            <a:xfrm>
              <a:off x="8280000" y="2520001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8846AE-0C64-8542-917C-6AA6FC1B7BC3}"/>
                </a:ext>
              </a:extLst>
            </p:cNvPr>
            <p:cNvSpPr/>
            <p:nvPr/>
          </p:nvSpPr>
          <p:spPr>
            <a:xfrm>
              <a:off x="8280835" y="2520000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415E00D-37C7-8F47-B82E-02AB4FF3E8C1}"/>
                </a:ext>
              </a:extLst>
            </p:cNvPr>
            <p:cNvSpPr/>
            <p:nvPr/>
          </p:nvSpPr>
          <p:spPr>
            <a:xfrm>
              <a:off x="12559765" y="3268096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9E781D5-C2CB-B943-B16A-85BF809139E2}"/>
                </a:ext>
              </a:extLst>
            </p:cNvPr>
            <p:cNvGrpSpPr/>
            <p:nvPr/>
          </p:nvGrpSpPr>
          <p:grpSpPr>
            <a:xfrm>
              <a:off x="8481650" y="2731554"/>
              <a:ext cx="624634" cy="177375"/>
              <a:chOff x="2886740" y="1651000"/>
              <a:chExt cx="651096" cy="17543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B44B6AA-940E-B14D-869E-DF19772C25BD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5227EE3-7214-EE46-9CAB-2495D421C4FF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670F17A-0708-0D46-86AC-F042F1197EB3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75C1407-1EDD-F34E-9856-BE181F621021}"/>
                </a:ext>
              </a:extLst>
            </p:cNvPr>
            <p:cNvSpPr/>
            <p:nvPr/>
          </p:nvSpPr>
          <p:spPr>
            <a:xfrm>
              <a:off x="9420055" y="2660911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17B24F0-4E2A-E84D-9F93-5CCE219BA183}"/>
                </a:ext>
              </a:extLst>
            </p:cNvPr>
            <p:cNvSpPr/>
            <p:nvPr/>
          </p:nvSpPr>
          <p:spPr>
            <a:xfrm>
              <a:off x="12445884" y="2660911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ontent Placeholder 3">
              <a:extLst>
                <a:ext uri="{FF2B5EF4-FFF2-40B4-BE49-F238E27FC236}">
                  <a16:creationId xmlns:a16="http://schemas.microsoft.com/office/drawing/2014/main" id="{682308AE-C28C-8643-A059-BEA7D5CB8839}"/>
                </a:ext>
              </a:extLst>
            </p:cNvPr>
            <p:cNvSpPr txBox="1">
              <a:spLocks/>
            </p:cNvSpPr>
            <p:nvPr/>
          </p:nvSpPr>
          <p:spPr>
            <a:xfrm>
              <a:off x="12532525" y="2652543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DADDA373-F851-4445-BA62-C22A4E88F1A5}"/>
                </a:ext>
              </a:extLst>
            </p:cNvPr>
            <p:cNvSpPr txBox="1">
              <a:spLocks/>
            </p:cNvSpPr>
            <p:nvPr/>
          </p:nvSpPr>
          <p:spPr>
            <a:xfrm>
              <a:off x="8689073" y="3664209"/>
              <a:ext cx="3422963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ganiatáu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hysbysiadau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ai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peidio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8640000" y="2880000"/>
            <a:ext cx="4626253" cy="3595796"/>
            <a:chOff x="9637044" y="1819025"/>
            <a:chExt cx="4626253" cy="3595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7044" y="1819026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10089515" y="2963234"/>
              <a:ext cx="3166288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opsiwn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gymryd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762B5D-7129-8E4A-9B52-03E523BF9A34}"/>
              </a:ext>
            </a:extLst>
          </p:cNvPr>
          <p:cNvSpPr/>
          <p:nvPr/>
        </p:nvSpPr>
        <p:spPr>
          <a:xfrm>
            <a:off x="2040328" y="4029841"/>
            <a:ext cx="3998820" cy="1439999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960E0D-8060-944E-8A91-C6E9E236FFBD}"/>
              </a:ext>
            </a:extLst>
          </p:cNvPr>
          <p:cNvSpPr txBox="1">
            <a:spLocks/>
          </p:cNvSpPr>
          <p:nvPr/>
        </p:nvSpPr>
        <p:spPr>
          <a:xfrm>
            <a:off x="2040328" y="4029840"/>
            <a:ext cx="3998820" cy="14400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ts val="3000"/>
              </a:lnSpc>
              <a:spcBef>
                <a:spcPts val="0"/>
              </a:spcBef>
            </a:pP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Galluogi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gwasanaethau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lleoliad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
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40B5AE2-CFE9-5E40-B9E1-40CF6B9B0151}"/>
              </a:ext>
            </a:extLst>
          </p:cNvPr>
          <p:cNvSpPr/>
          <p:nvPr/>
        </p:nvSpPr>
        <p:spPr>
          <a:xfrm>
            <a:off x="2040328" y="5869560"/>
            <a:ext cx="3998820" cy="639285"/>
          </a:xfrm>
          <a:prstGeom prst="roundRect">
            <a:avLst>
              <a:gd name="adj" fmla="val 16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1DA26E66-D69D-5B47-A859-1A47376FD74A}"/>
              </a:ext>
            </a:extLst>
          </p:cNvPr>
          <p:cNvSpPr txBox="1">
            <a:spLocks/>
          </p:cNvSpPr>
          <p:nvPr/>
        </p:nvSpPr>
        <p:spPr>
          <a:xfrm>
            <a:off x="2526511" y="5869563"/>
            <a:ext cx="2937659" cy="63928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Byth</a:t>
            </a:r>
            <a:endParaRPr lang="en-GB" sz="2000" b="1" spc="-150" dirty="0">
              <a:solidFill>
                <a:srgbClr val="791D7E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84F90D-184F-2C43-A0E0-145617C3B9AD}"/>
              </a:ext>
            </a:extLst>
          </p:cNvPr>
          <p:cNvSpPr/>
          <p:nvPr/>
        </p:nvSpPr>
        <p:spPr>
          <a:xfrm>
            <a:off x="2040328" y="6589055"/>
            <a:ext cx="3998820" cy="639285"/>
          </a:xfrm>
          <a:prstGeom prst="roundRect">
            <a:avLst>
              <a:gd name="adj" fmla="val 16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6D6D6BE-BB61-DE4E-AE51-2BAB499B6157}"/>
              </a:ext>
            </a:extLst>
          </p:cNvPr>
          <p:cNvSpPr txBox="1">
            <a:spLocks/>
          </p:cNvSpPr>
          <p:nvPr/>
        </p:nvSpPr>
        <p:spPr>
          <a:xfrm>
            <a:off x="2526511" y="6589058"/>
            <a:ext cx="2937659" cy="63928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Wrth</a:t>
            </a:r>
            <a:r>
              <a:rPr lang="en-GB" sz="2000" b="1" spc="-150" dirty="0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ddefnyddio’r</a:t>
            </a:r>
            <a:r>
              <a:rPr lang="en-GB" sz="2000" b="1" spc="-150" dirty="0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ap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F736FEA-F6EA-2541-BABB-81FA625E0659}"/>
              </a:ext>
            </a:extLst>
          </p:cNvPr>
          <p:cNvSpPr/>
          <p:nvPr/>
        </p:nvSpPr>
        <p:spPr>
          <a:xfrm>
            <a:off x="2040328" y="7311798"/>
            <a:ext cx="3998820" cy="639285"/>
          </a:xfrm>
          <a:prstGeom prst="roundRect">
            <a:avLst>
              <a:gd name="adj" fmla="val 16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91B7A1F-B97A-BB4D-BA9B-48CB24912F5D}"/>
              </a:ext>
            </a:extLst>
          </p:cNvPr>
          <p:cNvSpPr txBox="1">
            <a:spLocks/>
          </p:cNvSpPr>
          <p:nvPr/>
        </p:nvSpPr>
        <p:spPr>
          <a:xfrm>
            <a:off x="2526511" y="7311801"/>
            <a:ext cx="2937659" cy="63928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Bob </a:t>
            </a: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amser</a:t>
            </a:r>
            <a:endParaRPr lang="en-GB" sz="2000" b="1" spc="-150" dirty="0">
              <a:solidFill>
                <a:srgbClr val="791D7E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1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E079116-7BBE-804A-896F-B1C40F737079}"/>
              </a:ext>
            </a:extLst>
          </p:cNvPr>
          <p:cNvGrpSpPr/>
          <p:nvPr/>
        </p:nvGrpSpPr>
        <p:grpSpPr>
          <a:xfrm>
            <a:off x="8280000" y="2520000"/>
            <a:ext cx="4986253" cy="3955796"/>
            <a:chOff x="8280000" y="2520000"/>
            <a:chExt cx="4986253" cy="395579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5C5CC89-00BA-8E4B-976C-85F3C6E8A406}"/>
                </a:ext>
              </a:extLst>
            </p:cNvPr>
            <p:cNvGrpSpPr/>
            <p:nvPr/>
          </p:nvGrpSpPr>
          <p:grpSpPr>
            <a:xfrm>
              <a:off x="8280000" y="2520000"/>
              <a:ext cx="4627088" cy="3595796"/>
              <a:chOff x="8280000" y="2520000"/>
              <a:chExt cx="4627088" cy="3595796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660811A-87F2-AF49-9920-3CB9D05398B9}"/>
                  </a:ext>
                </a:extLst>
              </p:cNvPr>
              <p:cNvSpPr/>
              <p:nvPr/>
            </p:nvSpPr>
            <p:spPr>
              <a:xfrm>
                <a:off x="8280000" y="2520001"/>
                <a:ext cx="4626253" cy="35957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3ED4A9-A9BA-E043-9F19-922B4154E362}"/>
                  </a:ext>
                </a:extLst>
              </p:cNvPr>
              <p:cNvSpPr/>
              <p:nvPr/>
            </p:nvSpPr>
            <p:spPr>
              <a:xfrm>
                <a:off x="8280835" y="2520000"/>
                <a:ext cx="4626253" cy="5906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44B3F4E3-6CDF-1441-9F93-894F3918672F}"/>
                  </a:ext>
                </a:extLst>
              </p:cNvPr>
              <p:cNvSpPr/>
              <p:nvPr/>
            </p:nvSpPr>
            <p:spPr>
              <a:xfrm>
                <a:off x="12559765" y="3268096"/>
                <a:ext cx="201578" cy="792227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26C9FD9-7892-7848-9EF0-6E08FB949122}"/>
                  </a:ext>
                </a:extLst>
              </p:cNvPr>
              <p:cNvGrpSpPr/>
              <p:nvPr/>
            </p:nvGrpSpPr>
            <p:grpSpPr>
              <a:xfrm>
                <a:off x="8481650" y="2731554"/>
                <a:ext cx="624634" cy="177375"/>
                <a:chOff x="2886740" y="1651000"/>
                <a:chExt cx="651096" cy="175437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3639A18-76D4-0E4B-A49E-649B5DB0BF14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A982F6F9-BC34-4341-B9AB-A587D8EB5EB4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CD43DB3-8806-924E-94D2-B7E3359D9A7E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FB0BA847-4D66-6643-B12A-5ECE883DF250}"/>
                  </a:ext>
                </a:extLst>
              </p:cNvPr>
              <p:cNvSpPr/>
              <p:nvPr/>
            </p:nvSpPr>
            <p:spPr>
              <a:xfrm>
                <a:off x="9420055" y="2660911"/>
                <a:ext cx="2795477" cy="308834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04A6A39-CC2E-A24F-ADC6-17510D1AD2AE}"/>
                  </a:ext>
                </a:extLst>
              </p:cNvPr>
              <p:cNvSpPr/>
              <p:nvPr/>
            </p:nvSpPr>
            <p:spPr>
              <a:xfrm>
                <a:off x="12445884" y="2660911"/>
                <a:ext cx="308580" cy="3085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Content Placeholder 3">
                <a:extLst>
                  <a:ext uri="{FF2B5EF4-FFF2-40B4-BE49-F238E27FC236}">
                    <a16:creationId xmlns:a16="http://schemas.microsoft.com/office/drawing/2014/main" id="{C80E32FD-A0EA-F940-8BA1-82DCA3C5B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32525" y="2652543"/>
                <a:ext cx="144212" cy="31694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sz="2000" dirty="0"/>
                  <a:t>?</a:t>
                </a:r>
              </a:p>
            </p:txBody>
          </p:sp>
          <p:sp>
            <p:nvSpPr>
              <p:cNvPr id="95" name="Title 1">
                <a:extLst>
                  <a:ext uri="{FF2B5EF4-FFF2-40B4-BE49-F238E27FC236}">
                    <a16:creationId xmlns:a16="http://schemas.microsoft.com/office/drawing/2014/main" id="{4ED0466B-3327-7241-9358-0A27FD43B1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073" y="3664209"/>
                <a:ext cx="3422963" cy="2118396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Should Bilal allow notifications or not?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7EBC1B6-0245-574A-96C3-0FFC460B9302}"/>
                </a:ext>
              </a:extLst>
            </p:cNvPr>
            <p:cNvGrpSpPr/>
            <p:nvPr/>
          </p:nvGrpSpPr>
          <p:grpSpPr>
            <a:xfrm>
              <a:off x="8640000" y="2880000"/>
              <a:ext cx="4626253" cy="3595796"/>
              <a:chOff x="9637044" y="1819025"/>
              <a:chExt cx="4626253" cy="359579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7638B2A-EC30-834E-BD0A-7B227494D5BE}"/>
                  </a:ext>
                </a:extLst>
              </p:cNvPr>
              <p:cNvSpPr/>
              <p:nvPr/>
            </p:nvSpPr>
            <p:spPr>
              <a:xfrm>
                <a:off x="9637044" y="1819026"/>
                <a:ext cx="4626253" cy="359579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2C59D8D-BE42-AA4D-975E-6C56E6C147F8}"/>
                  </a:ext>
                </a:extLst>
              </p:cNvPr>
              <p:cNvSpPr/>
              <p:nvPr/>
            </p:nvSpPr>
            <p:spPr>
              <a:xfrm>
                <a:off x="9637044" y="1819025"/>
                <a:ext cx="4626253" cy="5906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E665F33F-1750-234C-AD03-945318CE0502}"/>
                  </a:ext>
                </a:extLst>
              </p:cNvPr>
              <p:cNvSpPr/>
              <p:nvPr/>
            </p:nvSpPr>
            <p:spPr>
              <a:xfrm>
                <a:off x="13915974" y="2567121"/>
                <a:ext cx="201578" cy="792227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C523772-0860-1D46-9D15-A2F40A3B67F1}"/>
                  </a:ext>
                </a:extLst>
              </p:cNvPr>
              <p:cNvGrpSpPr/>
              <p:nvPr/>
            </p:nvGrpSpPr>
            <p:grpSpPr>
              <a:xfrm>
                <a:off x="9837859" y="2030579"/>
                <a:ext cx="624634" cy="177375"/>
                <a:chOff x="2886740" y="1651000"/>
                <a:chExt cx="651096" cy="175437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52E55557-796C-E041-B4FA-FD7A9B2A61D8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3796837-8EED-214B-B827-5156F31D6AF7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EBC9E94-732F-D94B-8280-CA45B0AE75A0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1BA925D6-613F-6F4F-B260-5D8133724BD7}"/>
                  </a:ext>
                </a:extLst>
              </p:cNvPr>
              <p:cNvSpPr/>
              <p:nvPr/>
            </p:nvSpPr>
            <p:spPr>
              <a:xfrm>
                <a:off x="10776264" y="1959936"/>
                <a:ext cx="2795477" cy="308834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itle 1">
                <a:extLst>
                  <a:ext uri="{FF2B5EF4-FFF2-40B4-BE49-F238E27FC236}">
                    <a16:creationId xmlns:a16="http://schemas.microsoft.com/office/drawing/2014/main" id="{26634317-652E-3B40-94BB-E0B4C120AB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9515" y="2963234"/>
                <a:ext cx="3166288" cy="2118396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Pa </a:t>
                </a:r>
                <a:r>
                  <a:rPr lang="en-GB" sz="22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opsiwn</a:t>
                </a: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2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ddylai</a:t>
                </a: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Bilal </a:t>
                </a:r>
                <a:r>
                  <a:rPr lang="en-GB" sz="22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</a:t>
                </a: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2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gymryd</a:t>
                </a:r>
                <a:r>
                  <a:rPr lang="en-GB" sz="22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?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9E93B92-9BDA-DF4A-B69B-FAB171DC2E4D}"/>
                  </a:ext>
                </a:extLst>
              </p:cNvPr>
              <p:cNvSpPr/>
              <p:nvPr/>
            </p:nvSpPr>
            <p:spPr>
              <a:xfrm>
                <a:off x="13802093" y="1959936"/>
                <a:ext cx="308580" cy="3085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Content Placeholder 3">
                <a:extLst>
                  <a:ext uri="{FF2B5EF4-FFF2-40B4-BE49-F238E27FC236}">
                    <a16:creationId xmlns:a16="http://schemas.microsoft.com/office/drawing/2014/main" id="{894CA2FC-1154-8146-8DC5-4108E36B69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88734" y="1951568"/>
                <a:ext cx="144212" cy="31694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sz="2000" dirty="0"/>
                  <a:t>?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9000000" y="3240000"/>
            <a:ext cx="4626253" cy="3595796"/>
            <a:chOff x="9637044" y="1819025"/>
            <a:chExt cx="4626253" cy="3595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7044" y="1819026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10067369" y="2878986"/>
              <a:ext cx="3069800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Beth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allai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fod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cytuno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iddo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762B5D-7129-8E4A-9B52-03E523BF9A34}"/>
              </a:ext>
            </a:extLst>
          </p:cNvPr>
          <p:cNvSpPr/>
          <p:nvPr/>
        </p:nvSpPr>
        <p:spPr>
          <a:xfrm>
            <a:off x="2040328" y="4029841"/>
            <a:ext cx="3998820" cy="2054160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960E0D-8060-944E-8A91-C6E9E236FFBD}"/>
              </a:ext>
            </a:extLst>
          </p:cNvPr>
          <p:cNvSpPr txBox="1">
            <a:spLocks/>
          </p:cNvSpPr>
          <p:nvPr/>
        </p:nvSpPr>
        <p:spPr>
          <a:xfrm>
            <a:off x="2400571" y="4029839"/>
            <a:ext cx="3278334" cy="2054159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ts val="3000"/>
              </a:lnSpc>
              <a:spcBef>
                <a:spcPts val="0"/>
              </a:spcBef>
            </a:pP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Rhaid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ichi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gytuno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i'r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telerau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a’r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amodau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cyn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defnyddio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Pix</a:t>
            </a:r>
            <a:endParaRPr lang="en-GB" sz="2200" b="1" dirty="0">
              <a:solidFill>
                <a:schemeClr val="bg1">
                  <a:lumMod val="50000"/>
                </a:schemeClr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40B5AE2-CFE9-5E40-B9E1-40CF6B9B0151}"/>
              </a:ext>
            </a:extLst>
          </p:cNvPr>
          <p:cNvSpPr/>
          <p:nvPr/>
        </p:nvSpPr>
        <p:spPr>
          <a:xfrm>
            <a:off x="2851445" y="6861137"/>
            <a:ext cx="360000" cy="360000"/>
          </a:xfrm>
          <a:prstGeom prst="roundRect">
            <a:avLst>
              <a:gd name="adj" fmla="val 1211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1DA26E66-D69D-5B47-A859-1A47376FD74A}"/>
              </a:ext>
            </a:extLst>
          </p:cNvPr>
          <p:cNvSpPr txBox="1">
            <a:spLocks/>
          </p:cNvSpPr>
          <p:nvPr/>
        </p:nvSpPr>
        <p:spPr>
          <a:xfrm>
            <a:off x="3400274" y="6791553"/>
            <a:ext cx="1974366" cy="9000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Dwi’n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derbyn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y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telerau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a’r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amodau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407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762B5D-7129-8E4A-9B52-03E523BF9A34}"/>
              </a:ext>
            </a:extLst>
          </p:cNvPr>
          <p:cNvSpPr/>
          <p:nvPr/>
        </p:nvSpPr>
        <p:spPr>
          <a:xfrm>
            <a:off x="2040328" y="4029841"/>
            <a:ext cx="3998820" cy="1439999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960E0D-8060-944E-8A91-C6E9E236FFBD}"/>
              </a:ext>
            </a:extLst>
          </p:cNvPr>
          <p:cNvSpPr txBox="1">
            <a:spLocks/>
          </p:cNvSpPr>
          <p:nvPr/>
        </p:nvSpPr>
        <p:spPr>
          <a:xfrm>
            <a:off x="2040328" y="4029840"/>
            <a:ext cx="3998820" cy="14400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ts val="3000"/>
              </a:lnSpc>
              <a:spcBef>
                <a:spcPts val="0"/>
              </a:spcBef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Pa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fath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o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broffil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hoffech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chi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gael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F736FEA-F6EA-2541-BABB-81FA625E0659}"/>
              </a:ext>
            </a:extLst>
          </p:cNvPr>
          <p:cNvSpPr/>
          <p:nvPr/>
        </p:nvSpPr>
        <p:spPr>
          <a:xfrm>
            <a:off x="2040328" y="7342709"/>
            <a:ext cx="3998820" cy="639285"/>
          </a:xfrm>
          <a:prstGeom prst="roundRect">
            <a:avLst>
              <a:gd name="adj" fmla="val 16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91B7A1F-B97A-BB4D-BA9B-48CB24912F5D}"/>
              </a:ext>
            </a:extLst>
          </p:cNvPr>
          <p:cNvSpPr txBox="1">
            <a:spLocks/>
          </p:cNvSpPr>
          <p:nvPr/>
        </p:nvSpPr>
        <p:spPr>
          <a:xfrm>
            <a:off x="2526511" y="7422202"/>
            <a:ext cx="2937659" cy="48030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Cyhoeddus</a:t>
            </a:r>
            <a:endParaRPr lang="en-GB" sz="2000" b="1" spc="-150" dirty="0">
              <a:solidFill>
                <a:srgbClr val="791D7E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CFB08-BC8F-0941-AF3A-2AE3B54E9C01}"/>
              </a:ext>
            </a:extLst>
          </p:cNvPr>
          <p:cNvSpPr/>
          <p:nvPr/>
        </p:nvSpPr>
        <p:spPr>
          <a:xfrm>
            <a:off x="2308872" y="6409889"/>
            <a:ext cx="3461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(dim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ffrindiau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a’ch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rhestr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gysylltiadau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gaiff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weld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beth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rydych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chi’n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bostio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03C768D-72CF-634C-8D33-DF27BCD8E82B}"/>
              </a:ext>
            </a:extLst>
          </p:cNvPr>
          <p:cNvSpPr/>
          <p:nvPr/>
        </p:nvSpPr>
        <p:spPr>
          <a:xfrm>
            <a:off x="2040328" y="5770606"/>
            <a:ext cx="3998820" cy="639285"/>
          </a:xfrm>
          <a:prstGeom prst="roundRect">
            <a:avLst>
              <a:gd name="adj" fmla="val 16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48F0B3B-6C6F-BB42-BCDE-B156C52827A8}"/>
              </a:ext>
            </a:extLst>
          </p:cNvPr>
          <p:cNvSpPr txBox="1">
            <a:spLocks/>
          </p:cNvSpPr>
          <p:nvPr/>
        </p:nvSpPr>
        <p:spPr>
          <a:xfrm>
            <a:off x="2526510" y="5826080"/>
            <a:ext cx="2937660" cy="528335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rgbClr val="791D7E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Preifat</a:t>
            </a:r>
            <a:endParaRPr lang="en-GB" sz="2000" b="1" spc="-150" dirty="0">
              <a:solidFill>
                <a:srgbClr val="791D7E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3E9731-DB5A-7545-9F71-A86C10732F10}"/>
              </a:ext>
            </a:extLst>
          </p:cNvPr>
          <p:cNvSpPr/>
          <p:nvPr/>
        </p:nvSpPr>
        <p:spPr>
          <a:xfrm>
            <a:off x="2308872" y="7981993"/>
            <a:ext cx="346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Gal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unrhyw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un weld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beth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rydych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chi’n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bostio</a:t>
            </a:r>
            <a:endParaRPr lang="en-GB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2371BC6-308C-BA40-BFCF-59353391DE69}"/>
              </a:ext>
            </a:extLst>
          </p:cNvPr>
          <p:cNvSpPr txBox="1">
            <a:spLocks/>
          </p:cNvSpPr>
          <p:nvPr/>
        </p:nvSpPr>
        <p:spPr>
          <a:xfrm>
            <a:off x="7360920" y="998884"/>
            <a:ext cx="8778240" cy="60955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5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Cyfrif</a:t>
            </a:r>
            <a:r>
              <a:rPr lang="en-GB" sz="3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5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preifat</a:t>
            </a:r>
            <a:r>
              <a:rPr lang="en-GB" sz="3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5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ynteu</a:t>
            </a:r>
            <a:r>
              <a:rPr lang="en-GB" sz="3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5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cyhoeddus</a:t>
            </a:r>
            <a:r>
              <a:rPr lang="en-GB" sz="3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  <a:endParaRPr lang="en-US" sz="35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BC55A-5E08-0245-9355-29A7F998CAA3}"/>
              </a:ext>
            </a:extLst>
          </p:cNvPr>
          <p:cNvGrpSpPr/>
          <p:nvPr/>
        </p:nvGrpSpPr>
        <p:grpSpPr>
          <a:xfrm>
            <a:off x="7653632" y="2037406"/>
            <a:ext cx="5932277" cy="3888118"/>
            <a:chOff x="8006145" y="1734206"/>
            <a:chExt cx="5932277" cy="38881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091555-04CF-9F4B-A2D5-E6A28868981E}"/>
                </a:ext>
              </a:extLst>
            </p:cNvPr>
            <p:cNvSpPr/>
            <p:nvPr/>
          </p:nvSpPr>
          <p:spPr>
            <a:xfrm>
              <a:off x="8006145" y="1734207"/>
              <a:ext cx="5932277" cy="3888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56E6554-E1EE-5B43-B303-892A5FAAA75D}"/>
                </a:ext>
              </a:extLst>
            </p:cNvPr>
            <p:cNvSpPr/>
            <p:nvPr/>
          </p:nvSpPr>
          <p:spPr>
            <a:xfrm>
              <a:off x="8006145" y="1734206"/>
              <a:ext cx="5932277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E565DE5-4B97-AB40-BA96-155255BDA630}"/>
                </a:ext>
              </a:extLst>
            </p:cNvPr>
            <p:cNvSpPr/>
            <p:nvPr/>
          </p:nvSpPr>
          <p:spPr>
            <a:xfrm>
              <a:off x="13542147" y="2482302"/>
              <a:ext cx="201578" cy="124433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D193CAE-B33F-CB48-96C8-277C3B8AFE3D}"/>
                </a:ext>
              </a:extLst>
            </p:cNvPr>
            <p:cNvGrpSpPr/>
            <p:nvPr/>
          </p:nvGrpSpPr>
          <p:grpSpPr>
            <a:xfrm>
              <a:off x="8206961" y="1945760"/>
              <a:ext cx="624634" cy="177375"/>
              <a:chOff x="2886740" y="1651000"/>
              <a:chExt cx="651096" cy="175437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EBC2D30-8ECF-674C-BB64-B555B7EB5439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8893AD-4D7F-B249-B395-16970BEA146A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B84A756-095B-3D41-986C-DAA33C769773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303DCDA-D270-0E40-974C-FC2AEED6382F}"/>
                </a:ext>
              </a:extLst>
            </p:cNvPr>
            <p:cNvSpPr/>
            <p:nvPr/>
          </p:nvSpPr>
          <p:spPr>
            <a:xfrm>
              <a:off x="9145366" y="1875117"/>
              <a:ext cx="4053390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BA1B96A-E193-474C-86CE-3F279C78C8DC}"/>
                </a:ext>
              </a:extLst>
            </p:cNvPr>
            <p:cNvSpPr/>
            <p:nvPr/>
          </p:nvSpPr>
          <p:spPr>
            <a:xfrm>
              <a:off x="13428266" y="1875117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ontent Placeholder 3">
              <a:extLst>
                <a:ext uri="{FF2B5EF4-FFF2-40B4-BE49-F238E27FC236}">
                  <a16:creationId xmlns:a16="http://schemas.microsoft.com/office/drawing/2014/main" id="{3DE8B4F3-0CE7-0D43-B447-9769D0727F35}"/>
                </a:ext>
              </a:extLst>
            </p:cNvPr>
            <p:cNvSpPr txBox="1">
              <a:spLocks/>
            </p:cNvSpPr>
            <p:nvPr/>
          </p:nvSpPr>
          <p:spPr>
            <a:xfrm>
              <a:off x="13514907" y="1866749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41125CD-CD3C-5546-B50F-88BB62088893}"/>
                </a:ext>
              </a:extLst>
            </p:cNvPr>
            <p:cNvSpPr txBox="1">
              <a:spLocks/>
            </p:cNvSpPr>
            <p:nvPr/>
          </p:nvSpPr>
          <p:spPr>
            <a:xfrm>
              <a:off x="8436471" y="2803370"/>
              <a:ext cx="4487995" cy="2208391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ben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meddwl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am faint o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ddata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i'w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rannu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gyda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llwyfannau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hefyd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bwysig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ystyried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defnyddwyr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eraill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10819548" y="5483599"/>
            <a:ext cx="4626253" cy="3195781"/>
            <a:chOff x="9637044" y="1819025"/>
            <a:chExt cx="4626253" cy="31957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7044" y="1819026"/>
              <a:ext cx="4626253" cy="28003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9895669" y="2806415"/>
              <a:ext cx="3676072" cy="2208391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ddewis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proffil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preifat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ynteu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cyhoeddus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3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397061-26BC-8741-8026-F2E0CD42A8BA}"/>
              </a:ext>
            </a:extLst>
          </p:cNvPr>
          <p:cNvGrpSpPr/>
          <p:nvPr/>
        </p:nvGrpSpPr>
        <p:grpSpPr>
          <a:xfrm>
            <a:off x="2396737" y="1387644"/>
            <a:ext cx="11303694" cy="6368711"/>
            <a:chOff x="2396737" y="1387644"/>
            <a:chExt cx="11303694" cy="636871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2528DD-08C9-FC41-9DBE-5E9BBF68E21C}"/>
                </a:ext>
              </a:extLst>
            </p:cNvPr>
            <p:cNvSpPr/>
            <p:nvPr/>
          </p:nvSpPr>
          <p:spPr>
            <a:xfrm>
              <a:off x="2396737" y="1387644"/>
              <a:ext cx="11303694" cy="6368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9EB249-50BD-A645-B2E2-7C63299F7EDD}"/>
                </a:ext>
              </a:extLst>
            </p:cNvPr>
            <p:cNvSpPr/>
            <p:nvPr/>
          </p:nvSpPr>
          <p:spPr>
            <a:xfrm>
              <a:off x="2396737" y="1387644"/>
              <a:ext cx="11303694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639440F-4101-7348-BCE7-4AE8E7789EE9}"/>
                </a:ext>
              </a:extLst>
            </p:cNvPr>
            <p:cNvSpPr/>
            <p:nvPr/>
          </p:nvSpPr>
          <p:spPr>
            <a:xfrm>
              <a:off x="13270105" y="2135740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AD5B0B-055D-DB44-8396-D6F5B90A8B43}"/>
                </a:ext>
              </a:extLst>
            </p:cNvPr>
            <p:cNvGrpSpPr/>
            <p:nvPr/>
          </p:nvGrpSpPr>
          <p:grpSpPr>
            <a:xfrm>
              <a:off x="2597553" y="1599198"/>
              <a:ext cx="624634" cy="177375"/>
              <a:chOff x="2886740" y="1651000"/>
              <a:chExt cx="651096" cy="17543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BAD5DFA-757C-7643-BC60-10FC06156FC8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C7BCD4-33F6-9F4C-AFCB-629194681C44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45A9914-FDC1-D14A-811F-676D3DBDE90B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2CEE9F3-7EF8-FE48-8FCB-E5A21AD68AE8}"/>
                </a:ext>
              </a:extLst>
            </p:cNvPr>
            <p:cNvSpPr/>
            <p:nvPr/>
          </p:nvSpPr>
          <p:spPr>
            <a:xfrm>
              <a:off x="3535957" y="1528555"/>
              <a:ext cx="9384639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E15F76-94F7-D247-A85F-42875BD90EE9}"/>
                </a:ext>
              </a:extLst>
            </p:cNvPr>
            <p:cNvSpPr/>
            <p:nvPr/>
          </p:nvSpPr>
          <p:spPr>
            <a:xfrm>
              <a:off x="13156224" y="1528555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A50157AE-60B9-3C4D-A5A8-7931A73FD94F}"/>
                </a:ext>
              </a:extLst>
            </p:cNvPr>
            <p:cNvSpPr txBox="1">
              <a:spLocks/>
            </p:cNvSpPr>
            <p:nvPr/>
          </p:nvSpPr>
          <p:spPr>
            <a:xfrm>
              <a:off x="13242865" y="1520187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B341C4ED-3805-414D-A7C6-6E3395580731}"/>
              </a:ext>
            </a:extLst>
          </p:cNvPr>
          <p:cNvSpPr txBox="1">
            <a:spLocks/>
          </p:cNvSpPr>
          <p:nvPr/>
        </p:nvSpPr>
        <p:spPr>
          <a:xfrm>
            <a:off x="6899275" y="3325230"/>
            <a:ext cx="5847005" cy="302423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yw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Bilal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wedi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cytuno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i'r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holl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geisiadau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wedi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cysylltu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broffil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â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chyfrif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cyfryngau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cymdeithasol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presennol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a'i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osod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gyhoeddus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pa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fath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o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wybodaeth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allai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fod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gael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amdano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ar-lein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19AD0B0F-941B-EE40-99A0-53ED7BC9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497" y="3056288"/>
            <a:ext cx="3293177" cy="32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E49E60-571F-4318-9703-8E590247070C}"/>
              </a:ext>
            </a:extLst>
          </p:cNvPr>
          <p:cNvGrpSpPr/>
          <p:nvPr/>
        </p:nvGrpSpPr>
        <p:grpSpPr>
          <a:xfrm>
            <a:off x="2396737" y="1387644"/>
            <a:ext cx="11303694" cy="6368711"/>
            <a:chOff x="2396737" y="1387644"/>
            <a:chExt cx="11303694" cy="636871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2FD61D9-B181-4DB4-9364-4419254A7538}"/>
                </a:ext>
              </a:extLst>
            </p:cNvPr>
            <p:cNvGrpSpPr/>
            <p:nvPr/>
          </p:nvGrpSpPr>
          <p:grpSpPr>
            <a:xfrm>
              <a:off x="2396737" y="1387644"/>
              <a:ext cx="11303694" cy="6368711"/>
              <a:chOff x="2396737" y="1387644"/>
              <a:chExt cx="11303694" cy="636871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34CCB84-6A1B-4696-9832-07A3B63BDCC7}"/>
                  </a:ext>
                </a:extLst>
              </p:cNvPr>
              <p:cNvSpPr/>
              <p:nvPr/>
            </p:nvSpPr>
            <p:spPr>
              <a:xfrm>
                <a:off x="2396737" y="1387644"/>
                <a:ext cx="11303694" cy="6368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26DFA89-F623-46A3-810A-DD70911DF2F3}"/>
                  </a:ext>
                </a:extLst>
              </p:cNvPr>
              <p:cNvSpPr/>
              <p:nvPr/>
            </p:nvSpPr>
            <p:spPr>
              <a:xfrm>
                <a:off x="2396737" y="1387644"/>
                <a:ext cx="11303694" cy="5906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ounded Rectangle 40">
                <a:extLst>
                  <a:ext uri="{FF2B5EF4-FFF2-40B4-BE49-F238E27FC236}">
                    <a16:creationId xmlns:a16="http://schemas.microsoft.com/office/drawing/2014/main" id="{D90325E8-EA17-4685-A625-72D70DDCB158}"/>
                  </a:ext>
                </a:extLst>
              </p:cNvPr>
              <p:cNvSpPr/>
              <p:nvPr/>
            </p:nvSpPr>
            <p:spPr>
              <a:xfrm>
                <a:off x="13270105" y="2135740"/>
                <a:ext cx="201578" cy="792227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9A89191-0099-40E3-95A1-DB686EF45537}"/>
                  </a:ext>
                </a:extLst>
              </p:cNvPr>
              <p:cNvGrpSpPr/>
              <p:nvPr/>
            </p:nvGrpSpPr>
            <p:grpSpPr>
              <a:xfrm>
                <a:off x="2597553" y="1599198"/>
                <a:ext cx="624634" cy="177375"/>
                <a:chOff x="2886740" y="1651000"/>
                <a:chExt cx="651096" cy="175437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518D376-DBC3-48C3-A271-ED6306E2FE37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D836885-C8D2-4C6C-A0FC-D60A5AC1E7B8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2E22FA3-D90D-413D-8F01-DB9D5A49D15C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ounded Rectangle 42">
                <a:extLst>
                  <a:ext uri="{FF2B5EF4-FFF2-40B4-BE49-F238E27FC236}">
                    <a16:creationId xmlns:a16="http://schemas.microsoft.com/office/drawing/2014/main" id="{2FB33CA4-5B37-4F37-89F7-1CB6FD864F19}"/>
                  </a:ext>
                </a:extLst>
              </p:cNvPr>
              <p:cNvSpPr/>
              <p:nvPr/>
            </p:nvSpPr>
            <p:spPr>
              <a:xfrm>
                <a:off x="3535957" y="1528555"/>
                <a:ext cx="9384639" cy="308834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5BBCC4A-C8D9-4500-8782-742D6E53195C}"/>
                  </a:ext>
                </a:extLst>
              </p:cNvPr>
              <p:cNvSpPr/>
              <p:nvPr/>
            </p:nvSpPr>
            <p:spPr>
              <a:xfrm>
                <a:off x="13156224" y="1528555"/>
                <a:ext cx="308580" cy="3085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Content Placeholder 3">
                <a:extLst>
                  <a:ext uri="{FF2B5EF4-FFF2-40B4-BE49-F238E27FC236}">
                    <a16:creationId xmlns:a16="http://schemas.microsoft.com/office/drawing/2014/main" id="{EEBF21C6-9ABE-4DE2-9871-08B14F68E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42865" y="1520187"/>
                <a:ext cx="144212" cy="31694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sz="2000" dirty="0"/>
                  <a:t>?</a:t>
                </a:r>
              </a:p>
            </p:txBody>
          </p:sp>
        </p:grp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4017F476-6410-4D87-BBA9-3F224A54FEBB}"/>
                </a:ext>
              </a:extLst>
            </p:cNvPr>
            <p:cNvSpPr txBox="1">
              <a:spLocks/>
            </p:cNvSpPr>
            <p:nvPr/>
          </p:nvSpPr>
          <p:spPr>
            <a:xfrm>
              <a:off x="6899275" y="3325230"/>
              <a:ext cx="5847005" cy="3024235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yw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wedi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cytuno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i'r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holl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geisiadau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wedi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cysylltu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broffil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chyfrif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presennol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gyhoeddus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pa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fath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wybodaeth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allai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amdano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ar-lein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1174F774-FBD6-4F80-BE83-3015604BF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3497" y="3056288"/>
              <a:ext cx="3293177" cy="329317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22DFBC0-91B8-9D49-A221-767BC4BF79B5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6E83B-7AEF-BF45-8362-A83FC5AFFABF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3E5574-8626-2240-8C20-AB86B75EFAB9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9F39E2-47A3-D84E-88A6-39C6A08F99AE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9">
              <a:extLst>
                <a:ext uri="{FF2B5EF4-FFF2-40B4-BE49-F238E27FC236}">
                  <a16:creationId xmlns:a16="http://schemas.microsoft.com/office/drawing/2014/main" id="{487C9134-0831-714B-9F15-45E94F81A3CE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Her</a:t>
              </a:r>
              <a:endParaRPr lang="en-US" sz="28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9B5DED-37E1-364E-958B-E1B4424EB24E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550034-C672-7540-A619-769BB190DA8E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358A2C1-B45B-C444-8F53-5563E0033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A2760C-F869-FC44-9B42-9D5892A52953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4AA7D4-530E-2E4A-9130-F66207B7C179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D00B99-8065-FA46-95B3-B3D23D00BE66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AEC8D430-75CF-3A40-A9F0-9FB996C4373F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3349FCAF-918C-D74A-B824-70B1940D0DA1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BE9BA202-2934-AB49-A160-17297713A47D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3667573"/>
              <a:ext cx="9317035" cy="2506947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rgbClr val="019967"/>
                  </a:solidFill>
                </a:rPr>
                <a:t>Her: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I </a:t>
              </a:r>
              <a:r>
                <a:rPr lang="en-GB" sz="2400" b="0" dirty="0" err="1">
                  <a:solidFill>
                    <a:srgbClr val="019967"/>
                  </a:solidFill>
                </a:rPr>
                <a:t>ba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raddau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chi’n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credu</a:t>
              </a:r>
              <a:r>
                <a:rPr lang="en-GB" sz="2400" b="0" dirty="0">
                  <a:solidFill>
                    <a:srgbClr val="019967"/>
                  </a:solidFill>
                </a:rPr>
                <a:t> bod y </a:t>
              </a:r>
              <a:r>
                <a:rPr lang="en-GB" sz="2400" b="0" dirty="0" err="1">
                  <a:solidFill>
                    <a:srgbClr val="019967"/>
                  </a:solidFill>
                </a:rPr>
                <a:t>rhan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fwyaf</a:t>
              </a:r>
              <a:r>
                <a:rPr lang="en-GB" sz="2400" b="0" dirty="0">
                  <a:solidFill>
                    <a:srgbClr val="019967"/>
                  </a:solidFill>
                </a:rPr>
                <a:t> o </a:t>
              </a:r>
              <a:r>
                <a:rPr lang="en-GB" sz="2400" b="0" dirty="0" err="1">
                  <a:solidFill>
                    <a:srgbClr val="019967"/>
                  </a:solidFill>
                </a:rPr>
                <a:t>bobl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ifanc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ymwybodol</a:t>
              </a:r>
              <a:r>
                <a:rPr lang="en-GB" sz="2400" b="0" dirty="0">
                  <a:solidFill>
                    <a:srgbClr val="019967"/>
                  </a:solidFill>
                </a:rPr>
                <a:t> o faint o </a:t>
              </a:r>
              <a:r>
                <a:rPr lang="en-GB" sz="2400" b="0" dirty="0" err="1">
                  <a:solidFill>
                    <a:srgbClr val="019967"/>
                  </a:solidFill>
                </a:rPr>
                <a:t>ddata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amdanyn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nhw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sy'n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cael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storio</a:t>
              </a:r>
              <a:r>
                <a:rPr lang="en-GB" sz="2400" b="0" dirty="0">
                  <a:solidFill>
                    <a:srgbClr val="019967"/>
                  </a:solidFill>
                </a:rPr>
                <a:t>?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chi’n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credu</a:t>
              </a:r>
              <a:r>
                <a:rPr lang="en-GB" sz="2400" b="0" dirty="0">
                  <a:solidFill>
                    <a:srgbClr val="019967"/>
                  </a:solidFill>
                </a:rPr>
                <a:t> y </a:t>
              </a:r>
              <a:r>
                <a:rPr lang="en-GB" sz="2400" b="0" dirty="0" err="1">
                  <a:solidFill>
                    <a:srgbClr val="019967"/>
                  </a:solidFill>
                </a:rPr>
                <a:t>dylai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mwy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gael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wneud</a:t>
              </a:r>
              <a:r>
                <a:rPr lang="en-GB" sz="2400" b="0" dirty="0">
                  <a:solidFill>
                    <a:srgbClr val="019967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7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FB1FCE8-13BC-AC41-B65B-23B4BA900F8A}"/>
              </a:ext>
            </a:extLst>
          </p:cNvPr>
          <p:cNvGrpSpPr/>
          <p:nvPr/>
        </p:nvGrpSpPr>
        <p:grpSpPr>
          <a:xfrm>
            <a:off x="10547738" y="3423785"/>
            <a:ext cx="3852821" cy="3015523"/>
            <a:chOff x="3169771" y="4990838"/>
            <a:chExt cx="3852821" cy="301552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193C20-699B-954D-BAA0-A10C809BCBF5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2F57129-95A6-5343-848F-4AC05F8CC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473FDDFF-6D2B-D544-8CDC-3EAB3719BE7B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Cysylltiadau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90DC79-E03C-BD49-9275-3FEBE1B08974}"/>
              </a:ext>
            </a:extLst>
          </p:cNvPr>
          <p:cNvGrpSpPr/>
          <p:nvPr/>
        </p:nvGrpSpPr>
        <p:grpSpPr>
          <a:xfrm>
            <a:off x="3315999" y="4908481"/>
            <a:ext cx="3852821" cy="3015523"/>
            <a:chOff x="3169771" y="4990838"/>
            <a:chExt cx="3852821" cy="3015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1BB170-EDE6-7C43-A1AA-EC0A6CF79B78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574DE91-6BE2-3643-99E7-9E304994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06415F83-36C3-C34F-B862-8BD34C7E13FF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Cyfrinair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AA695CE-EE13-7A44-8501-34ECA5483E76}"/>
              </a:ext>
            </a:extLst>
          </p:cNvPr>
          <p:cNvSpPr/>
          <p:nvPr/>
        </p:nvSpPr>
        <p:spPr>
          <a:xfrm>
            <a:off x="-586596" y="-216242"/>
            <a:ext cx="9957090" cy="4451761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E73F5-7A4B-2D4D-914B-1C0083BDBBC6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5881594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Mae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Pix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wedi’i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hacio</a:t>
            </a:r>
            <a:endParaRPr lang="en-US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AE6443-AD9E-9E43-A344-1ACF3C5529CC}"/>
              </a:ext>
            </a:extLst>
          </p:cNvPr>
          <p:cNvGrpSpPr/>
          <p:nvPr/>
        </p:nvGrpSpPr>
        <p:grpSpPr>
          <a:xfrm>
            <a:off x="693266" y="1808524"/>
            <a:ext cx="3852821" cy="3015523"/>
            <a:chOff x="3169771" y="4990838"/>
            <a:chExt cx="3852821" cy="30155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AF1CA6-DD2E-DD47-A197-D808692D125E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BC9867-1D6B-F540-B0ED-6BFD1455D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094EDE89-0EA7-C741-9D9C-FB97B68C8F77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Enw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defnyddiwr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11011-6199-E046-B9D7-2B786E3E287D}"/>
              </a:ext>
            </a:extLst>
          </p:cNvPr>
          <p:cNvGrpSpPr/>
          <p:nvPr/>
        </p:nvGrpSpPr>
        <p:grpSpPr>
          <a:xfrm>
            <a:off x="3994892" y="2520788"/>
            <a:ext cx="3852821" cy="3015523"/>
            <a:chOff x="3169771" y="4990838"/>
            <a:chExt cx="3852821" cy="301552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159109-44C5-1A49-81F4-F372F75E0A15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B3044C-EA05-1145-B65E-761161B5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47C76A86-540D-0045-BF3C-CEFF52E0A1E0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Cyfeiriad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ebost
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103209-3E14-7245-8E8A-C08AC2536664}"/>
              </a:ext>
            </a:extLst>
          </p:cNvPr>
          <p:cNvGrpSpPr/>
          <p:nvPr/>
        </p:nvGrpSpPr>
        <p:grpSpPr>
          <a:xfrm>
            <a:off x="8613459" y="266276"/>
            <a:ext cx="3852821" cy="3015523"/>
            <a:chOff x="3169771" y="4990838"/>
            <a:chExt cx="3852821" cy="301552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B38D64-437C-184A-AEEB-9136AE77C4B1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530547-8366-D045-8031-7734BCF71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16C27C4D-9629-8249-810A-E23BD2761CD1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Manylion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cerdyn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credyd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C213B6-0730-784F-9449-AF1F56F35BD9}"/>
              </a:ext>
            </a:extLst>
          </p:cNvPr>
          <p:cNvGrpSpPr/>
          <p:nvPr/>
        </p:nvGrpSpPr>
        <p:grpSpPr>
          <a:xfrm>
            <a:off x="404472" y="5468379"/>
            <a:ext cx="3852821" cy="3015523"/>
            <a:chOff x="3169771" y="4990838"/>
            <a:chExt cx="3852821" cy="30155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BBFE2C-5BD6-6540-8BDD-28B3CB365BBB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0C7DCA-B0E2-0445-9206-808DC3E6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07226AAC-8113-894F-8E74-95FD56CAB2FE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Manylion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y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teulu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6F68E7-54B0-0B45-8A1E-FBA20FBD8796}"/>
              </a:ext>
            </a:extLst>
          </p:cNvPr>
          <p:cNvGrpSpPr/>
          <p:nvPr/>
        </p:nvGrpSpPr>
        <p:grpSpPr>
          <a:xfrm>
            <a:off x="7405042" y="3192502"/>
            <a:ext cx="3852821" cy="3015523"/>
            <a:chOff x="3169771" y="4990838"/>
            <a:chExt cx="3852821" cy="301552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6A0B4D0-5579-1C45-A9DE-445C2171FE3F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878FB8E-6590-CA46-AF9B-77F2548E4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072029DA-B1DB-0340-9956-5B449F76275F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Pen-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blwydd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2C1C55-635D-9041-A20F-1285F5D55EF0}"/>
              </a:ext>
            </a:extLst>
          </p:cNvPr>
          <p:cNvGrpSpPr/>
          <p:nvPr/>
        </p:nvGrpSpPr>
        <p:grpSpPr>
          <a:xfrm>
            <a:off x="11869474" y="1165393"/>
            <a:ext cx="3852821" cy="3015523"/>
            <a:chOff x="3169771" y="4990838"/>
            <a:chExt cx="3852821" cy="30155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6EF99E-C9E6-F947-AA17-C0D01029ED42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D32B274-C2F7-114F-8E55-8AE298D5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1CB0602D-30EB-0548-A6E9-7661734C1748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Lluniau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699C6B-FFB4-504D-9ABE-01911A48FB35}"/>
              </a:ext>
            </a:extLst>
          </p:cNvPr>
          <p:cNvGrpSpPr/>
          <p:nvPr/>
        </p:nvGrpSpPr>
        <p:grpSpPr>
          <a:xfrm>
            <a:off x="6307741" y="5620745"/>
            <a:ext cx="3852821" cy="3015523"/>
            <a:chOff x="3169771" y="4990838"/>
            <a:chExt cx="3852821" cy="301552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4456F16-E935-DF43-9B21-0500F4E56EE7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EB652AD-BB13-0E41-A778-D76FB3F9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757B774C-E053-9749-BC87-B5589D3621BC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Lleoliad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9162F0-42AB-3A46-A4B3-B4C203C598AB}"/>
              </a:ext>
            </a:extLst>
          </p:cNvPr>
          <p:cNvGrpSpPr/>
          <p:nvPr/>
        </p:nvGrpSpPr>
        <p:grpSpPr>
          <a:xfrm>
            <a:off x="11816191" y="5468379"/>
            <a:ext cx="3852821" cy="3015523"/>
            <a:chOff x="3169771" y="4990838"/>
            <a:chExt cx="3852821" cy="30155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FF5E3D-1427-2A4F-98ED-13A22EC047C0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B560625-87D4-954A-92AC-DB06776D9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4DD81601-1FDB-AE4B-93F4-15737ACC7397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Cyfeiriad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5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FAC5EC-2DB3-485B-9E0C-058A8989BC6B}"/>
              </a:ext>
            </a:extLst>
          </p:cNvPr>
          <p:cNvGrpSpPr/>
          <p:nvPr/>
        </p:nvGrpSpPr>
        <p:grpSpPr>
          <a:xfrm>
            <a:off x="-586596" y="-216242"/>
            <a:ext cx="16308891" cy="8852510"/>
            <a:chOff x="-586596" y="-216242"/>
            <a:chExt cx="16308891" cy="88525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BD2EEB2-FE4B-4885-B31A-8B98E7EEE6F4}"/>
                </a:ext>
              </a:extLst>
            </p:cNvPr>
            <p:cNvGrpSpPr/>
            <p:nvPr/>
          </p:nvGrpSpPr>
          <p:grpSpPr>
            <a:xfrm>
              <a:off x="10547738" y="3423785"/>
              <a:ext cx="3852821" cy="3015523"/>
              <a:chOff x="3169771" y="4990838"/>
              <a:chExt cx="3852821" cy="301552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AB1E765-0F96-4ED0-8D30-0F3BE731D65D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6EDEDA2-AA16-4927-B4D5-BA24F6714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9E891B5A-052A-4722-9DA6-748B46F50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Cysylltiadau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1FCA6EA-1245-40C7-8EB2-9C8D858640F3}"/>
                </a:ext>
              </a:extLst>
            </p:cNvPr>
            <p:cNvGrpSpPr/>
            <p:nvPr/>
          </p:nvGrpSpPr>
          <p:grpSpPr>
            <a:xfrm>
              <a:off x="3315999" y="4908481"/>
              <a:ext cx="3852821" cy="3015523"/>
              <a:chOff x="3169771" y="4990838"/>
              <a:chExt cx="3852821" cy="301552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449784-18E0-4EB8-9551-3314D56EA26C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430DE92-1587-40DB-BC32-9D040205D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78" name="Title 1">
                <a:extLst>
                  <a:ext uri="{FF2B5EF4-FFF2-40B4-BE49-F238E27FC236}">
                    <a16:creationId xmlns:a16="http://schemas.microsoft.com/office/drawing/2014/main" id="{803916C2-134C-469E-A86A-86E8E92225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Cyfrinair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02D6295-E097-4FCB-8DC7-53E040C45434}"/>
                </a:ext>
              </a:extLst>
            </p:cNvPr>
            <p:cNvSpPr/>
            <p:nvPr/>
          </p:nvSpPr>
          <p:spPr>
            <a:xfrm>
              <a:off x="-586596" y="-216242"/>
              <a:ext cx="9957090" cy="4451761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3513C7A2-D78D-4870-89AE-4D42C1B7E8AE}"/>
                </a:ext>
              </a:extLst>
            </p:cNvPr>
            <p:cNvSpPr txBox="1">
              <a:spLocks/>
            </p:cNvSpPr>
            <p:nvPr/>
          </p:nvSpPr>
          <p:spPr>
            <a:xfrm>
              <a:off x="692201" y="623481"/>
              <a:ext cx="5881594" cy="52966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Mae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Pix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wedi’i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hacio</a:t>
              </a:r>
              <a:endParaRPr lang="en-US" sz="3600" b="1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92C4C25-D81C-43CF-9A34-39A9E0434E57}"/>
                </a:ext>
              </a:extLst>
            </p:cNvPr>
            <p:cNvGrpSpPr/>
            <p:nvPr/>
          </p:nvGrpSpPr>
          <p:grpSpPr>
            <a:xfrm>
              <a:off x="693266" y="1808524"/>
              <a:ext cx="3852821" cy="3015523"/>
              <a:chOff x="3169771" y="4990838"/>
              <a:chExt cx="3852821" cy="3015523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2FB645-CD25-4041-8BFE-58C226864E6F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77D8CD25-EB66-4F77-9E25-07A633D2B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84" name="Title 1">
                <a:extLst>
                  <a:ext uri="{FF2B5EF4-FFF2-40B4-BE49-F238E27FC236}">
                    <a16:creationId xmlns:a16="http://schemas.microsoft.com/office/drawing/2014/main" id="{A6EB0618-8090-43D3-95EC-23E54BBF84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Enw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defnyddiwr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
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8A6948-1619-4896-B979-67CE81F1EE50}"/>
                </a:ext>
              </a:extLst>
            </p:cNvPr>
            <p:cNvGrpSpPr/>
            <p:nvPr/>
          </p:nvGrpSpPr>
          <p:grpSpPr>
            <a:xfrm>
              <a:off x="3994892" y="2520788"/>
              <a:ext cx="3852821" cy="3015523"/>
              <a:chOff x="3169771" y="4990838"/>
              <a:chExt cx="3852821" cy="3015523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A99DECF-7E5F-41EE-994C-84E183F8A4AB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51CC019F-44A0-43E9-9D7B-82FF03F4F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88" name="Title 1">
                <a:extLst>
                  <a:ext uri="{FF2B5EF4-FFF2-40B4-BE49-F238E27FC236}">
                    <a16:creationId xmlns:a16="http://schemas.microsoft.com/office/drawing/2014/main" id="{B57C4EFF-A6D6-45D6-A1EA-FDBEAE6BF1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Cyfeiriad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ebost
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FBC570-E655-447A-8082-24760D0DE508}"/>
                </a:ext>
              </a:extLst>
            </p:cNvPr>
            <p:cNvGrpSpPr/>
            <p:nvPr/>
          </p:nvGrpSpPr>
          <p:grpSpPr>
            <a:xfrm>
              <a:off x="8613459" y="266276"/>
              <a:ext cx="3852821" cy="3015523"/>
              <a:chOff x="3169771" y="4990838"/>
              <a:chExt cx="3852821" cy="301552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9A3145A-A3F6-435E-A0DE-B2C090473303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F9BBAE89-3CE1-4E91-AFDB-3EA1C2DEB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92" name="Title 1">
                <a:extLst>
                  <a:ext uri="{FF2B5EF4-FFF2-40B4-BE49-F238E27FC236}">
                    <a16:creationId xmlns:a16="http://schemas.microsoft.com/office/drawing/2014/main" id="{05998340-C553-4768-A1BA-2BC5E1EE54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Manylion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cerdyn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credyd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
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A1403AF-4315-4F90-81DC-AAE455BB6821}"/>
                </a:ext>
              </a:extLst>
            </p:cNvPr>
            <p:cNvGrpSpPr/>
            <p:nvPr/>
          </p:nvGrpSpPr>
          <p:grpSpPr>
            <a:xfrm>
              <a:off x="404472" y="5468379"/>
              <a:ext cx="3852821" cy="3015523"/>
              <a:chOff x="3169771" y="4990838"/>
              <a:chExt cx="3852821" cy="30155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BAA27B4-C241-484B-9C81-41205175ED32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D9FE903-04EB-4A91-B076-3A65797C9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804B517A-88D1-4140-BF2B-92F808A418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Manylion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y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teulu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
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0972D0-E156-49B9-9CF3-6CED8F19908E}"/>
                </a:ext>
              </a:extLst>
            </p:cNvPr>
            <p:cNvGrpSpPr/>
            <p:nvPr/>
          </p:nvGrpSpPr>
          <p:grpSpPr>
            <a:xfrm>
              <a:off x="7405042" y="3192502"/>
              <a:ext cx="3852821" cy="3015523"/>
              <a:chOff x="3169771" y="4990838"/>
              <a:chExt cx="3852821" cy="3015523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5DC3CC0-829C-437F-A516-7CAD3589FED5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B0D1492C-3B1A-4D4A-96B7-DBAEC6C1D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00" name="Title 1">
                <a:extLst>
                  <a:ext uri="{FF2B5EF4-FFF2-40B4-BE49-F238E27FC236}">
                    <a16:creationId xmlns:a16="http://schemas.microsoft.com/office/drawing/2014/main" id="{15A1A701-CBB3-4999-A368-1E646BADE9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Pen-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blwydd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1287EF-21C2-4781-9D76-E93EF178435E}"/>
                </a:ext>
              </a:extLst>
            </p:cNvPr>
            <p:cNvGrpSpPr/>
            <p:nvPr/>
          </p:nvGrpSpPr>
          <p:grpSpPr>
            <a:xfrm>
              <a:off x="11869474" y="1165393"/>
              <a:ext cx="3852821" cy="3015523"/>
              <a:chOff x="3169771" y="4990838"/>
              <a:chExt cx="3852821" cy="3015523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D9DAD6E-4B55-4F06-ABF0-F2FFE18671F6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74FE70A-0069-4376-B8FF-304D9ED1A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04" name="Title 1">
                <a:extLst>
                  <a:ext uri="{FF2B5EF4-FFF2-40B4-BE49-F238E27FC236}">
                    <a16:creationId xmlns:a16="http://schemas.microsoft.com/office/drawing/2014/main" id="{1B4BA4DA-51CD-4AFC-B49C-DF02AE1B1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Lluniau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65EF63E-FA45-4087-88D9-C39133626BF9}"/>
                </a:ext>
              </a:extLst>
            </p:cNvPr>
            <p:cNvGrpSpPr/>
            <p:nvPr/>
          </p:nvGrpSpPr>
          <p:grpSpPr>
            <a:xfrm>
              <a:off x="6307741" y="5620745"/>
              <a:ext cx="3852821" cy="3015523"/>
              <a:chOff x="3169771" y="4990838"/>
              <a:chExt cx="3852821" cy="301552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8CB093A-AB5B-40CC-9B23-90916D5BFCDD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7E9E70F-AECF-4445-8C20-CA351D7DE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08" name="Title 1">
                <a:extLst>
                  <a:ext uri="{FF2B5EF4-FFF2-40B4-BE49-F238E27FC236}">
                    <a16:creationId xmlns:a16="http://schemas.microsoft.com/office/drawing/2014/main" id="{AF265E63-A45A-4D18-972B-ED82BC8BB3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Lleoliad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3953A9F-3BFA-4148-AD2F-96663053F9AF}"/>
                </a:ext>
              </a:extLst>
            </p:cNvPr>
            <p:cNvGrpSpPr/>
            <p:nvPr/>
          </p:nvGrpSpPr>
          <p:grpSpPr>
            <a:xfrm>
              <a:off x="11816191" y="5468379"/>
              <a:ext cx="3852821" cy="3015523"/>
              <a:chOff x="3169771" y="4990838"/>
              <a:chExt cx="3852821" cy="3015523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EED320F-19C3-489A-8397-910BF97A732B}"/>
                  </a:ext>
                </a:extLst>
              </p:cNvPr>
              <p:cNvSpPr/>
              <p:nvPr/>
            </p:nvSpPr>
            <p:spPr>
              <a:xfrm>
                <a:off x="3169771" y="5295572"/>
                <a:ext cx="3548088" cy="271078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A60FFEBB-CF01-461B-9913-9A46206B7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112" name="Title 1">
                <a:extLst>
                  <a:ext uri="{FF2B5EF4-FFF2-40B4-BE49-F238E27FC236}">
                    <a16:creationId xmlns:a16="http://schemas.microsoft.com/office/drawing/2014/main" id="{91FF2885-F4A2-4648-A5ED-C241C523E1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771" y="5295572"/>
                <a:ext cx="3548089" cy="2710789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Cyfeiriad</a:t>
                </a:r>
                <a:endParaRPr lang="en-US" sz="2400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5D94DE0-1FEC-C040-998A-FCB6EF13F0EC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0A4709-DA8A-0645-81E8-881B2EE79368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63B271-C49E-5645-8FD3-8B8ADAB1EECB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2E759D9-B4FE-6045-A9E9-9220DD240E69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 Placeholder 9">
              <a:extLst>
                <a:ext uri="{FF2B5EF4-FFF2-40B4-BE49-F238E27FC236}">
                  <a16:creationId xmlns:a16="http://schemas.microsoft.com/office/drawing/2014/main" id="{603A2C65-864F-C44C-AA7F-49B4F756903E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Trafodwch</a:t>
              </a:r>
              <a:endParaRPr lang="en-US" sz="2800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09020D8-8E74-914C-A014-4818A8A20FEB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7B045F9-598A-CC4F-B026-A98C4D67B874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90B870C-E807-4347-A053-4FD391263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48891B1-8CF9-2446-9B94-02FF918C1D9E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ABC384F-6FCF-5C4B-A891-E9EEDBDA30E8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8E77F90-760F-5A46-BB0A-6BF1849906EC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riangle 66">
                <a:extLst>
                  <a:ext uri="{FF2B5EF4-FFF2-40B4-BE49-F238E27FC236}">
                    <a16:creationId xmlns:a16="http://schemas.microsoft.com/office/drawing/2014/main" id="{F9AF73C5-C9D1-CB43-BFE9-B262A61029B1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iangle 67">
                <a:extLst>
                  <a:ext uri="{FF2B5EF4-FFF2-40B4-BE49-F238E27FC236}">
                    <a16:creationId xmlns:a16="http://schemas.microsoft.com/office/drawing/2014/main" id="{D3FD5849-53A2-7F41-8EB1-F0FC2D55E875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 Placeholder 12">
              <a:extLst>
                <a:ext uri="{FF2B5EF4-FFF2-40B4-BE49-F238E27FC236}">
                  <a16:creationId xmlns:a16="http://schemas.microsoft.com/office/drawing/2014/main" id="{EC9FBCB1-9A47-8F4B-A09C-AA7A94952EAD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4150076"/>
              <a:ext cx="9317035" cy="1288161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rgbClr val="019967"/>
                  </a:solidFill>
                </a:rPr>
                <a:t>Trafodwch</a:t>
              </a:r>
              <a:r>
                <a:rPr lang="en-GB" sz="2400" dirty="0">
                  <a:solidFill>
                    <a:srgbClr val="019967"/>
                  </a:solidFill>
                </a:rPr>
                <a:t>: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Sut </a:t>
              </a:r>
              <a:r>
                <a:rPr lang="en-GB" sz="2400" b="0" dirty="0" err="1">
                  <a:solidFill>
                    <a:srgbClr val="019967"/>
                  </a:solidFill>
                </a:rPr>
                <a:t>gallai</a:t>
              </a:r>
              <a:r>
                <a:rPr lang="en-GB" sz="2400" b="0" dirty="0">
                  <a:solidFill>
                    <a:srgbClr val="019967"/>
                  </a:solidFill>
                </a:rPr>
                <a:t> data Jaiden </a:t>
              </a:r>
              <a:r>
                <a:rPr lang="en-GB" sz="2400" b="0" dirty="0" err="1">
                  <a:solidFill>
                    <a:srgbClr val="019967"/>
                  </a:solidFill>
                </a:rPr>
                <a:t>gael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ddefnyddio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ôl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cael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hacio</a:t>
              </a:r>
              <a:r>
                <a:rPr lang="en-GB" sz="2400" b="0" dirty="0">
                  <a:solidFill>
                    <a:srgbClr val="019967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87278-BCF8-824E-AC23-433622384DBB}"/>
              </a:ext>
            </a:extLst>
          </p:cNvPr>
          <p:cNvSpPr/>
          <p:nvPr/>
        </p:nvSpPr>
        <p:spPr>
          <a:xfrm>
            <a:off x="-192297" y="-228600"/>
            <a:ext cx="12316564" cy="7803686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16B146-2673-3B48-9AB0-052081EBC080}"/>
              </a:ext>
            </a:extLst>
          </p:cNvPr>
          <p:cNvSpPr txBox="1">
            <a:spLocks/>
          </p:cNvSpPr>
          <p:nvPr/>
        </p:nvSpPr>
        <p:spPr>
          <a:xfrm>
            <a:off x="692200" y="2283164"/>
            <a:ext cx="7196741" cy="5291922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Gallai’ch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data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personol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gael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werthu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wefannau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anghyfreithlon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ar-lein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(a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elwir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weithiau'n 'we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dywyll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')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a'i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ddefnyddio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wneud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taliadau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trosglwyddo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arian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prynu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meddyginiaeth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a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gwneud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cais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fenthyciadau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neu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gardiau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credyd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400" dirty="0">
              <a:solidFill>
                <a:schemeClr val="dk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itchFamily="2" charset="2"/>
              <a:buChar char="§"/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caiff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ebost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a'ch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cyfrinair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dwyn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gallai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haciwr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bellach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gael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mynediad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i'ch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llwyfannau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cyfryngau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cymdeithasol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a’ch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cyfrifon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ar-lein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eraill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EB5DFA-B12E-014F-AC8D-0B87DAE52288}"/>
              </a:ext>
            </a:extLst>
          </p:cNvPr>
          <p:cNvGrpSpPr/>
          <p:nvPr/>
        </p:nvGrpSpPr>
        <p:grpSpPr>
          <a:xfrm>
            <a:off x="9405680" y="899114"/>
            <a:ext cx="6159707" cy="3532049"/>
            <a:chOff x="9381020" y="350988"/>
            <a:chExt cx="6159707" cy="35320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647648-8AB4-E641-8CF4-9E1231C3D882}"/>
                </a:ext>
              </a:extLst>
            </p:cNvPr>
            <p:cNvSpPr/>
            <p:nvPr/>
          </p:nvSpPr>
          <p:spPr>
            <a:xfrm>
              <a:off x="9381020" y="599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EF04CD-00B6-CF4E-9D79-20EDF5963D62}"/>
                </a:ext>
              </a:extLst>
            </p:cNvPr>
            <p:cNvGrpSpPr/>
            <p:nvPr/>
          </p:nvGrpSpPr>
          <p:grpSpPr>
            <a:xfrm>
              <a:off x="15043039" y="350988"/>
              <a:ext cx="497688" cy="497689"/>
              <a:chOff x="15025689" y="1401052"/>
              <a:chExt cx="497688" cy="49768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9A6A4D2-5813-4544-ABF0-98E072AA1579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8B891A5-9D24-2845-AF12-02496C99E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7AB559E-783C-7A44-8DA4-3EF3C70FFFB9}"/>
                </a:ext>
              </a:extLst>
            </p:cNvPr>
            <p:cNvSpPr txBox="1">
              <a:spLocks/>
            </p:cNvSpPr>
            <p:nvPr/>
          </p:nvSpPr>
          <p:spPr>
            <a:xfrm>
              <a:off x="9841780" y="756265"/>
              <a:ext cx="4952415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Faint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barn chi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yw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cost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hunaniaeth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wedi'i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dwyn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(data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)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sy’n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werthu'n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anghyfreithlon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'we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dywyll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'?
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5AC621-C0A9-644C-8CD4-78AEDD4963E1}"/>
              </a:ext>
            </a:extLst>
          </p:cNvPr>
          <p:cNvGrpSpPr/>
          <p:nvPr/>
        </p:nvGrpSpPr>
        <p:grpSpPr>
          <a:xfrm>
            <a:off x="8657239" y="4597840"/>
            <a:ext cx="6159707" cy="3386908"/>
            <a:chOff x="8585153" y="4668988"/>
            <a:chExt cx="6159707" cy="33869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063C31-1E0A-C645-ABDE-56AAAEFFB673}"/>
                </a:ext>
              </a:extLst>
            </p:cNvPr>
            <p:cNvSpPr/>
            <p:nvPr/>
          </p:nvSpPr>
          <p:spPr>
            <a:xfrm>
              <a:off x="8585153" y="4917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B02A37-F7D4-8649-B9BE-CEED86C8BCE1}"/>
                </a:ext>
              </a:extLst>
            </p:cNvPr>
            <p:cNvGrpSpPr/>
            <p:nvPr/>
          </p:nvGrpSpPr>
          <p:grpSpPr>
            <a:xfrm>
              <a:off x="14247172" y="4668988"/>
              <a:ext cx="497688" cy="497689"/>
              <a:chOff x="15025689" y="1401052"/>
              <a:chExt cx="497688" cy="49768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1D664B6-41C2-A04B-9219-E36D57F3E7AF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791D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44C13A08-1CBF-9B4E-AC47-BF0002369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>
                    <a:solidFill>
                      <a:srgbClr val="791D7E"/>
                    </a:solidFill>
                  </a:rPr>
                  <a:t>!</a:t>
                </a:r>
              </a:p>
            </p:txBody>
          </p:sp>
        </p:grp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A2063B49-9A53-1E4C-AC6C-9E5EACFD693D}"/>
                </a:ext>
              </a:extLst>
            </p:cNvPr>
            <p:cNvSpPr txBox="1">
              <a:spLocks/>
            </p:cNvSpPr>
            <p:nvPr/>
          </p:nvSpPr>
          <p:spPr>
            <a:xfrm>
              <a:off x="9045914" y="4837505"/>
              <a:ext cx="4952414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lleied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 £10 am ID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sylfaenol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chymaint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ag £820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gyfer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hunaniaeth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ar-lein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lawn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rhywun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987D805-7794-FD4C-8A70-18D14299DC41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7992608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allai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hacwyr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wneud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â'r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wybodaeth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hon? 
</a:t>
            </a:r>
          </a:p>
        </p:txBody>
      </p:sp>
    </p:spTree>
    <p:extLst>
      <p:ext uri="{BB962C8B-B14F-4D97-AF65-F5344CB8AC3E}">
        <p14:creationId xmlns:p14="http://schemas.microsoft.com/office/powerpoint/2010/main" val="11273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73853C49-419C-404F-96CF-D81673511831}"/>
              </a:ext>
            </a:extLst>
          </p:cNvPr>
          <p:cNvSpPr txBox="1">
            <a:spLocks/>
          </p:cNvSpPr>
          <p:nvPr/>
        </p:nvSpPr>
        <p:spPr>
          <a:xfrm>
            <a:off x="1417321" y="145617"/>
            <a:ext cx="12048113" cy="151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6600"/>
            </a:pPr>
            <a:r>
              <a:rPr lang="en-GB" sz="3600" b="1" dirty="0" err="1">
                <a:ea typeface="Calibri"/>
                <a:cs typeface="Calibri"/>
                <a:sym typeface="Calibri"/>
              </a:rPr>
              <a:t>Cadw'n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Breifat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ar</a:t>
            </a:r>
            <a:r>
              <a:rPr lang="en-GB" sz="3600" b="1" dirty="0">
                <a:ea typeface="Calibri"/>
                <a:cs typeface="Calibri"/>
                <a:sym typeface="Calibri"/>
              </a:rPr>
              <a:t> y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Cymdeithasol</a:t>
            </a:r>
            <a:r>
              <a:rPr lang="en-GB" sz="3600" b="1" dirty="0">
                <a:ea typeface="Calibri"/>
                <a:cs typeface="Calibri"/>
                <a:sym typeface="Calibri"/>
              </a:rPr>
              <a:t> (Cymru)</a:t>
            </a:r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7C6DA2A-C266-4748-A17E-C43D194D4486}"/>
              </a:ext>
            </a:extLst>
          </p:cNvPr>
          <p:cNvSpPr/>
          <p:nvPr/>
        </p:nvSpPr>
        <p:spPr>
          <a:xfrm>
            <a:off x="1388745" y="1512000"/>
            <a:ext cx="12599104" cy="81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7999"/>
              </a:lnSpc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Nod y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wers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sicrhau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bod y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myfyrwyr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gwybod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beth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data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personol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sut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mae’n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cael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gasglu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a’i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ddefnyddio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Gellir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defnyddio’r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wers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fel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sesiwn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unigol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ond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argymhellir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defnyddio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gyda’r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un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flaenorol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</a:t>
            </a:r>
            <a:r>
              <a:rPr lang="en-GB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Personol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 Beth </a:t>
            </a:r>
            <a:r>
              <a:rPr lang="en-GB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hyn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gyd</a:t>
            </a:r>
            <a:r>
              <a:rPr lang="en-GB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 </a:t>
            </a: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ED953ADB-1455-3F41-9833-72831C65ED52}"/>
              </a:ext>
            </a:extLst>
          </p:cNvPr>
          <p:cNvSpPr txBox="1"/>
          <p:nvPr/>
        </p:nvSpPr>
        <p:spPr>
          <a:xfrm>
            <a:off x="4999772" y="2455207"/>
            <a:ext cx="11172825" cy="615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Addysg bersonol a cymdeithasol</a:t>
            </a:r>
            <a:r>
              <a:rPr lang="cy-GB" sz="13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Cyfnod Allweddol 3 – Datblygu TGCh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Dylid rhoi cyfleoedd i’r dysgwyr ddefnyddio TGCh mewn modd diogel a chyfrifol, gan ddilyn arferion diogel.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Cyfnod Allweddol 3 – Datblygu TGCh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Dylid rhoi cyfleoedd i’r dysgwyr ddefnyddio TGCh mewn modd diogel, cyfrifol ac annibynnol, gan gydymffurfio â rheoliadau gwarchod data a gan ddilyn arferion diogel.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Fframwaith Cymhwysedd Digidol – Dinasyddiaeth – Hunaniaeth</a:t>
            </a:r>
            <a:r>
              <a:rPr lang="cy-GB" sz="1300" b="1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, </a:t>
            </a:r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delwedd, enw da</a:t>
            </a:r>
            <a:r>
              <a:rPr lang="cy-GB" sz="13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7	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Esbonio sut y caiff defnydd digidol ei dracio, e.e. gwybodaeth syml am gyfreithiau diogelu data a sut y mae sefydliadau yn gyfrifol am ddiogelwch data a gesglir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8	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Trafod manteision a risgiau cyflwyno'u hunain mewn gwahanol ffyrdd ar-lein, e.e. yn broffesiynol ac yn bersonol. 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9	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Deall bod ganddynt ôl-troed digidol ac y gellir chwilio am y wybodaeth hon, a'i chopïo a'i hanfon ymlaen, e.e. gwybod sut i wirio gosodiadau diogelwch eu dyfeisiau a/neu'r meddalwedd y maent yn ei ddefnyddio. 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10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Deall y ffyrdd y mae gwefannau a chwmnïau'n casglu data ar-lein ac yn defnyddio'r data hynny i bersonoli cynnwys i'w defnyddwyr, e.e. rhannu data personol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/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Adnabod y risgiau a'r defnydd o ddata/gwasanaethau ar ddyfeisiau personol o fewn telerau ac amodau ystod o wasanaethau meddalwedd a gwe.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cy-GB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11	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Pennu a disgrifio polisïau diogelu data amrywiaeth o sefydliadau o wahanol wledydd, a sut y mae hyn yn effeithio ar eu ffordd o weithio.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>
              <a:spcAft>
                <a:spcPts val="300"/>
              </a:spcAft>
            </a:pP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Nodi sut y mae sefydliadau yn sicrhau eu bod yn cydymffurfio â rheolau data wrth ddefnyddio cynhyrchion amlwladol.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300" b="1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Cwricwlwm Cymru - Maes Dysgu a Phrofiad Iechyd a Lles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 Nghwricwlwm newydd Cymru, mae'r Maes Dysgu a Phrofiad Iechyd a Lles yn ymwneud â datblygu gallu’r dysgwyr i lywio drwy gyfleoedd a heriau bywyd. Bydd Addysg Cydberthynas a Rhywioldeb yn ofyniad gorfodol yn y cwricwlwm newydd.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canllawiau pellach i ymarferwyr yn tanlinellu pwysigrwydd datblygu ymddygiad diogel mewn perthynas â’r cyfryngau digidol a'r byd ar-lein. Dylid annog y dysgwyr i ddatblygu eu dealltwriaeth o ddylanwad cynyddol technoleg ar eu bywydau bob dydd a'r goblygiadau y gallai hyn eu cael i'w hiechyd a'u lles, yn enwedig yr effaith bosibl ar iechyd a lles corfforol, meddyliol ac emosiynol. Dylid ystyried gwneud penderfyniadau, asesu risg a sefyllfaoedd a rhyngweithiadau diogel ac anniogel mewn cyd-destunau digidol. Mae hyn yn cynnwys perthnasoedd ag eraill, diogelwch ar-lein, goblygiadau cyfreithiol a dylanwadau cymdeithasol ar-lein (gan gynnwys y cyfryngau cymdeithasol).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3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y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Bydd y fframwaith ABCh yn cael ei ddisodli gan </a:t>
            </a:r>
            <a:r>
              <a:rPr lang="cy-GB" sz="13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Gwricwlwm Cymru</a:t>
            </a:r>
            <a:r>
              <a:rPr lang="cy-GB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3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cy-GB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Mae fersiwn diwygiedig o’r </a:t>
            </a:r>
            <a:r>
              <a:rPr lang="cy-GB" sz="1300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Fframwaith Cymhwysedd Digidol</a:t>
            </a:r>
            <a:r>
              <a:rPr lang="cy-GB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ar gael i ategu Cwricwlwm Cymru a chyfleoedd i ddatblygu cymhwysedd digidol ar draws pob maes dysgu a phrofiad.</a:t>
            </a:r>
            <a:endParaRPr lang="en-GB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106BD6F0-BB2D-544A-B94C-DE8C25DEEA6B}"/>
              </a:ext>
            </a:extLst>
          </p:cNvPr>
          <p:cNvSpPr txBox="1"/>
          <p:nvPr/>
        </p:nvSpPr>
        <p:spPr>
          <a:xfrm>
            <a:off x="84991" y="2405447"/>
            <a:ext cx="4914781" cy="630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Oed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11-16 (CA3/CA4)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50-60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munud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Amcanion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dysgu</a:t>
            </a: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Bydd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 y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dysgwyr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sym typeface="Century Gothic"/>
              </a:rPr>
              <a:t>dysgu</a:t>
            </a:r>
            <a:r>
              <a:rPr lang="en-GB" sz="1400" dirty="0">
                <a:solidFill>
                  <a:schemeClr val="dk1"/>
                </a:solidFill>
                <a:sym typeface="Century Gothic"/>
              </a:rPr>
              <a:t>:</a:t>
            </a:r>
            <a:endParaRPr lang="en-GB" sz="1400" dirty="0"/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Calibri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sut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gall data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personol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gael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gasglu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a’i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ddefnyddio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lwyfannau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cyfryngau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cymdeithasol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;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Calibri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ffyrdd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gadw’ch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data'n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breifat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oddi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wrth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ddefnyddwyr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eraill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cyfryngau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cymdeithasol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;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Calibri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beth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yw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ôl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troed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digidol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pham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mae'n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bwysig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Canllawiau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athrawon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Cymerwch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osod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rheolau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sylfaenol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clir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gwrando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parchu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pheidio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â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defnyddio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enghreifftiau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personol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neu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sensitif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Calibri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Crëwch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ddiwylliant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cadarnhaol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dosbarth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lle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mae’r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dysgwyr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cael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cwestiynau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yna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hawl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basio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nad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ydyn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gyfforddus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ateb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Gofalwch eich bod yn gyfarwydd â pholisi a gweithdrefnau diogelu’ch ysgol, yn ogystal â </a:t>
            </a:r>
            <a:r>
              <a:rPr lang="cy-GB" sz="1400" u="sng" kern="1200" dirty="0">
                <a:solidFill>
                  <a:srgbClr val="0563C1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  <a:hlinkClick r:id="rId7"/>
              </a:rPr>
              <a:t>Gweithdrefnau Diogelu Cymru</a:t>
            </a:r>
            <a:r>
              <a:rPr lang="cy-GB" sz="1400" kern="1200" baseline="300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, gan gynnwys beth i'w wneud os bydd dysgwr yn gwneud datgeliad. I gael rhagor o wybodaeth, gweler y canllawiau diogelu statudol: </a:t>
            </a:r>
            <a:r>
              <a:rPr lang="cy-GB" sz="1400" u="sng" kern="1200" dirty="0">
                <a:solidFill>
                  <a:srgbClr val="0563C1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  <a:hlinkClick r:id="rId8"/>
              </a:rPr>
              <a:t>Cadw dysgwyr yn ddiogel</a:t>
            </a:r>
            <a:r>
              <a:rPr lang="cy-GB" sz="1400" kern="1200" baseline="300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2  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Gofalwch hefyd fod unrhyw bolisïau ysgol gyfan eraill yn cael eu dilyn, megis diogelwch ar-lein.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9642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180FBC-D66A-4F76-B750-AC94E6C12BAB}"/>
              </a:ext>
            </a:extLst>
          </p:cNvPr>
          <p:cNvGrpSpPr/>
          <p:nvPr/>
        </p:nvGrpSpPr>
        <p:grpSpPr>
          <a:xfrm>
            <a:off x="-192297" y="-228600"/>
            <a:ext cx="15757684" cy="8213348"/>
            <a:chOff x="-192297" y="-228600"/>
            <a:chExt cx="15757684" cy="821334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53BED0-E0EE-48DE-BD75-D4A1707B01A7}"/>
                </a:ext>
              </a:extLst>
            </p:cNvPr>
            <p:cNvSpPr/>
            <p:nvPr/>
          </p:nvSpPr>
          <p:spPr>
            <a:xfrm>
              <a:off x="-192297" y="-228600"/>
              <a:ext cx="12316564" cy="780368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D3143B4F-FFDB-4651-A3E4-53B69AECB1BD}"/>
                </a:ext>
              </a:extLst>
            </p:cNvPr>
            <p:cNvSpPr txBox="1">
              <a:spLocks/>
            </p:cNvSpPr>
            <p:nvPr/>
          </p:nvSpPr>
          <p:spPr>
            <a:xfrm>
              <a:off x="692200" y="2283164"/>
              <a:ext cx="7196741" cy="5291922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marL="342900" lvl="0" indent="-342900">
                <a:lnSpc>
                  <a:spcPct val="100000"/>
                </a:lnSpc>
                <a:spcBef>
                  <a:spcPts val="0"/>
                </a:spcBef>
                <a:buFont typeface="Calibri" pitchFamily="2" charset="2"/>
                <a:buChar char="§"/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Gallai’ch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data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werthu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wefannau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anghyfreithlon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ar-lein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(a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elwir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weithiau'n 'we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dywyll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')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ddefnyddio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wneud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taliadau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trosglwyddo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arian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prynu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meddyginiaeth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gwneud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cais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am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fenthyciadau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neu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gardiau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credyd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  <a:p>
              <a:pPr marL="342900" lvl="0" indent="-342900">
                <a:lnSpc>
                  <a:spcPct val="100000"/>
                </a:lnSpc>
                <a:spcBef>
                  <a:spcPts val="0"/>
                </a:spcBef>
                <a:buFont typeface="Calibri" pitchFamily="2" charset="2"/>
                <a:buChar char="§"/>
              </a:pP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caiff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ebost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cyfrinair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dwyn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gallai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haciwr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bellach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mynediad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i'ch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llwyfannau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cyfrifon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ar-lein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eraill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4A0E47B-AD72-4296-80E8-0970988F538E}"/>
                </a:ext>
              </a:extLst>
            </p:cNvPr>
            <p:cNvGrpSpPr/>
            <p:nvPr/>
          </p:nvGrpSpPr>
          <p:grpSpPr>
            <a:xfrm>
              <a:off x="9405680" y="899114"/>
              <a:ext cx="6159707" cy="3532049"/>
              <a:chOff x="9381020" y="350988"/>
              <a:chExt cx="6159707" cy="353204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80FEDD3-C8CE-4395-9386-D0336E41A4C8}"/>
                  </a:ext>
                </a:extLst>
              </p:cNvPr>
              <p:cNvSpPr/>
              <p:nvPr/>
            </p:nvSpPr>
            <p:spPr>
              <a:xfrm>
                <a:off x="9381020" y="599833"/>
                <a:ext cx="5910863" cy="31380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A8717AC-E238-4F35-9C53-CEBEFD349121}"/>
                  </a:ext>
                </a:extLst>
              </p:cNvPr>
              <p:cNvGrpSpPr/>
              <p:nvPr/>
            </p:nvGrpSpPr>
            <p:grpSpPr>
              <a:xfrm>
                <a:off x="15043039" y="350988"/>
                <a:ext cx="497688" cy="497689"/>
                <a:chOff x="15025689" y="1401052"/>
                <a:chExt cx="497688" cy="497689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0643B98-D769-406A-8927-DFDFBCCB587C}"/>
                    </a:ext>
                  </a:extLst>
                </p:cNvPr>
                <p:cNvSpPr/>
                <p:nvPr/>
              </p:nvSpPr>
              <p:spPr>
                <a:xfrm>
                  <a:off x="15025689" y="1401052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ontent Placeholder 3">
                  <a:extLst>
                    <a:ext uri="{FF2B5EF4-FFF2-40B4-BE49-F238E27FC236}">
                      <a16:creationId xmlns:a16="http://schemas.microsoft.com/office/drawing/2014/main" id="{B2115CE4-4C89-4792-92F7-B25E23C7AA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167770" y="1447295"/>
                  <a:ext cx="213528" cy="45144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/>
                    <a:t>?</a:t>
                  </a:r>
                </a:p>
              </p:txBody>
            </p:sp>
          </p:grpSp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00B0E434-D5F8-48F3-B60E-B0511E2993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1780" y="756265"/>
                <a:ext cx="4952415" cy="312677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Faint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eich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barn chi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yw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cost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hunaniaeth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wedi'i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dwyn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(data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personol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)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sy’n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cael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werthu'n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anghyfreithlon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y 'we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dywyll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'?
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769A49-6F8F-4B9B-B3A6-574B45E30BED}"/>
                </a:ext>
              </a:extLst>
            </p:cNvPr>
            <p:cNvGrpSpPr/>
            <p:nvPr/>
          </p:nvGrpSpPr>
          <p:grpSpPr>
            <a:xfrm>
              <a:off x="9118000" y="4597840"/>
              <a:ext cx="5698946" cy="3299824"/>
              <a:chOff x="9045914" y="4668988"/>
              <a:chExt cx="5698946" cy="329982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E0A9B2-55D6-4B87-9B1D-06D70E887FB4}"/>
                  </a:ext>
                </a:extLst>
              </p:cNvPr>
              <p:cNvGrpSpPr/>
              <p:nvPr/>
            </p:nvGrpSpPr>
            <p:grpSpPr>
              <a:xfrm>
                <a:off x="14247172" y="4668988"/>
                <a:ext cx="497688" cy="497689"/>
                <a:chOff x="15025689" y="1401052"/>
                <a:chExt cx="497688" cy="497689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953085B-93BC-42D3-AE25-6DF03B543491}"/>
                    </a:ext>
                  </a:extLst>
                </p:cNvPr>
                <p:cNvSpPr/>
                <p:nvPr/>
              </p:nvSpPr>
              <p:spPr>
                <a:xfrm>
                  <a:off x="15025689" y="1401052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791D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Content Placeholder 3">
                  <a:extLst>
                    <a:ext uri="{FF2B5EF4-FFF2-40B4-BE49-F238E27FC236}">
                      <a16:creationId xmlns:a16="http://schemas.microsoft.com/office/drawing/2014/main" id="{07D901D7-1903-4F0F-8824-0DA4E3702A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167770" y="1447295"/>
                  <a:ext cx="213528" cy="45144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>
                      <a:solidFill>
                        <a:srgbClr val="791D7E"/>
                      </a:solidFill>
                    </a:rPr>
                    <a:t>!</a:t>
                  </a:r>
                </a:p>
              </p:txBody>
            </p:sp>
          </p:grpSp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7DCAA268-BC5D-483A-B4D0-9493A28BB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5914" y="4842040"/>
                <a:ext cx="4952414" cy="312677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lleied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â £10 am ID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sylfaenol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chymaint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ag £820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gyfer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hunaniaeth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ar-lein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lawn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rhywun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A5F913F3-D5F6-4486-9014-DB6F8D2194B8}"/>
                </a:ext>
              </a:extLst>
            </p:cNvPr>
            <p:cNvSpPr txBox="1">
              <a:spLocks/>
            </p:cNvSpPr>
            <p:nvPr/>
          </p:nvSpPr>
          <p:spPr>
            <a:xfrm>
              <a:off x="692201" y="623481"/>
              <a:ext cx="7992608" cy="52966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Beth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allai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hacwyr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ei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wneud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â'r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wybodaeth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hon? 
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087742-71D7-40B4-A918-E75D4C9232A4}"/>
                </a:ext>
              </a:extLst>
            </p:cNvPr>
            <p:cNvGrpSpPr/>
            <p:nvPr/>
          </p:nvGrpSpPr>
          <p:grpSpPr>
            <a:xfrm>
              <a:off x="8657239" y="4597840"/>
              <a:ext cx="6159707" cy="3386908"/>
              <a:chOff x="8585153" y="4668988"/>
              <a:chExt cx="6159707" cy="338690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A68548C-3B22-4B84-8CDF-7935DF78611D}"/>
                  </a:ext>
                </a:extLst>
              </p:cNvPr>
              <p:cNvSpPr/>
              <p:nvPr/>
            </p:nvSpPr>
            <p:spPr>
              <a:xfrm>
                <a:off x="8585153" y="4917833"/>
                <a:ext cx="5910863" cy="31380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91D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12D6C28-8908-478F-8F67-ECC969E9BEA2}"/>
                  </a:ext>
                </a:extLst>
              </p:cNvPr>
              <p:cNvGrpSpPr/>
              <p:nvPr/>
            </p:nvGrpSpPr>
            <p:grpSpPr>
              <a:xfrm>
                <a:off x="14247172" y="4668988"/>
                <a:ext cx="497688" cy="497689"/>
                <a:chOff x="15025689" y="1401052"/>
                <a:chExt cx="497688" cy="497689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540F389-E4A3-46D8-BD5A-8B6D98AC18A3}"/>
                    </a:ext>
                  </a:extLst>
                </p:cNvPr>
                <p:cNvSpPr/>
                <p:nvPr/>
              </p:nvSpPr>
              <p:spPr>
                <a:xfrm>
                  <a:off x="15025689" y="1401052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791D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Content Placeholder 3">
                  <a:extLst>
                    <a:ext uri="{FF2B5EF4-FFF2-40B4-BE49-F238E27FC236}">
                      <a16:creationId xmlns:a16="http://schemas.microsoft.com/office/drawing/2014/main" id="{0DFB0DC8-A723-451C-9DAB-90B5117507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167770" y="1447295"/>
                  <a:ext cx="213528" cy="45144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>
                      <a:solidFill>
                        <a:srgbClr val="791D7E"/>
                      </a:solidFill>
                    </a:rPr>
                    <a:t>!</a:t>
                  </a:r>
                </a:p>
              </p:txBody>
            </p:sp>
          </p:grpSp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928CA6FE-03CB-427C-B94B-CF1F8D5453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5914" y="4837505"/>
                <a:ext cx="4952414" cy="312677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lleied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â £10 am ID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sylfaenol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chymaint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ag £820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gyfer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hunaniaeth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ar-lein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lawn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rhywun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BAFDF11-09CF-7147-B9A3-923D8D4E9CAE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C8BD91-6B87-FF48-ADE1-02AC38F51935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FC9BB1-0D75-1548-AD4D-367D5BA43CE2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B57687-6583-944F-AB8C-530D06C67A02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Placeholder 9">
              <a:extLst>
                <a:ext uri="{FF2B5EF4-FFF2-40B4-BE49-F238E27FC236}">
                  <a16:creationId xmlns:a16="http://schemas.microsoft.com/office/drawing/2014/main" id="{D065423C-A64E-DA40-97E0-950AB270B57E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Data </a:t>
              </a:r>
              <a:r>
                <a:rPr lang="en-GB" sz="2800" dirty="0" err="1"/>
                <a:t>Personol</a:t>
              </a:r>
              <a:endParaRPr lang="en-US" sz="28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76337C-30FA-4B48-A3FF-63C7992C4127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1C266D-E292-0641-9288-B45E95E771A6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EBA8339-B749-FA42-9D9E-DE7EE7101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682DB5-4240-6745-81C1-CC4BFEC368AC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57B041-6E0A-EF4E-B40F-E447ACE7684C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BD32F22-47A5-EB49-B245-CBD1AD39CE1C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C92ACC73-185E-7740-8F7E-86C191BF87C0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47E00DE3-3385-3649-ADBC-D98168D1A891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833BEEBB-BBCF-684C-8A44-38EBF9C337C1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4577561"/>
              <a:ext cx="9317035" cy="1038506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Beth </a:t>
              </a:r>
              <a:r>
                <a:rPr lang="en-GB" sz="2400" b="0" dirty="0" err="1">
                  <a:solidFill>
                    <a:srgbClr val="019967"/>
                  </a:solidFill>
                </a:rPr>
                <a:t>ddylai</a:t>
              </a:r>
              <a:r>
                <a:rPr lang="en-GB" sz="2400" b="0" dirty="0">
                  <a:solidFill>
                    <a:srgbClr val="019967"/>
                  </a:solidFill>
                </a:rPr>
                <a:t> Jaiden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wneud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os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ydyn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nhw’n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credu</a:t>
              </a:r>
              <a:r>
                <a:rPr lang="en-GB" sz="2400" b="0" dirty="0">
                  <a:solidFill>
                    <a:srgbClr val="019967"/>
                  </a:solidFill>
                </a:rPr>
                <a:t> y </a:t>
              </a:r>
              <a:r>
                <a:rPr lang="en-GB" sz="2400" b="0" dirty="0" err="1">
                  <a:solidFill>
                    <a:srgbClr val="019967"/>
                  </a:solidFill>
                </a:rPr>
                <a:t>gallai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eu</a:t>
              </a:r>
              <a:r>
                <a:rPr lang="en-GB" sz="2400" b="0" dirty="0">
                  <a:solidFill>
                    <a:srgbClr val="019967"/>
                  </a:solidFill>
                </a:rPr>
                <a:t> data </a:t>
              </a:r>
              <a:r>
                <a:rPr lang="en-GB" sz="2400" b="0" dirty="0" err="1">
                  <a:solidFill>
                    <a:srgbClr val="019967"/>
                  </a:solidFill>
                </a:rPr>
                <a:t>personol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fod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wedi'u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hacio</a:t>
              </a:r>
              <a:r>
                <a:rPr lang="en-GB" sz="2400" b="0" dirty="0">
                  <a:solidFill>
                    <a:srgbClr val="019967"/>
                  </a:solidFill>
                </a:rPr>
                <a:t>?
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3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8">
            <a:extLst>
              <a:ext uri="{FF2B5EF4-FFF2-40B4-BE49-F238E27FC236}">
                <a16:creationId xmlns:a16="http://schemas.microsoft.com/office/drawing/2014/main" id="{C238DC2A-70F0-1F4C-9C0F-2045DFC5F0CB}"/>
              </a:ext>
            </a:extLst>
          </p:cNvPr>
          <p:cNvSpPr txBox="1">
            <a:spLocks/>
          </p:cNvSpPr>
          <p:nvPr/>
        </p:nvSpPr>
        <p:spPr>
          <a:xfrm>
            <a:off x="6983968" y="1038323"/>
            <a:ext cx="1284134" cy="73395"/>
          </a:xfrm>
          <a:prstGeom prst="rect">
            <a:avLst/>
          </a:prstGeom>
          <a:solidFill>
            <a:srgbClr val="019967"/>
          </a:solidFill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E73F5-7A4B-2D4D-914B-1C0083BDBBC6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12583532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Sut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gadw’ch data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ddiogel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6570A0-7687-2A46-9D2D-906B0C304C36}"/>
              </a:ext>
            </a:extLst>
          </p:cNvPr>
          <p:cNvGrpSpPr/>
          <p:nvPr/>
        </p:nvGrpSpPr>
        <p:grpSpPr>
          <a:xfrm>
            <a:off x="314119" y="1782811"/>
            <a:ext cx="5056566" cy="3233992"/>
            <a:chOff x="314119" y="1782811"/>
            <a:chExt cx="5056566" cy="323399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223BDAE-9D19-CB4B-A002-CB77A4871753}"/>
                </a:ext>
              </a:extLst>
            </p:cNvPr>
            <p:cNvSpPr/>
            <p:nvPr/>
          </p:nvSpPr>
          <p:spPr>
            <a:xfrm>
              <a:off x="314119" y="2031655"/>
              <a:ext cx="4817661" cy="29851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26F2111-1F88-6948-AADB-0CE4CF97DBFC}"/>
                </a:ext>
              </a:extLst>
            </p:cNvPr>
            <p:cNvGrpSpPr/>
            <p:nvPr/>
          </p:nvGrpSpPr>
          <p:grpSpPr>
            <a:xfrm>
              <a:off x="4872997" y="1782811"/>
              <a:ext cx="497688" cy="497688"/>
              <a:chOff x="11448333" y="3259976"/>
              <a:chExt cx="497688" cy="497688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535B05C-9F59-5743-80B5-E57B203E2719}"/>
                  </a:ext>
                </a:extLst>
              </p:cNvPr>
              <p:cNvSpPr/>
              <p:nvPr userDrawn="1"/>
            </p:nvSpPr>
            <p:spPr>
              <a:xfrm>
                <a:off x="11448333" y="3259976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CA76B74-40A5-2743-856C-F496AD763E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490C8E7-67A5-CF4E-9B68-18FE629B5A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D346735-B353-234E-9F9C-017F59BE4C33}"/>
                </a:ext>
              </a:extLst>
            </p:cNvPr>
            <p:cNvSpPr txBox="1"/>
            <p:nvPr/>
          </p:nvSpPr>
          <p:spPr>
            <a:xfrm>
              <a:off x="692201" y="2679367"/>
              <a:ext cx="405663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Overpass Mono" pitchFamily="49" charset="77"/>
                </a:rPr>
                <a:t>Lawrlwytho</a:t>
              </a:r>
              <a:r>
                <a:rPr lang="en-US" sz="2400" dirty="0">
                  <a:latin typeface="Overpass Mono" pitchFamily="49" charset="77"/>
                </a:rPr>
                <a:t> a </a:t>
              </a:r>
              <a:r>
                <a:rPr lang="en-US" sz="2400" dirty="0" err="1">
                  <a:latin typeface="Overpass Mono" pitchFamily="49" charset="77"/>
                </a:rPr>
                <a:t>derbyn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telerau</a:t>
              </a:r>
              <a:r>
                <a:rPr lang="en-US" sz="2400" dirty="0">
                  <a:latin typeface="Overpass Mono" pitchFamily="49" charset="77"/>
                </a:rPr>
                <a:t> ac </a:t>
              </a:r>
              <a:r>
                <a:rPr lang="en-US" sz="2400" dirty="0" err="1">
                  <a:latin typeface="Overpass Mono" pitchFamily="49" charset="77"/>
                </a:rPr>
                <a:t>amodau</a:t>
              </a:r>
              <a:r>
                <a:rPr lang="en-US" sz="2400" dirty="0">
                  <a:latin typeface="Overpass Mono" pitchFamily="49" charset="77"/>
                </a:rPr>
                <a:t>/cwcis </a:t>
              </a:r>
              <a:r>
                <a:rPr lang="en-US" sz="2400" dirty="0" err="1">
                  <a:latin typeface="Overpass Mono" pitchFamily="49" charset="77"/>
                </a:rPr>
                <a:t>gwefannau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dibynadwy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yn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unig</a:t>
              </a:r>
              <a:r>
                <a:rPr lang="en-US" sz="2400" dirty="0"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B1D8E-22A1-DA4E-A729-96C936F0A116}"/>
              </a:ext>
            </a:extLst>
          </p:cNvPr>
          <p:cNvGrpSpPr/>
          <p:nvPr/>
        </p:nvGrpSpPr>
        <p:grpSpPr>
          <a:xfrm>
            <a:off x="1838593" y="5089588"/>
            <a:ext cx="4430114" cy="3260839"/>
            <a:chOff x="9462192" y="3588335"/>
            <a:chExt cx="4430114" cy="3260839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65DDB74-CA67-C449-9172-7C33826EBC2E}"/>
                </a:ext>
              </a:extLst>
            </p:cNvPr>
            <p:cNvSpPr/>
            <p:nvPr/>
          </p:nvSpPr>
          <p:spPr>
            <a:xfrm>
              <a:off x="9462192" y="3825187"/>
              <a:ext cx="4181270" cy="2892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F01B797-60C0-5244-9910-C398B080521A}"/>
                </a:ext>
              </a:extLst>
            </p:cNvPr>
            <p:cNvGrpSpPr/>
            <p:nvPr/>
          </p:nvGrpSpPr>
          <p:grpSpPr>
            <a:xfrm>
              <a:off x="13394618" y="3588335"/>
              <a:ext cx="497688" cy="497688"/>
              <a:chOff x="11448333" y="3259976"/>
              <a:chExt cx="497688" cy="497688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F541FF7-9AB0-5D4A-BD7C-C2F99ED486AC}"/>
                  </a:ext>
                </a:extLst>
              </p:cNvPr>
              <p:cNvSpPr/>
              <p:nvPr userDrawn="1"/>
            </p:nvSpPr>
            <p:spPr>
              <a:xfrm>
                <a:off x="11448333" y="3259976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3B6B1A0-F954-E848-B4E5-A50567E5CF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AC45B29-2E9F-6D49-A1F6-181778A41F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9EF2590-647F-3542-8A32-528968B99765}"/>
                </a:ext>
              </a:extLst>
            </p:cNvPr>
            <p:cNvSpPr txBox="1"/>
            <p:nvPr/>
          </p:nvSpPr>
          <p:spPr>
            <a:xfrm>
              <a:off x="9813524" y="4171518"/>
              <a:ext cx="35152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Overpass Mono" pitchFamily="49" charset="77"/>
                </a:rPr>
                <a:t>Cyfyngu’r</a:t>
              </a:r>
              <a:r>
                <a:rPr lang="en-US" sz="2400" dirty="0">
                  <a:latin typeface="Overpass Mono" pitchFamily="49" charset="77"/>
                </a:rPr>
                <a:t> data </a:t>
              </a:r>
              <a:r>
                <a:rPr lang="en-US" sz="2400" dirty="0" err="1">
                  <a:latin typeface="Overpass Mono" pitchFamily="49" charset="77"/>
                </a:rPr>
                <a:t>personol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rydych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chi’n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ei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roi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ar</a:t>
              </a:r>
              <a:r>
                <a:rPr lang="en-US" sz="2400" dirty="0">
                  <a:latin typeface="Overpass Mono" pitchFamily="49" charset="77"/>
                </a:rPr>
                <a:t> apiau a </a:t>
              </a:r>
              <a:r>
                <a:rPr lang="en-US" sz="2400" dirty="0" err="1">
                  <a:latin typeface="Overpass Mono" pitchFamily="49" charset="77"/>
                </a:rPr>
                <a:t>chyfrifon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yn</a:t>
              </a:r>
              <a:r>
                <a:rPr lang="en-US" sz="2400" dirty="0">
                  <a:latin typeface="Overpass Mono" pitchFamily="49" charset="77"/>
                </a:rPr>
                <a:t> y </a:t>
              </a:r>
              <a:r>
                <a:rPr lang="en-US" sz="2400" dirty="0" err="1">
                  <a:latin typeface="Overpass Mono" pitchFamily="49" charset="77"/>
                </a:rPr>
                <a:t>cyfryngau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cymdeithasol</a:t>
              </a:r>
              <a:r>
                <a:rPr lang="en-US" sz="2400" dirty="0"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ECF12F2-28CA-6047-8233-6BB5DC4E815F}"/>
              </a:ext>
            </a:extLst>
          </p:cNvPr>
          <p:cNvGrpSpPr/>
          <p:nvPr/>
        </p:nvGrpSpPr>
        <p:grpSpPr>
          <a:xfrm>
            <a:off x="10901159" y="5425456"/>
            <a:ext cx="4762710" cy="3076860"/>
            <a:chOff x="9129596" y="3588335"/>
            <a:chExt cx="4762710" cy="307686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E8C5707-FC05-BE47-919F-F0D89656A8F1}"/>
                </a:ext>
              </a:extLst>
            </p:cNvPr>
            <p:cNvSpPr/>
            <p:nvPr/>
          </p:nvSpPr>
          <p:spPr>
            <a:xfrm>
              <a:off x="9129596" y="3825187"/>
              <a:ext cx="4513866" cy="28400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D6ED60F8-6FFD-EA48-B2B7-28978B679A4C}"/>
                </a:ext>
              </a:extLst>
            </p:cNvPr>
            <p:cNvGrpSpPr/>
            <p:nvPr/>
          </p:nvGrpSpPr>
          <p:grpSpPr>
            <a:xfrm>
              <a:off x="13394618" y="3588335"/>
              <a:ext cx="497688" cy="497688"/>
              <a:chOff x="11448333" y="3259976"/>
              <a:chExt cx="497688" cy="497688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0C8C107-FD20-C644-8DA6-37422ACF0B9F}"/>
                  </a:ext>
                </a:extLst>
              </p:cNvPr>
              <p:cNvSpPr/>
              <p:nvPr userDrawn="1"/>
            </p:nvSpPr>
            <p:spPr>
              <a:xfrm>
                <a:off x="11448333" y="3259976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C535FCD7-6A01-0041-9AE2-4475A24D0B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A4D58C-78B5-504B-A095-5A041DCAE7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63F21C4-6E25-7943-B8C9-E7E32290CD9E}"/>
                </a:ext>
              </a:extLst>
            </p:cNvPr>
            <p:cNvSpPr txBox="1"/>
            <p:nvPr/>
          </p:nvSpPr>
          <p:spPr>
            <a:xfrm>
              <a:off x="9314234" y="4410262"/>
              <a:ext cx="41445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Overpass Mono" pitchFamily="49" charset="77"/>
                </a:rPr>
                <a:t>Peidio</a:t>
              </a:r>
              <a:r>
                <a:rPr lang="en-US" sz="2400" dirty="0">
                  <a:latin typeface="Overpass Mono" pitchFamily="49" charset="77"/>
                </a:rPr>
                <a:t> â </a:t>
              </a:r>
              <a:r>
                <a:rPr lang="en-US" sz="2400" dirty="0" err="1">
                  <a:latin typeface="Overpass Mono" pitchFamily="49" charset="77"/>
                </a:rPr>
                <a:t>defnyddio'r</a:t>
              </a:r>
              <a:r>
                <a:rPr lang="en-US" sz="2400" dirty="0">
                  <a:latin typeface="Overpass Mono" pitchFamily="49" charset="77"/>
                </a:rPr>
                <a:t> un </a:t>
              </a:r>
              <a:r>
                <a:rPr lang="en-US" sz="2400" dirty="0" err="1">
                  <a:latin typeface="Overpass Mono" pitchFamily="49" charset="77"/>
                </a:rPr>
                <a:t>cyfrinair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ar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gyfer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nifer</a:t>
              </a:r>
              <a:r>
                <a:rPr lang="en-US" sz="2400" dirty="0">
                  <a:latin typeface="Overpass Mono" pitchFamily="49" charset="77"/>
                </a:rPr>
                <a:t> o </a:t>
              </a:r>
              <a:r>
                <a:rPr lang="en-US" sz="2400" dirty="0" err="1">
                  <a:latin typeface="Overpass Mono" pitchFamily="49" charset="77"/>
                </a:rPr>
                <a:t>gyfrifon</a:t>
              </a:r>
              <a:r>
                <a:rPr lang="en-US" sz="2400" dirty="0">
                  <a:latin typeface="Overpass Mono" pitchFamily="49" charset="77"/>
                </a:rPr>
                <a:t> (</a:t>
              </a:r>
              <a:r>
                <a:rPr lang="en-US" sz="2400" dirty="0" err="1">
                  <a:latin typeface="Overpass Mono" pitchFamily="49" charset="77"/>
                </a:rPr>
                <a:t>a’i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newid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yn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gyson</a:t>
              </a:r>
              <a:r>
                <a:rPr lang="en-US" sz="2400" dirty="0">
                  <a:latin typeface="Overpass Mono" pitchFamily="49" charset="77"/>
                </a:rPr>
                <a:t>)
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317CCC86-F427-F54E-8324-0D216F7EF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572" y="2095878"/>
            <a:ext cx="3331348" cy="64064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68554-B887-4D49-A6F3-C064C35FF79A}"/>
              </a:ext>
            </a:extLst>
          </p:cNvPr>
          <p:cNvGrpSpPr/>
          <p:nvPr/>
        </p:nvGrpSpPr>
        <p:grpSpPr>
          <a:xfrm>
            <a:off x="11212135" y="2349706"/>
            <a:ext cx="4101066" cy="2951310"/>
            <a:chOff x="10446446" y="222428"/>
            <a:chExt cx="4101066" cy="295131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26F9F6F-34F2-8145-AD42-FC796B01F209}"/>
                </a:ext>
              </a:extLst>
            </p:cNvPr>
            <p:cNvSpPr/>
            <p:nvPr/>
          </p:nvSpPr>
          <p:spPr>
            <a:xfrm>
              <a:off x="10450202" y="476172"/>
              <a:ext cx="3852222" cy="26975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0E0275A-1013-3747-BAFF-05DADEE22995}"/>
                </a:ext>
              </a:extLst>
            </p:cNvPr>
            <p:cNvGrpSpPr/>
            <p:nvPr/>
          </p:nvGrpSpPr>
          <p:grpSpPr>
            <a:xfrm>
              <a:off x="14049824" y="222428"/>
              <a:ext cx="497688" cy="497688"/>
              <a:chOff x="11448333" y="3259976"/>
              <a:chExt cx="497688" cy="49768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FEC0EA2-037C-6446-B391-28A9D0BEACF8}"/>
                  </a:ext>
                </a:extLst>
              </p:cNvPr>
              <p:cNvSpPr/>
              <p:nvPr userDrawn="1"/>
            </p:nvSpPr>
            <p:spPr>
              <a:xfrm>
                <a:off x="11448333" y="3259976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886D5BB-53AF-094A-BC53-E23BCF9F20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C470284-D62F-7F41-8D2A-76C50AC8E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F333BE7-BF71-1F45-BAEA-C21D2F9C6D3D}"/>
                </a:ext>
              </a:extLst>
            </p:cNvPr>
            <p:cNvSpPr txBox="1"/>
            <p:nvPr/>
          </p:nvSpPr>
          <p:spPr>
            <a:xfrm>
              <a:off x="10446446" y="1278814"/>
              <a:ext cx="38522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Overpass Mono" pitchFamily="49" charset="77"/>
                </a:rPr>
                <a:t>Defnyddio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proffil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preifat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nid</a:t>
              </a:r>
              <a:r>
                <a:rPr lang="en-US" sz="2400" dirty="0">
                  <a:latin typeface="Overpass Mono" pitchFamily="49" charset="77"/>
                </a:rPr>
                <a:t> un </a:t>
              </a:r>
              <a:r>
                <a:rPr lang="en-US" sz="2400" dirty="0" err="1">
                  <a:latin typeface="Overpass Mono" pitchFamily="49" charset="77"/>
                </a:rPr>
                <a:t>cyhoeddus</a:t>
              </a:r>
              <a:r>
                <a:rPr lang="en-US" sz="2400" dirty="0"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662F0D-3F41-5B4B-9C14-4756C86FEA61}"/>
              </a:ext>
            </a:extLst>
          </p:cNvPr>
          <p:cNvGrpSpPr/>
          <p:nvPr/>
        </p:nvGrpSpPr>
        <p:grpSpPr>
          <a:xfrm>
            <a:off x="9922400" y="432738"/>
            <a:ext cx="4244444" cy="2615821"/>
            <a:chOff x="1367481" y="5550995"/>
            <a:chExt cx="4244444" cy="2615821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AE2BA8F-240C-B445-879A-AF7629E41E63}"/>
                </a:ext>
              </a:extLst>
            </p:cNvPr>
            <p:cNvSpPr/>
            <p:nvPr/>
          </p:nvSpPr>
          <p:spPr>
            <a:xfrm>
              <a:off x="1367481" y="5802301"/>
              <a:ext cx="4003204" cy="23645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1418DF2-E1CB-EE4A-9BAA-2102CBA38E49}"/>
                </a:ext>
              </a:extLst>
            </p:cNvPr>
            <p:cNvGrpSpPr/>
            <p:nvPr/>
          </p:nvGrpSpPr>
          <p:grpSpPr>
            <a:xfrm>
              <a:off x="5114237" y="5550995"/>
              <a:ext cx="497688" cy="497688"/>
              <a:chOff x="11448333" y="3259976"/>
              <a:chExt cx="497688" cy="49768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F000EB45-A481-2444-9C97-AF3FE260116A}"/>
                  </a:ext>
                </a:extLst>
              </p:cNvPr>
              <p:cNvSpPr/>
              <p:nvPr userDrawn="1"/>
            </p:nvSpPr>
            <p:spPr>
              <a:xfrm>
                <a:off x="11448333" y="3259976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8D20758-1EBD-B04F-ADA6-65F876C0ED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CDDB3A0-FB1C-114E-8432-91B9999BDC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-2700000">
                <a:off x="11697177" y="3364820"/>
                <a:ext cx="0" cy="28800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54771B6-4A83-3647-8FAC-9F9BC5A2FEEF}"/>
                </a:ext>
              </a:extLst>
            </p:cNvPr>
            <p:cNvSpPr txBox="1"/>
            <p:nvPr/>
          </p:nvSpPr>
          <p:spPr>
            <a:xfrm>
              <a:off x="1367481" y="6381117"/>
              <a:ext cx="40032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Overpass Mono" pitchFamily="49" charset="77"/>
                </a:rPr>
                <a:t>Gwrthod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unrhyw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geisiadau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anhysbys</a:t>
              </a:r>
              <a:br>
                <a:rPr lang="en-US" sz="2400" dirty="0">
                  <a:latin typeface="Overpass Mono" pitchFamily="49" charset="77"/>
                </a:rPr>
              </a:br>
              <a:r>
                <a:rPr lang="en-US" sz="2400" dirty="0">
                  <a:latin typeface="Overpass Mono" pitchFamily="49" charset="77"/>
                </a:rPr>
                <a:t>neu </a:t>
              </a:r>
              <a:r>
                <a:rPr lang="en-US" sz="2400" dirty="0" err="1">
                  <a:latin typeface="Overpass Mono" pitchFamily="49" charset="77"/>
                </a:rPr>
                <a:t>negeseuon</a:t>
              </a:r>
              <a:r>
                <a:rPr lang="en-US" sz="2400" dirty="0">
                  <a:latin typeface="Overpass Mono" pitchFamily="49" charset="77"/>
                </a:rPr>
                <a:t> </a:t>
              </a:r>
              <a:r>
                <a:rPr lang="en-US" sz="2400" dirty="0" err="1">
                  <a:latin typeface="Overpass Mono" pitchFamily="49" charset="77"/>
                </a:rPr>
                <a:t>sbam</a:t>
              </a:r>
              <a:r>
                <a:rPr lang="en-US" sz="2400" dirty="0">
                  <a:latin typeface="Overpass Mono" pitchFamily="49" charset="77"/>
                </a:rPr>
                <a:t>
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2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B2EAC7-020D-A349-8695-B695581BFE0C}"/>
              </a:ext>
            </a:extLst>
          </p:cNvPr>
          <p:cNvGrpSpPr/>
          <p:nvPr/>
        </p:nvGrpSpPr>
        <p:grpSpPr>
          <a:xfrm>
            <a:off x="8427987" y="-160420"/>
            <a:ext cx="7137400" cy="9525000"/>
            <a:chOff x="8427987" y="-160420"/>
            <a:chExt cx="7137400" cy="952500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D0844BA-F616-B145-ACC1-A1BE1CEA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27987" y="-160420"/>
              <a:ext cx="7137400" cy="9525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728934-7D56-C144-80DC-573FB199FC27}"/>
                </a:ext>
              </a:extLst>
            </p:cNvPr>
            <p:cNvSpPr/>
            <p:nvPr/>
          </p:nvSpPr>
          <p:spPr>
            <a:xfrm>
              <a:off x="9063790" y="1604211"/>
              <a:ext cx="5887452" cy="6256421"/>
            </a:xfrm>
            <a:prstGeom prst="rect">
              <a:avLst/>
            </a:prstGeom>
            <a:solidFill>
              <a:srgbClr val="FAFAFA"/>
            </a:solidFill>
            <a:ln w="3175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77E73F5-7A4B-2D4D-914B-1C0083BDBBC6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7697820" cy="503938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Graddiodd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Cara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ddiweddar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Mae hi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wedi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cael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cynnig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swydd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ac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mae’n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postio'r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bleidlais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hon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fel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jôc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chyfrif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cyhoeddus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r>
              <a: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>
              <a:lnSpc>
                <a:spcPct val="100000"/>
              </a:lnSpc>
            </a:pP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7CCC86-F427-F54E-8324-0D216F7E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1299" y="4151203"/>
            <a:ext cx="2895522" cy="55683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8DD00CF-EB0E-1B43-930E-65B7FCCD4AA7}"/>
              </a:ext>
            </a:extLst>
          </p:cNvPr>
          <p:cNvSpPr txBox="1"/>
          <p:nvPr/>
        </p:nvSpPr>
        <p:spPr>
          <a:xfrm>
            <a:off x="9518228" y="1877502"/>
            <a:ext cx="48453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Wedi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cael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cynnig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swydd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gan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N&amp;C Digital!!</a:t>
            </a:r>
          </a:p>
          <a:p>
            <a:endParaRPr lang="en-US" sz="2600" dirty="0">
              <a:solidFill>
                <a:srgbClr val="019967"/>
              </a:solidFill>
              <a:latin typeface="Overpass Mono" pitchFamily="49" charset="77"/>
            </a:endParaRPr>
          </a:p>
          <a:p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Llwyth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o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arian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–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hwrê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–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ond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mor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ddiflas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. </a:t>
            </a:r>
          </a:p>
          <a:p>
            <a:endParaRPr lang="en-US" sz="2600" dirty="0">
              <a:solidFill>
                <a:srgbClr val="019967"/>
              </a:solidFill>
              <a:latin typeface="Overpass Mono" pitchFamily="49" charset="77"/>
            </a:endParaRPr>
          </a:p>
          <a:p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Beth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wna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i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–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gwerthu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mas neu </a:t>
            </a:r>
            <a:r>
              <a:rPr lang="en-US" sz="2600" dirty="0" err="1">
                <a:solidFill>
                  <a:srgbClr val="019967"/>
                </a:solidFill>
                <a:latin typeface="Overpass Mono" pitchFamily="49" charset="77"/>
              </a:rPr>
              <a:t>redeg</a:t>
            </a:r>
            <a:r>
              <a:rPr lang="en-US" sz="2600" dirty="0">
                <a:solidFill>
                  <a:srgbClr val="019967"/>
                </a:solidFill>
                <a:latin typeface="Overpass Mono" pitchFamily="49" charset="77"/>
              </a:rPr>
              <a:t> bant…</a:t>
            </a:r>
          </a:p>
          <a:p>
            <a:endParaRPr lang="en-US" sz="2600" dirty="0">
              <a:solidFill>
                <a:srgbClr val="019967"/>
              </a:solidFill>
              <a:latin typeface="Overpass Mono" pitchFamily="49" charset="77"/>
            </a:endParaRPr>
          </a:p>
          <a:p>
            <a:r>
              <a:rPr lang="ja-JP" altLang="en-US" sz="2600" dirty="0">
                <a:solidFill>
                  <a:srgbClr val="019967"/>
                </a:solidFill>
                <a:latin typeface="Overpass Mono" pitchFamily="49" charset="77"/>
              </a:rPr>
              <a:t> </a:t>
            </a:r>
            <a:r>
              <a:rPr lang="en-US" altLang="ja-JP" sz="2600" dirty="0">
                <a:solidFill>
                  <a:srgbClr val="019967"/>
                </a:solidFill>
                <a:latin typeface="Overpass Mono" pitchFamily="49" charset="77"/>
              </a:rPr>
              <a:t>¯\_(</a:t>
            </a:r>
            <a:r>
              <a:rPr lang="ja-JP" altLang="en-US" sz="2600" dirty="0">
                <a:solidFill>
                  <a:srgbClr val="019967"/>
                </a:solidFill>
                <a:latin typeface="Overpass Mono" pitchFamily="49" charset="77"/>
              </a:rPr>
              <a:t>ツ</a:t>
            </a:r>
            <a:r>
              <a:rPr lang="en-US" altLang="ja-JP" sz="2600" dirty="0">
                <a:solidFill>
                  <a:srgbClr val="019967"/>
                </a:solidFill>
                <a:latin typeface="Overpass Mono" pitchFamily="49" charset="77"/>
              </a:rPr>
              <a:t>)_/¯</a:t>
            </a:r>
            <a:endParaRPr lang="en-US" sz="2600" dirty="0">
              <a:solidFill>
                <a:srgbClr val="019967"/>
              </a:solidFill>
              <a:latin typeface="Overpass Mono" pitchFamily="49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3BBA2D-EE0D-024F-95D4-3D393E06B86A}"/>
              </a:ext>
            </a:extLst>
          </p:cNvPr>
          <p:cNvGrpSpPr/>
          <p:nvPr/>
        </p:nvGrpSpPr>
        <p:grpSpPr>
          <a:xfrm>
            <a:off x="9342077" y="6464969"/>
            <a:ext cx="2502568" cy="948838"/>
            <a:chOff x="9342077" y="6464969"/>
            <a:chExt cx="2502568" cy="94883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624F955-B05B-4847-B229-D7141E5571A1}"/>
                </a:ext>
              </a:extLst>
            </p:cNvPr>
            <p:cNvSpPr/>
            <p:nvPr/>
          </p:nvSpPr>
          <p:spPr>
            <a:xfrm>
              <a:off x="9342077" y="6464969"/>
              <a:ext cx="2502568" cy="948838"/>
            </a:xfrm>
            <a:prstGeom prst="roundRect">
              <a:avLst/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FA7968-61BC-D447-86C5-B2FBE37FCC55}"/>
                </a:ext>
              </a:extLst>
            </p:cNvPr>
            <p:cNvSpPr txBox="1"/>
            <p:nvPr/>
          </p:nvSpPr>
          <p:spPr>
            <a:xfrm>
              <a:off x="9342077" y="6548375"/>
              <a:ext cx="2502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Cymer yr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arian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44015-CA28-E143-AD68-3D13C403FC88}"/>
              </a:ext>
            </a:extLst>
          </p:cNvPr>
          <p:cNvGrpSpPr/>
          <p:nvPr/>
        </p:nvGrpSpPr>
        <p:grpSpPr>
          <a:xfrm>
            <a:off x="12139028" y="6464969"/>
            <a:ext cx="2502569" cy="948838"/>
            <a:chOff x="12139028" y="6464969"/>
            <a:chExt cx="2502569" cy="948838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894FF5D-3CC8-1941-A5BC-85C2EFE8D294}"/>
                </a:ext>
              </a:extLst>
            </p:cNvPr>
            <p:cNvSpPr/>
            <p:nvPr/>
          </p:nvSpPr>
          <p:spPr>
            <a:xfrm>
              <a:off x="12139028" y="6464969"/>
              <a:ext cx="2502568" cy="948838"/>
            </a:xfrm>
            <a:prstGeom prst="roundRect">
              <a:avLst/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CABDED-DAB6-6245-BC00-4AA6BE0F6B55}"/>
                </a:ext>
              </a:extLst>
            </p:cNvPr>
            <p:cNvSpPr txBox="1"/>
            <p:nvPr/>
          </p:nvSpPr>
          <p:spPr>
            <a:xfrm>
              <a:off x="12139029" y="6708554"/>
              <a:ext cx="250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Rhed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8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CA565E-592F-4127-A76F-AF7EA8549159}"/>
              </a:ext>
            </a:extLst>
          </p:cNvPr>
          <p:cNvGrpSpPr/>
          <p:nvPr/>
        </p:nvGrpSpPr>
        <p:grpSpPr>
          <a:xfrm>
            <a:off x="692201" y="-160420"/>
            <a:ext cx="14873186" cy="9879935"/>
            <a:chOff x="692201" y="-160420"/>
            <a:chExt cx="14873186" cy="987993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83E4E-3D15-4A08-8293-11764EA889AF}"/>
                </a:ext>
              </a:extLst>
            </p:cNvPr>
            <p:cNvGrpSpPr/>
            <p:nvPr/>
          </p:nvGrpSpPr>
          <p:grpSpPr>
            <a:xfrm>
              <a:off x="8427987" y="-160420"/>
              <a:ext cx="7137400" cy="9525000"/>
              <a:chOff x="8427987" y="-160420"/>
              <a:chExt cx="7137400" cy="9525000"/>
            </a:xfrm>
          </p:grpSpPr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A51798FF-19F2-4A91-BD69-56F95D23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27987" y="-160420"/>
                <a:ext cx="7137400" cy="9525000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238A0B-D8B7-4E74-8DAA-BAD8C7A57FC6}"/>
                  </a:ext>
                </a:extLst>
              </p:cNvPr>
              <p:cNvSpPr/>
              <p:nvPr/>
            </p:nvSpPr>
            <p:spPr>
              <a:xfrm>
                <a:off x="9063790" y="1604211"/>
                <a:ext cx="5887452" cy="6256421"/>
              </a:xfrm>
              <a:prstGeom prst="rect">
                <a:avLst/>
              </a:prstGeom>
              <a:solidFill>
                <a:srgbClr val="FAFAFA"/>
              </a:solidFill>
              <a:ln w="3175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FC45B60B-F2DE-45F3-95D3-64C76CDF2C3A}"/>
                </a:ext>
              </a:extLst>
            </p:cNvPr>
            <p:cNvSpPr txBox="1">
              <a:spLocks/>
            </p:cNvSpPr>
            <p:nvPr/>
          </p:nvSpPr>
          <p:spPr>
            <a:xfrm>
              <a:off x="692201" y="623481"/>
              <a:ext cx="7697820" cy="5039382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Graddiodd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Cara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yn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ddiweddar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. Mae hi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wedi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cael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cynnig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swydd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ac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mae’n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postio'r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bleidlais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hon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fel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jôc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ar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ei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chyfrif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cyhoeddus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yn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y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2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32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. </a:t>
              </a:r>
            </a:p>
            <a:p>
              <a:pPr>
                <a:lnSpc>
                  <a:spcPct val="100000"/>
                </a:lnSpc>
              </a:pPr>
              <a:endParaRPr lang="en-GB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12F0F3BA-C08C-4DB8-8642-DA8C7825C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1299" y="4151203"/>
              <a:ext cx="2895522" cy="55683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D96F35-2657-4802-AF4C-AF11251CA795}"/>
                </a:ext>
              </a:extLst>
            </p:cNvPr>
            <p:cNvSpPr txBox="1"/>
            <p:nvPr/>
          </p:nvSpPr>
          <p:spPr>
            <a:xfrm>
              <a:off x="9518228" y="1877502"/>
              <a:ext cx="4845337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Wedi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cael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cynnig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swydd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gan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N&amp;C Digital!!</a:t>
              </a:r>
            </a:p>
            <a:p>
              <a:endParaRPr lang="en-US" sz="2600" dirty="0">
                <a:solidFill>
                  <a:srgbClr val="019967"/>
                </a:solidFill>
                <a:latin typeface="Overpass Mono" pitchFamily="49" charset="77"/>
              </a:endParaRPr>
            </a:p>
            <a:p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Llwyth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o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arian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–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hwrê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–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ond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mor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ddiflas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. </a:t>
              </a:r>
            </a:p>
            <a:p>
              <a:endParaRPr lang="en-US" sz="2600" dirty="0">
                <a:solidFill>
                  <a:srgbClr val="019967"/>
                </a:solidFill>
                <a:latin typeface="Overpass Mono" pitchFamily="49" charset="77"/>
              </a:endParaRPr>
            </a:p>
            <a:p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Beth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wna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i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–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gwerthu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mas neu </a:t>
              </a:r>
              <a:r>
                <a:rPr lang="en-US" sz="2600" dirty="0" err="1">
                  <a:solidFill>
                    <a:srgbClr val="019967"/>
                  </a:solidFill>
                  <a:latin typeface="Overpass Mono" pitchFamily="49" charset="77"/>
                </a:rPr>
                <a:t>redeg</a:t>
              </a:r>
              <a:r>
                <a:rPr lang="en-US" sz="2600" dirty="0">
                  <a:solidFill>
                    <a:srgbClr val="019967"/>
                  </a:solidFill>
                  <a:latin typeface="Overpass Mono" pitchFamily="49" charset="77"/>
                </a:rPr>
                <a:t> bant…</a:t>
              </a:r>
            </a:p>
            <a:p>
              <a:endParaRPr lang="en-US" sz="2600" dirty="0">
                <a:solidFill>
                  <a:srgbClr val="019967"/>
                </a:solidFill>
                <a:latin typeface="Overpass Mono" pitchFamily="49" charset="77"/>
              </a:endParaRPr>
            </a:p>
            <a:p>
              <a:r>
                <a:rPr lang="ja-JP" altLang="en-US" sz="260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altLang="ja-JP" sz="2600" dirty="0">
                  <a:solidFill>
                    <a:srgbClr val="019967"/>
                  </a:solidFill>
                  <a:latin typeface="Overpass Mono" pitchFamily="49" charset="77"/>
                </a:rPr>
                <a:t>¯\_(</a:t>
              </a:r>
              <a:r>
                <a:rPr lang="ja-JP" altLang="en-US" sz="2600" dirty="0">
                  <a:solidFill>
                    <a:srgbClr val="019967"/>
                  </a:solidFill>
                  <a:latin typeface="Overpass Mono" pitchFamily="49" charset="77"/>
                </a:rPr>
                <a:t>ツ</a:t>
              </a:r>
              <a:r>
                <a:rPr lang="en-US" altLang="ja-JP" sz="2600" dirty="0">
                  <a:solidFill>
                    <a:srgbClr val="019967"/>
                  </a:solidFill>
                  <a:latin typeface="Overpass Mono" pitchFamily="49" charset="77"/>
                </a:rPr>
                <a:t>)_/¯</a:t>
              </a:r>
              <a:endParaRPr lang="en-US" sz="260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4DB30E6-5F12-44A8-9354-B0E4FDCC6E5D}"/>
                </a:ext>
              </a:extLst>
            </p:cNvPr>
            <p:cNvGrpSpPr/>
            <p:nvPr/>
          </p:nvGrpSpPr>
          <p:grpSpPr>
            <a:xfrm>
              <a:off x="9342077" y="6464969"/>
              <a:ext cx="2502568" cy="948838"/>
              <a:chOff x="9342077" y="6464969"/>
              <a:chExt cx="2502568" cy="948838"/>
            </a:xfrm>
          </p:grpSpPr>
          <p:sp>
            <p:nvSpPr>
              <p:cNvPr id="49" name="Rounded Rectangle 6">
                <a:extLst>
                  <a:ext uri="{FF2B5EF4-FFF2-40B4-BE49-F238E27FC236}">
                    <a16:creationId xmlns:a16="http://schemas.microsoft.com/office/drawing/2014/main" id="{12B83E4C-9E15-4A24-B3AD-87AB064A35EA}"/>
                  </a:ext>
                </a:extLst>
              </p:cNvPr>
              <p:cNvSpPr/>
              <p:nvPr/>
            </p:nvSpPr>
            <p:spPr>
              <a:xfrm>
                <a:off x="9342077" y="6464969"/>
                <a:ext cx="2502568" cy="948838"/>
              </a:xfrm>
              <a:prstGeom prst="roundRect">
                <a:avLst/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776CFA-D988-4724-A657-C570FA7B6028}"/>
                  </a:ext>
                </a:extLst>
              </p:cNvPr>
              <p:cNvSpPr txBox="1"/>
              <p:nvPr/>
            </p:nvSpPr>
            <p:spPr>
              <a:xfrm>
                <a:off x="9342077" y="6548375"/>
                <a:ext cx="25025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pc="-150" dirty="0">
                    <a:solidFill>
                      <a:srgbClr val="019967"/>
                    </a:solidFill>
                    <a:latin typeface="Overpass Mono" pitchFamily="49" charset="77"/>
                  </a:rPr>
                  <a:t>Cymer yr </a:t>
                </a:r>
                <a:r>
                  <a:rPr lang="en-US" sz="2400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arian</a:t>
                </a:r>
                <a:r>
                  <a:rPr lang="en-US" sz="2400" spc="-150" dirty="0">
                    <a:solidFill>
                      <a:srgbClr val="019967"/>
                    </a:solidFill>
                    <a:latin typeface="Overpass Mono" pitchFamily="49" charset="77"/>
                  </a:rPr>
                  <a:t>!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4B39D82-22F1-4263-9E3F-A9227A64E3CB}"/>
                </a:ext>
              </a:extLst>
            </p:cNvPr>
            <p:cNvGrpSpPr/>
            <p:nvPr/>
          </p:nvGrpSpPr>
          <p:grpSpPr>
            <a:xfrm>
              <a:off x="12139028" y="6464969"/>
              <a:ext cx="2502569" cy="948838"/>
              <a:chOff x="12139028" y="6464969"/>
              <a:chExt cx="2502569" cy="948838"/>
            </a:xfrm>
          </p:grpSpPr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72C6A73E-B663-47C3-8AC2-15883089A567}"/>
                  </a:ext>
                </a:extLst>
              </p:cNvPr>
              <p:cNvSpPr/>
              <p:nvPr/>
            </p:nvSpPr>
            <p:spPr>
              <a:xfrm>
                <a:off x="12139028" y="6464969"/>
                <a:ext cx="2502568" cy="948838"/>
              </a:xfrm>
              <a:prstGeom prst="roundRect">
                <a:avLst/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146540-7CD3-4570-BF33-534225E7EA57}"/>
                  </a:ext>
                </a:extLst>
              </p:cNvPr>
              <p:cNvSpPr txBox="1"/>
              <p:nvPr/>
            </p:nvSpPr>
            <p:spPr>
              <a:xfrm>
                <a:off x="12139029" y="6708554"/>
                <a:ext cx="2502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pc="-150" dirty="0" err="1">
                    <a:solidFill>
                      <a:srgbClr val="019967"/>
                    </a:solidFill>
                    <a:latin typeface="Overpass Mono" pitchFamily="49" charset="77"/>
                  </a:rPr>
                  <a:t>Rhed</a:t>
                </a:r>
                <a:r>
                  <a:rPr lang="en-US" sz="2400" spc="-150" dirty="0">
                    <a:solidFill>
                      <a:srgbClr val="019967"/>
                    </a:solidFill>
                    <a:latin typeface="Overpass Mono" pitchFamily="49" charset="77"/>
                  </a:rPr>
                  <a:t>!</a:t>
                </a:r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51764-7292-D946-8A57-4CCE16D2933F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B1BA17-F3C9-0F41-B7CA-75508E7C6B65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1A2CDC-4AB3-6E4A-B5BF-9DD7F36E35FA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87201C-E09A-BC40-ABBF-28D1A26D06D5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Placeholder 9">
              <a:extLst>
                <a:ext uri="{FF2B5EF4-FFF2-40B4-BE49-F238E27FC236}">
                  <a16:creationId xmlns:a16="http://schemas.microsoft.com/office/drawing/2014/main" id="{DEECB176-118D-0F43-A971-6EB7C0D1B4AD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882152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Pôl</a:t>
              </a:r>
              <a:r>
                <a:rPr lang="en-GB" sz="2800" dirty="0"/>
                <a:t> </a:t>
              </a:r>
              <a:r>
                <a:rPr lang="en-GB" sz="2800" dirty="0" err="1"/>
                <a:t>cyfryngau</a:t>
              </a:r>
              <a:r>
                <a:rPr lang="en-GB" sz="2800" dirty="0"/>
                <a:t> </a:t>
              </a:r>
              <a:r>
                <a:rPr lang="en-GB" sz="2800" dirty="0" err="1"/>
                <a:t>cymdeithasol</a:t>
              </a:r>
              <a:r>
                <a:rPr lang="en-GB" sz="2800" dirty="0"/>
                <a:t>
</a:t>
              </a:r>
              <a:endParaRPr lang="en-US" sz="280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DED4380-E4E6-2C44-8FE8-4E4E02813B19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448564-CAB6-5F42-BE03-D5E39509F49B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B037F25-F444-EB4F-8E4B-9E6163E1D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44D74F-C3B7-924E-A261-5C8ADE3F304F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B33719-5533-1F49-967F-2234B013695F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F61E8D-1FBC-9246-BBA0-250078A21443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2B64BFC9-DDFA-9648-9E38-E562B99B116C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874C1BEE-1830-034A-9F3B-09CA0FD83FAB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425B698-0FEA-0443-9316-09FA0CB0F75C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4770798"/>
              <a:ext cx="9317035" cy="1038506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eich</a:t>
              </a:r>
              <a:r>
                <a:rPr lang="en-GB" sz="2400" b="0" dirty="0">
                  <a:solidFill>
                    <a:srgbClr val="019967"/>
                  </a:solidFill>
                </a:rPr>
                <a:t> barn chi, </a:t>
              </a:r>
              <a:r>
                <a:rPr lang="en-GB" sz="2400" b="0" dirty="0" err="1">
                  <a:solidFill>
                    <a:srgbClr val="019967"/>
                  </a:solidFill>
                </a:rPr>
                <a:t>beth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allai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ddigwydd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nesaf</a:t>
              </a:r>
              <a:r>
                <a:rPr lang="en-GB" sz="2400" b="0" dirty="0">
                  <a:solidFill>
                    <a:srgbClr val="019967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3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A99F0B-A54C-F745-BD95-2416F4D4FBD1}"/>
              </a:ext>
            </a:extLst>
          </p:cNvPr>
          <p:cNvGrpSpPr/>
          <p:nvPr/>
        </p:nvGrpSpPr>
        <p:grpSpPr>
          <a:xfrm>
            <a:off x="10595144" y="2309479"/>
            <a:ext cx="4897461" cy="5969104"/>
            <a:chOff x="10595144" y="2309479"/>
            <a:chExt cx="4897461" cy="59691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EB7DB28-78BB-2F4E-B470-1B4342CC2506}"/>
                </a:ext>
              </a:extLst>
            </p:cNvPr>
            <p:cNvGrpSpPr/>
            <p:nvPr/>
          </p:nvGrpSpPr>
          <p:grpSpPr>
            <a:xfrm>
              <a:off x="10595144" y="2309479"/>
              <a:ext cx="4897461" cy="5969104"/>
              <a:chOff x="2125131" y="4990838"/>
              <a:chExt cx="4897461" cy="596910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C382254-FFA4-F148-AA51-F3E3DF1A236F}"/>
                  </a:ext>
                </a:extLst>
              </p:cNvPr>
              <p:cNvSpPr/>
              <p:nvPr/>
            </p:nvSpPr>
            <p:spPr>
              <a:xfrm>
                <a:off x="2125131" y="5295572"/>
                <a:ext cx="4592728" cy="56643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91D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E305F96-4964-B945-9DE4-F36313363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DFBD23D-9FDA-3A4D-ABCB-70152139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03952" y="3065148"/>
              <a:ext cx="2209800" cy="47625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EEE60F1-27A0-9745-90AF-517B342217BD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8419715" cy="134969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Olion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traed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digidol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ystyr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barn chi?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FEE237-D98F-E242-AF40-E89175832B9E}"/>
              </a:ext>
            </a:extLst>
          </p:cNvPr>
          <p:cNvGrpSpPr/>
          <p:nvPr/>
        </p:nvGrpSpPr>
        <p:grpSpPr>
          <a:xfrm>
            <a:off x="764983" y="2319862"/>
            <a:ext cx="6159707" cy="3386909"/>
            <a:chOff x="8585153" y="4668988"/>
            <a:chExt cx="6159707" cy="338690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34FA8F-9E81-954A-A844-3B72C9E7F7C0}"/>
                </a:ext>
              </a:extLst>
            </p:cNvPr>
            <p:cNvSpPr/>
            <p:nvPr/>
          </p:nvSpPr>
          <p:spPr>
            <a:xfrm>
              <a:off x="8585153" y="4917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8D5ED5-A69F-6A4D-B50D-C0E06AE26E47}"/>
                </a:ext>
              </a:extLst>
            </p:cNvPr>
            <p:cNvGrpSpPr/>
            <p:nvPr/>
          </p:nvGrpSpPr>
          <p:grpSpPr>
            <a:xfrm>
              <a:off x="14247172" y="4668988"/>
              <a:ext cx="497688" cy="497689"/>
              <a:chOff x="15025689" y="1401052"/>
              <a:chExt cx="497688" cy="49768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ABED697-893F-1D4F-BED4-D423A9428B43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EC7A4776-CABD-9746-9296-56D65CA7F9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BA84124A-2ECD-824E-B0D0-ED387C8F57BB}"/>
                </a:ext>
              </a:extLst>
            </p:cNvPr>
            <p:cNvSpPr txBox="1">
              <a:spLocks/>
            </p:cNvSpPr>
            <p:nvPr/>
          </p:nvSpPr>
          <p:spPr>
            <a:xfrm>
              <a:off x="9045914" y="4929125"/>
              <a:ext cx="4726337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 bai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pennaeth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dyfodol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edrych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negeseuon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neu’ch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sylwadau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negeseuon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pobl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eraill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– pa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argraff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fydden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nhw'n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chael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ohonoch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chi?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B5CD39-494F-E843-8E53-3CF06FB9F475}"/>
              </a:ext>
            </a:extLst>
          </p:cNvPr>
          <p:cNvGrpSpPr/>
          <p:nvPr/>
        </p:nvGrpSpPr>
        <p:grpSpPr>
          <a:xfrm>
            <a:off x="7758874" y="1411185"/>
            <a:ext cx="3852821" cy="3015523"/>
            <a:chOff x="3169771" y="4990838"/>
            <a:chExt cx="3852821" cy="301552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5DB620-0DB7-474B-BA87-9E2EF616C2D2}"/>
                </a:ext>
              </a:extLst>
            </p:cNvPr>
            <p:cNvSpPr/>
            <p:nvPr/>
          </p:nvSpPr>
          <p:spPr>
            <a:xfrm>
              <a:off x="3169771" y="5295572"/>
              <a:ext cx="3548088" cy="27107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4892974-94D3-3942-9AF9-5AB05E9FF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AECC7E1F-1A91-3144-9138-398DB5D09191}"/>
                </a:ext>
              </a:extLst>
            </p:cNvPr>
            <p:cNvSpPr txBox="1">
              <a:spLocks/>
            </p:cNvSpPr>
            <p:nvPr/>
          </p:nvSpPr>
          <p:spPr>
            <a:xfrm>
              <a:off x="3169771" y="5295572"/>
              <a:ext cx="3548089" cy="271078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Gall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pethau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rydych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chi'n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rhoi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ar-lein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aros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yno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am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byth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FC7AE2-5DA5-2B4C-8623-99CF6145D4A8}"/>
              </a:ext>
            </a:extLst>
          </p:cNvPr>
          <p:cNvGrpSpPr/>
          <p:nvPr/>
        </p:nvGrpSpPr>
        <p:grpSpPr>
          <a:xfrm>
            <a:off x="2615717" y="5294031"/>
            <a:ext cx="6159707" cy="3386909"/>
            <a:chOff x="9381020" y="350988"/>
            <a:chExt cx="6159707" cy="33869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903744-5824-6A43-8068-97DD594B3CBD}"/>
                </a:ext>
              </a:extLst>
            </p:cNvPr>
            <p:cNvSpPr/>
            <p:nvPr/>
          </p:nvSpPr>
          <p:spPr>
            <a:xfrm>
              <a:off x="9381020" y="599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A10548-C339-8948-8BE0-0FF9EF148171}"/>
                </a:ext>
              </a:extLst>
            </p:cNvPr>
            <p:cNvGrpSpPr/>
            <p:nvPr/>
          </p:nvGrpSpPr>
          <p:grpSpPr>
            <a:xfrm>
              <a:off x="15043039" y="350988"/>
              <a:ext cx="497688" cy="497689"/>
              <a:chOff x="15025689" y="1401052"/>
              <a:chExt cx="497688" cy="49768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F02F992-D406-1B4F-AEDF-DA0D9BBE536B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ontent Placeholder 3">
                <a:extLst>
                  <a:ext uri="{FF2B5EF4-FFF2-40B4-BE49-F238E27FC236}">
                    <a16:creationId xmlns:a16="http://schemas.microsoft.com/office/drawing/2014/main" id="{9FC62F10-6F1F-864A-82D1-7A6DC30FDF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442B25BA-6D2E-6F4B-998C-CFDB3B0C03FF}"/>
                </a:ext>
              </a:extLst>
            </p:cNvPr>
            <p:cNvSpPr txBox="1">
              <a:spLocks/>
            </p:cNvSpPr>
            <p:nvPr/>
          </p:nvSpPr>
          <p:spPr>
            <a:xfrm>
              <a:off x="9841780" y="611125"/>
              <a:ext cx="4952415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baech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chi’n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gwirio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drwy’ch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sut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olwg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ôl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troed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digidol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5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7ECC55-7876-E44F-BA61-070BA0DE8D1C}"/>
              </a:ext>
            </a:extLst>
          </p:cNvPr>
          <p:cNvSpPr/>
          <p:nvPr/>
        </p:nvSpPr>
        <p:spPr>
          <a:xfrm>
            <a:off x="2372953" y="564772"/>
            <a:ext cx="11503467" cy="7777123"/>
          </a:xfrm>
          <a:prstGeom prst="roundRect">
            <a:avLst>
              <a:gd name="adj" fmla="val 3402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vv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02F35B-D72E-EB43-804F-29CE39CECE71}"/>
              </a:ext>
            </a:extLst>
          </p:cNvPr>
          <p:cNvSpPr/>
          <p:nvPr/>
        </p:nvSpPr>
        <p:spPr>
          <a:xfrm>
            <a:off x="2632339" y="1005313"/>
            <a:ext cx="10984693" cy="66216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6B0BF6-D6AD-A147-B844-636E0890D131}"/>
              </a:ext>
            </a:extLst>
          </p:cNvPr>
          <p:cNvSpPr/>
          <p:nvPr/>
        </p:nvSpPr>
        <p:spPr>
          <a:xfrm>
            <a:off x="7940424" y="7796172"/>
            <a:ext cx="368521" cy="368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EDE0BB-9742-F240-AD4C-49756E555DAC}"/>
              </a:ext>
            </a:extLst>
          </p:cNvPr>
          <p:cNvGrpSpPr/>
          <p:nvPr/>
        </p:nvGrpSpPr>
        <p:grpSpPr>
          <a:xfrm>
            <a:off x="7750765" y="754637"/>
            <a:ext cx="747837" cy="126092"/>
            <a:chOff x="5919561" y="754637"/>
            <a:chExt cx="747837" cy="12609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31EA529-4065-134C-8331-9BCE0CE9B3E2}"/>
                </a:ext>
              </a:extLst>
            </p:cNvPr>
            <p:cNvSpPr/>
            <p:nvPr/>
          </p:nvSpPr>
          <p:spPr>
            <a:xfrm>
              <a:off x="5919561" y="788770"/>
              <a:ext cx="486628" cy="47370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61D474-057C-B94F-8960-8A11B9283A4E}"/>
                </a:ext>
              </a:extLst>
            </p:cNvPr>
            <p:cNvSpPr/>
            <p:nvPr/>
          </p:nvSpPr>
          <p:spPr>
            <a:xfrm>
              <a:off x="6539955" y="754637"/>
              <a:ext cx="127443" cy="126092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F94F1F-AF95-CB41-8B30-E231D66E4871}"/>
              </a:ext>
            </a:extLst>
          </p:cNvPr>
          <p:cNvSpPr txBox="1">
            <a:spLocks/>
          </p:cNvSpPr>
          <p:nvPr/>
        </p:nvSpPr>
        <p:spPr>
          <a:xfrm>
            <a:off x="3584324" y="2994350"/>
            <a:ext cx="6649238" cy="354746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gyngor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fyddech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chi'n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blentyn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13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oed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sydd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newydd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ddechrau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defnyddio'r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684C1D-BFD8-3241-B012-58AA87BA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3562" y="3201715"/>
            <a:ext cx="25527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50468415-4D84-6547-B3E3-E62063D7AD2A}"/>
              </a:ext>
            </a:extLst>
          </p:cNvPr>
          <p:cNvSpPr/>
          <p:nvPr/>
        </p:nvSpPr>
        <p:spPr>
          <a:xfrm>
            <a:off x="-289913" y="-228599"/>
            <a:ext cx="9957090" cy="4891796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2A5763FE-564D-8F41-85DB-2F4AA4344A2C}"/>
              </a:ext>
            </a:extLst>
          </p:cNvPr>
          <p:cNvSpPr txBox="1">
            <a:spLocks/>
          </p:cNvSpPr>
          <p:nvPr/>
        </p:nvSpPr>
        <p:spPr>
          <a:xfrm>
            <a:off x="988884" y="611124"/>
            <a:ext cx="5883018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oes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angen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help…</a:t>
            </a:r>
            <a:endParaRPr lang="en-US" sz="3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8B0854-BBED-4642-A0F5-CF134DAEC12B}"/>
              </a:ext>
            </a:extLst>
          </p:cNvPr>
          <p:cNvGrpSpPr/>
          <p:nvPr/>
        </p:nvGrpSpPr>
        <p:grpSpPr>
          <a:xfrm>
            <a:off x="1881621" y="1697583"/>
            <a:ext cx="6247173" cy="5255950"/>
            <a:chOff x="1421765" y="2293092"/>
            <a:chExt cx="6247173" cy="525595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1422A1-959C-B14A-A4B2-A6E2D5B74B84}"/>
                </a:ext>
              </a:extLst>
            </p:cNvPr>
            <p:cNvSpPr/>
            <p:nvPr/>
          </p:nvSpPr>
          <p:spPr>
            <a:xfrm>
              <a:off x="1421765" y="2657246"/>
              <a:ext cx="5883019" cy="48917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itle 1">
              <a:extLst>
                <a:ext uri="{FF2B5EF4-FFF2-40B4-BE49-F238E27FC236}">
                  <a16:creationId xmlns:a16="http://schemas.microsoft.com/office/drawing/2014/main" id="{3CD88771-D349-DF44-A0ED-2006FD230223}"/>
                </a:ext>
              </a:extLst>
            </p:cNvPr>
            <p:cNvSpPr txBox="1">
              <a:spLocks/>
            </p:cNvSpPr>
            <p:nvPr/>
          </p:nvSpPr>
          <p:spPr>
            <a:xfrm>
              <a:off x="2602800" y="3801666"/>
              <a:ext cx="4465124" cy="3445307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2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Swyddfa'r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Comisiynydd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Gwybodaeth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(ICO)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yma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chi.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09B13A3-5D8A-FF46-96FA-C2626E5DB9B9}"/>
                </a:ext>
              </a:extLst>
            </p:cNvPr>
            <p:cNvGrpSpPr/>
            <p:nvPr/>
          </p:nvGrpSpPr>
          <p:grpSpPr>
            <a:xfrm>
              <a:off x="6940630" y="2293092"/>
              <a:ext cx="728308" cy="728308"/>
              <a:chOff x="15025689" y="1401052"/>
              <a:chExt cx="497688" cy="49768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C76B3F2-1650-A24B-B48E-309C0BA60E07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ontent Placeholder 3">
                <a:extLst>
                  <a:ext uri="{FF2B5EF4-FFF2-40B4-BE49-F238E27FC236}">
                    <a16:creationId xmlns:a16="http://schemas.microsoft.com/office/drawing/2014/main" id="{998AE874-7044-E84F-A8B1-CBE70664D0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sz="3200" dirty="0"/>
                  <a:t>!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6C5DC4-E435-274C-8C44-5E793314413D}"/>
              </a:ext>
            </a:extLst>
          </p:cNvPr>
          <p:cNvGrpSpPr/>
          <p:nvPr/>
        </p:nvGrpSpPr>
        <p:grpSpPr>
          <a:xfrm>
            <a:off x="7400486" y="2592012"/>
            <a:ext cx="7428531" cy="5940864"/>
            <a:chOff x="7828508" y="2360763"/>
            <a:chExt cx="7428531" cy="594086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21A301-3F80-5A42-8179-949FA1360446}"/>
                </a:ext>
              </a:extLst>
            </p:cNvPr>
            <p:cNvSpPr/>
            <p:nvPr/>
          </p:nvSpPr>
          <p:spPr>
            <a:xfrm>
              <a:off x="7828508" y="2724917"/>
              <a:ext cx="7070973" cy="55767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F695E99-2CE7-3245-AD08-8983268104F4}"/>
                </a:ext>
              </a:extLst>
            </p:cNvPr>
            <p:cNvSpPr txBox="1">
              <a:spLocks/>
            </p:cNvSpPr>
            <p:nvPr/>
          </p:nvSpPr>
          <p:spPr>
            <a:xfrm>
              <a:off x="8932363" y="3726462"/>
              <a:ext cx="5117007" cy="3990612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20000"/>
                </a:lnSpc>
                <a:spcBef>
                  <a:spcPts val="0"/>
                </a:spcBef>
              </a:pP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oes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gennych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unrhyw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gwestiynau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am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eich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data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neu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os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ydych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am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roi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gwybod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am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rywbeth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nad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yw'n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teimlo'n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iawn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ewch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8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>
                  <a:solidFill>
                    <a:srgbClr val="019967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cy.ico.org.uk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965B95-1C10-6C49-9E5C-83487A5B88B4}"/>
                </a:ext>
              </a:extLst>
            </p:cNvPr>
            <p:cNvGrpSpPr/>
            <p:nvPr/>
          </p:nvGrpSpPr>
          <p:grpSpPr>
            <a:xfrm>
              <a:off x="14528731" y="2360763"/>
              <a:ext cx="728308" cy="728308"/>
              <a:chOff x="15025689" y="1401052"/>
              <a:chExt cx="497688" cy="49768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7412314-7F2C-2540-82C9-7008C2B4ECE9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ontent Placeholder 3">
                <a:extLst>
                  <a:ext uri="{FF2B5EF4-FFF2-40B4-BE49-F238E27FC236}">
                    <a16:creationId xmlns:a16="http://schemas.microsoft.com/office/drawing/2014/main" id="{C03F9BC5-88D3-5045-BA2A-6A585F810E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sz="3200" dirty="0"/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4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9CBADFC-08B2-A442-8021-38193D40E9F0}"/>
              </a:ext>
            </a:extLst>
          </p:cNvPr>
          <p:cNvGrpSpPr/>
          <p:nvPr/>
        </p:nvGrpSpPr>
        <p:grpSpPr>
          <a:xfrm>
            <a:off x="793799" y="1835491"/>
            <a:ext cx="7330407" cy="2230478"/>
            <a:chOff x="692199" y="1743046"/>
            <a:chExt cx="5855845" cy="22304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4D48F4-3BE1-7645-AFD4-3EFD6A69C207}"/>
                </a:ext>
              </a:extLst>
            </p:cNvPr>
            <p:cNvSpPr/>
            <p:nvPr/>
          </p:nvSpPr>
          <p:spPr>
            <a:xfrm>
              <a:off x="692199" y="1968404"/>
              <a:ext cx="4987664" cy="1754692"/>
            </a:xfrm>
            <a:prstGeom prst="rect">
              <a:avLst/>
            </a:prstGeom>
            <a:solidFill>
              <a:srgbClr val="019967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Content Placeholder 3">
              <a:extLst>
                <a:ext uri="{FF2B5EF4-FFF2-40B4-BE49-F238E27FC236}">
                  <a16:creationId xmlns:a16="http://schemas.microsoft.com/office/drawing/2014/main" id="{B8C3F75E-6F77-E44D-BBFE-A7C7984F5BE8}"/>
                </a:ext>
              </a:extLst>
            </p:cNvPr>
            <p:cNvSpPr txBox="1">
              <a:spLocks/>
            </p:cNvSpPr>
            <p:nvPr/>
          </p:nvSpPr>
          <p:spPr>
            <a:xfrm>
              <a:off x="946860" y="2355271"/>
              <a:ext cx="5601184" cy="1618253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/>
              <a:r>
                <a:rPr lang="en-GB" sz="2800" b="1" dirty="0" err="1">
                  <a:solidFill>
                    <a:schemeClr val="bg1"/>
                  </a:solidFill>
                </a:rPr>
                <a:t>Amcanion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dysgu</a:t>
              </a:r>
              <a:r>
                <a:rPr lang="en-GB" sz="2800" b="1" dirty="0">
                  <a:solidFill>
                    <a:schemeClr val="bg1"/>
                  </a:solidFill>
                </a:rPr>
                <a:t>
</a:t>
              </a:r>
              <a:r>
                <a:rPr lang="en-GB" sz="2800" b="1" dirty="0" err="1">
                  <a:solidFill>
                    <a:schemeClr val="bg1"/>
                  </a:solidFill>
                </a:rPr>
                <a:t>Bydd</a:t>
              </a:r>
              <a:r>
                <a:rPr lang="en-GB" sz="2800" b="1" dirty="0">
                  <a:solidFill>
                    <a:schemeClr val="bg1"/>
                  </a:solidFill>
                </a:rPr>
                <a:t> y </a:t>
              </a:r>
              <a:r>
                <a:rPr lang="en-GB" sz="2800" b="1" dirty="0" err="1">
                  <a:solidFill>
                    <a:schemeClr val="bg1"/>
                  </a:solidFill>
                </a:rPr>
                <a:t>myfyrwyr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yn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dysgu</a:t>
              </a:r>
              <a:r>
                <a:rPr lang="en-GB" sz="2800" b="1" dirty="0">
                  <a:solidFill>
                    <a:schemeClr val="bg1"/>
                  </a:solidFill>
                </a:rPr>
                <a:t>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8350B4-90E8-2E48-94C7-C936AF6381DC}"/>
                </a:ext>
              </a:extLst>
            </p:cNvPr>
            <p:cNvGrpSpPr/>
            <p:nvPr/>
          </p:nvGrpSpPr>
          <p:grpSpPr>
            <a:xfrm>
              <a:off x="5431019" y="1743046"/>
              <a:ext cx="396865" cy="572154"/>
              <a:chOff x="10927108" y="2804820"/>
              <a:chExt cx="396865" cy="57215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9275C56-CD1D-EB46-9CB5-CE4F97ED04C2}"/>
                  </a:ext>
                </a:extLst>
              </p:cNvPr>
              <p:cNvSpPr/>
              <p:nvPr/>
            </p:nvSpPr>
            <p:spPr>
              <a:xfrm>
                <a:off x="10927108" y="2804820"/>
                <a:ext cx="396865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32755DBF-CEAF-6747-A12F-3C361282EE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6233" y="2852546"/>
                <a:ext cx="238616" cy="52442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4507B-25E0-FB4D-A428-4FDA223F850D}"/>
              </a:ext>
            </a:extLst>
          </p:cNvPr>
          <p:cNvGrpSpPr/>
          <p:nvPr/>
        </p:nvGrpSpPr>
        <p:grpSpPr>
          <a:xfrm>
            <a:off x="898263" y="4427766"/>
            <a:ext cx="4449335" cy="3998785"/>
            <a:chOff x="898263" y="4427766"/>
            <a:chExt cx="4449335" cy="39987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B42234-EFE5-6146-B971-3402ED6FBB89}"/>
                </a:ext>
              </a:extLst>
            </p:cNvPr>
            <p:cNvSpPr/>
            <p:nvPr/>
          </p:nvSpPr>
          <p:spPr>
            <a:xfrm>
              <a:off x="898263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4BE6678E-8235-B345-981B-4B6F2768AC38}"/>
                </a:ext>
              </a:extLst>
            </p:cNvPr>
            <p:cNvSpPr txBox="1">
              <a:spLocks/>
            </p:cNvSpPr>
            <p:nvPr/>
          </p:nvSpPr>
          <p:spPr>
            <a:xfrm>
              <a:off x="1122705" y="6954571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marL="49111" lvl="0" algn="ctr">
                <a:lnSpc>
                  <a:spcPct val="100000"/>
                </a:lnSpc>
                <a:spcAft>
                  <a:spcPts val="1000"/>
                </a:spcAft>
                <a:buClr>
                  <a:schemeClr val="dk1"/>
                </a:buClr>
                <a:buSzPct val="100000"/>
              </a:pP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Sut gall data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personol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gael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ei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gasglu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a’i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ddefnyddio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ar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lwyfannau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cyfryngau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cymdeithasol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.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F3BCC12-8617-8241-B7F4-D3A5BA6F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3526" y="4884422"/>
              <a:ext cx="905956" cy="1130316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88444A-C8CE-134A-96DA-5416D16F08F6}"/>
                </a:ext>
              </a:extLst>
            </p:cNvPr>
            <p:cNvSpPr/>
            <p:nvPr/>
          </p:nvSpPr>
          <p:spPr>
            <a:xfrm>
              <a:off x="3388324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Overpass Mono" pitchFamily="49" charset="77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3902321-517F-3F4D-B621-041AE7512F20}"/>
              </a:ext>
            </a:extLst>
          </p:cNvPr>
          <p:cNvGrpSpPr/>
          <p:nvPr/>
        </p:nvGrpSpPr>
        <p:grpSpPr>
          <a:xfrm>
            <a:off x="5705965" y="4427765"/>
            <a:ext cx="4449335" cy="3998785"/>
            <a:chOff x="5705965" y="4427766"/>
            <a:chExt cx="4449335" cy="39987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4F637A-1939-7645-B853-894B8D366C42}"/>
                </a:ext>
              </a:extLst>
            </p:cNvPr>
            <p:cNvSpPr/>
            <p:nvPr/>
          </p:nvSpPr>
          <p:spPr>
            <a:xfrm>
              <a:off x="5705965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61D00ADC-9E35-924E-A5E4-666F5A1968AE}"/>
                </a:ext>
              </a:extLst>
            </p:cNvPr>
            <p:cNvSpPr txBox="1">
              <a:spLocks/>
            </p:cNvSpPr>
            <p:nvPr/>
          </p:nvSpPr>
          <p:spPr>
            <a:xfrm>
              <a:off x="5930407" y="6770168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marL="49111" lvl="0" algn="ctr">
                <a:lnSpc>
                  <a:spcPct val="100000"/>
                </a:lnSpc>
                <a:spcAft>
                  <a:spcPts val="1000"/>
                </a:spcAft>
                <a:buClr>
                  <a:schemeClr val="dk1"/>
                </a:buClr>
                <a:buSzPct val="100000"/>
              </a:pP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Ffyrdd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i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gadw’ch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data'n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breifat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oddi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wrth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ddefnyddwyr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eraill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ar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y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cyfryngau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ea typeface="Century Gothic"/>
                  <a:cs typeface="Century Gothic"/>
                  <a:sym typeface="Century Gothic"/>
                </a:rPr>
                <a:t>. 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8CE7733-5E65-A642-A4FE-A23E806F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9408" y="4884422"/>
              <a:ext cx="905956" cy="1130316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D99F05-A2BB-A94F-A60A-EBE16D6A1162}"/>
                </a:ext>
              </a:extLst>
            </p:cNvPr>
            <p:cNvSpPr/>
            <p:nvPr/>
          </p:nvSpPr>
          <p:spPr>
            <a:xfrm>
              <a:off x="8124206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verpass Mono" pitchFamily="49" charset="77"/>
                </a:rPr>
                <a:t>!</a:t>
              </a: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2B7AE6B6-D703-DE47-A6A6-B7FCDA8CE013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9811058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Cadw'n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Breifat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endParaRPr lang="en-US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A1BEC-E1C8-534B-9A2C-7E6302D4BC6A}"/>
              </a:ext>
            </a:extLst>
          </p:cNvPr>
          <p:cNvGrpSpPr/>
          <p:nvPr/>
        </p:nvGrpSpPr>
        <p:grpSpPr>
          <a:xfrm>
            <a:off x="10513667" y="4427766"/>
            <a:ext cx="4449335" cy="3998785"/>
            <a:chOff x="10513667" y="4427766"/>
            <a:chExt cx="4449335" cy="39987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F7187-E247-C548-8F24-3FCEDB373898}"/>
                </a:ext>
              </a:extLst>
            </p:cNvPr>
            <p:cNvSpPr/>
            <p:nvPr/>
          </p:nvSpPr>
          <p:spPr>
            <a:xfrm>
              <a:off x="10513667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CC04DC99-EF6F-8F4C-8B4F-DF20C65E52AC}"/>
                </a:ext>
              </a:extLst>
            </p:cNvPr>
            <p:cNvSpPr txBox="1">
              <a:spLocks/>
            </p:cNvSpPr>
            <p:nvPr/>
          </p:nvSpPr>
          <p:spPr>
            <a:xfrm>
              <a:off x="10738109" y="6770168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Beth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yw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ôl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troed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digidol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a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pham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mae'n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  <a:sym typeface="Century Gothic"/>
                </a:rPr>
                <a:t>bwysig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D794304-4461-BA48-BFED-E92268FF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70634" y="4884422"/>
              <a:ext cx="905956" cy="1130316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C72A79-F591-D34D-ACE0-B93999FA166C}"/>
                </a:ext>
              </a:extLst>
            </p:cNvPr>
            <p:cNvSpPr/>
            <p:nvPr/>
          </p:nvSpPr>
          <p:spPr>
            <a:xfrm>
              <a:off x="12945432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  <a:latin typeface="Overpass Mono" pitchFamily="49" charset="77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FA93F11-4FE1-9D4D-B69D-751182BF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26208" y="5632889"/>
              <a:ext cx="189486" cy="408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C6ADA3C-B6C2-8945-B735-5697CB521553}"/>
              </a:ext>
            </a:extLst>
          </p:cNvPr>
          <p:cNvSpPr/>
          <p:nvPr/>
        </p:nvSpPr>
        <p:spPr>
          <a:xfrm>
            <a:off x="-586596" y="-228599"/>
            <a:ext cx="9957090" cy="4891796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EA455B-FC74-7E45-8F1C-9C5F80B7C6B1}"/>
              </a:ext>
            </a:extLst>
          </p:cNvPr>
          <p:cNvGrpSpPr/>
          <p:nvPr/>
        </p:nvGrpSpPr>
        <p:grpSpPr>
          <a:xfrm>
            <a:off x="2520000" y="1800000"/>
            <a:ext cx="9957092" cy="5888867"/>
            <a:chOff x="2588031" y="1980516"/>
            <a:chExt cx="9957092" cy="58888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2D5A60-ED1B-464A-8B15-403E42E39BE5}"/>
                </a:ext>
              </a:extLst>
            </p:cNvPr>
            <p:cNvGrpSpPr/>
            <p:nvPr/>
          </p:nvGrpSpPr>
          <p:grpSpPr>
            <a:xfrm>
              <a:off x="2588031" y="1980516"/>
              <a:ext cx="9957092" cy="5888867"/>
              <a:chOff x="2686844" y="2695280"/>
              <a:chExt cx="8548563" cy="505582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C7C4AA2-4D26-134E-A9ED-A09E5B9E515B}"/>
                  </a:ext>
                </a:extLst>
              </p:cNvPr>
              <p:cNvSpPr/>
              <p:nvPr/>
            </p:nvSpPr>
            <p:spPr>
              <a:xfrm>
                <a:off x="2686844" y="2695281"/>
                <a:ext cx="8548563" cy="50558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0E1B8E-CB78-764E-AE40-75447FB95F76}"/>
                  </a:ext>
                </a:extLst>
              </p:cNvPr>
              <p:cNvSpPr/>
              <p:nvPr/>
            </p:nvSpPr>
            <p:spPr>
              <a:xfrm>
                <a:off x="2686844" y="2695280"/>
                <a:ext cx="8548563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C391EA9-CCA5-4D44-B31B-B1C120EB9CB7}"/>
                  </a:ext>
                </a:extLst>
              </p:cNvPr>
              <p:cNvSpPr/>
              <p:nvPr/>
            </p:nvSpPr>
            <p:spPr>
              <a:xfrm>
                <a:off x="10877005" y="3578644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E35D08C-A5D4-2F46-ADF7-F59394A6FA13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B4B9416-E937-AC4E-A4CD-750D881FC237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51C1284-423F-2546-9DB1-501743A1CC25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BF1AE5A-53FB-F344-BC09-9573864231CC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057E797B-D78A-724A-8D08-09E038768AB1}"/>
                  </a:ext>
                </a:extLst>
              </p:cNvPr>
              <p:cNvSpPr/>
              <p:nvPr/>
            </p:nvSpPr>
            <p:spPr>
              <a:xfrm>
                <a:off x="4342582" y="2834651"/>
                <a:ext cx="5578608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9D3EA8FD-FDDE-9341-BA80-1D5F367EDCFB}"/>
                </a:ext>
              </a:extLst>
            </p:cNvPr>
            <p:cNvSpPr txBox="1">
              <a:spLocks/>
            </p:cNvSpPr>
            <p:nvPr/>
          </p:nvSpPr>
          <p:spPr>
            <a:xfrm>
              <a:off x="3352539" y="3497186"/>
              <a:ext cx="7048761" cy="1804317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Cwestiwn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66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miliwn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bobl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DU. Faint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ydych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chi'n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meddwl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defnyddio'r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  <a:endParaRPr lang="en-GB" sz="240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D3780EFA-E845-B04C-B8ED-2265A65582F4}"/>
              </a:ext>
            </a:extLst>
          </p:cNvPr>
          <p:cNvSpPr txBox="1">
            <a:spLocks/>
          </p:cNvSpPr>
          <p:nvPr/>
        </p:nvSpPr>
        <p:spPr>
          <a:xfrm>
            <a:off x="426720" y="611124"/>
            <a:ext cx="7894320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Cwis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
</a:t>
            </a:r>
            <a:endParaRPr lang="en-US" sz="3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B5817-455B-3342-8FA7-F3B75DBD283C}"/>
              </a:ext>
            </a:extLst>
          </p:cNvPr>
          <p:cNvGrpSpPr/>
          <p:nvPr/>
        </p:nvGrpSpPr>
        <p:grpSpPr>
          <a:xfrm>
            <a:off x="3046074" y="5725448"/>
            <a:ext cx="7458646" cy="1144138"/>
            <a:chOff x="3046074" y="5725448"/>
            <a:chExt cx="7458646" cy="1144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5CD251-58F4-1C47-84AD-7F2DA3752FFB}"/>
                </a:ext>
              </a:extLst>
            </p:cNvPr>
            <p:cNvSpPr/>
            <p:nvPr/>
          </p:nvSpPr>
          <p:spPr>
            <a:xfrm>
              <a:off x="3046074" y="6183238"/>
              <a:ext cx="7458646" cy="686348"/>
            </a:xfrm>
            <a:prstGeom prst="rect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3C157A8-EB42-174D-BFB3-464118054C37}"/>
                </a:ext>
              </a:extLst>
            </p:cNvPr>
            <p:cNvSpPr txBox="1">
              <a:spLocks/>
            </p:cNvSpPr>
            <p:nvPr/>
          </p:nvSpPr>
          <p:spPr>
            <a:xfrm>
              <a:off x="3284508" y="5725448"/>
              <a:ext cx="7048761" cy="101403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b="1" dirty="0" err="1">
                  <a:solidFill>
                    <a:srgbClr val="000000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Ateb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45 </a:t>
              </a:r>
              <a:r>
                <a:rPr lang="en-GB" sz="240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miliwn</a:t>
              </a:r>
              <a:endParaRPr lang="en-GB" sz="240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4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CAE77D-D7A0-4349-BB7F-71AC3C26109C}"/>
              </a:ext>
            </a:extLst>
          </p:cNvPr>
          <p:cNvGrpSpPr/>
          <p:nvPr/>
        </p:nvGrpSpPr>
        <p:grpSpPr>
          <a:xfrm>
            <a:off x="-586596" y="-228599"/>
            <a:ext cx="13063688" cy="7917466"/>
            <a:chOff x="-586596" y="-228599"/>
            <a:chExt cx="13063688" cy="791746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6B34F0-458C-4F79-97D3-64E8EAF15F12}"/>
                </a:ext>
              </a:extLst>
            </p:cNvPr>
            <p:cNvSpPr/>
            <p:nvPr/>
          </p:nvSpPr>
          <p:spPr>
            <a:xfrm>
              <a:off x="-586596" y="-228599"/>
              <a:ext cx="9957090" cy="48917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75C02F4-3B36-4E2C-9536-32E700F174AE}"/>
                </a:ext>
              </a:extLst>
            </p:cNvPr>
            <p:cNvGrpSpPr/>
            <p:nvPr/>
          </p:nvGrpSpPr>
          <p:grpSpPr>
            <a:xfrm>
              <a:off x="2520000" y="1800000"/>
              <a:ext cx="9957092" cy="5888867"/>
              <a:chOff x="2588031" y="1980516"/>
              <a:chExt cx="9957092" cy="588886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0DD6E7A-6574-4BAA-904A-A0A77F417295}"/>
                  </a:ext>
                </a:extLst>
              </p:cNvPr>
              <p:cNvGrpSpPr/>
              <p:nvPr/>
            </p:nvGrpSpPr>
            <p:grpSpPr>
              <a:xfrm>
                <a:off x="2588031" y="1980516"/>
                <a:ext cx="9957092" cy="5888867"/>
                <a:chOff x="2686844" y="2695280"/>
                <a:chExt cx="8548563" cy="5055829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4F38DB5-00D7-4328-806C-2BA5BC2C0658}"/>
                    </a:ext>
                  </a:extLst>
                </p:cNvPr>
                <p:cNvSpPr/>
                <p:nvPr/>
              </p:nvSpPr>
              <p:spPr>
                <a:xfrm>
                  <a:off x="2686844" y="2695281"/>
                  <a:ext cx="8548563" cy="505582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E1983CC-B481-4DEC-AC02-CE3CA96B367E}"/>
                    </a:ext>
                  </a:extLst>
                </p:cNvPr>
                <p:cNvSpPr/>
                <p:nvPr/>
              </p:nvSpPr>
              <p:spPr>
                <a:xfrm>
                  <a:off x="2686844" y="2695280"/>
                  <a:ext cx="8548563" cy="5842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ounded Rectangle 29">
                  <a:extLst>
                    <a:ext uri="{FF2B5EF4-FFF2-40B4-BE49-F238E27FC236}">
                      <a16:creationId xmlns:a16="http://schemas.microsoft.com/office/drawing/2014/main" id="{132A2733-12C6-4F74-B4E7-2074A19EEB5B}"/>
                    </a:ext>
                  </a:extLst>
                </p:cNvPr>
                <p:cNvSpPr/>
                <p:nvPr/>
              </p:nvSpPr>
              <p:spPr>
                <a:xfrm>
                  <a:off x="10877005" y="3578644"/>
                  <a:ext cx="255180" cy="9516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8E411140-6503-4230-B88B-C27B2A9D0E7E}"/>
                    </a:ext>
                  </a:extLst>
                </p:cNvPr>
                <p:cNvGrpSpPr/>
                <p:nvPr/>
              </p:nvGrpSpPr>
              <p:grpSpPr>
                <a:xfrm>
                  <a:off x="2896167" y="2904522"/>
                  <a:ext cx="651096" cy="175437"/>
                  <a:chOff x="2886740" y="1651000"/>
                  <a:chExt cx="651096" cy="175437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27A3963-CEA9-41D3-9BE7-2BE1EF24F714}"/>
                      </a:ext>
                    </a:extLst>
                  </p:cNvPr>
                  <p:cNvSpPr/>
                  <p:nvPr/>
                </p:nvSpPr>
                <p:spPr>
                  <a:xfrm>
                    <a:off x="2886740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2EB9C821-B178-4D6A-A800-64B2EFA376A0}"/>
                      </a:ext>
                    </a:extLst>
                  </p:cNvPr>
                  <p:cNvSpPr/>
                  <p:nvPr/>
                </p:nvSpPr>
                <p:spPr>
                  <a:xfrm>
                    <a:off x="3125973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48228693-513A-4816-A12F-5A74B71C3F5D}"/>
                      </a:ext>
                    </a:extLst>
                  </p:cNvPr>
                  <p:cNvSpPr/>
                  <p:nvPr/>
                </p:nvSpPr>
                <p:spPr>
                  <a:xfrm>
                    <a:off x="3362399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Rounded Rectangle 34">
                  <a:extLst>
                    <a:ext uri="{FF2B5EF4-FFF2-40B4-BE49-F238E27FC236}">
                      <a16:creationId xmlns:a16="http://schemas.microsoft.com/office/drawing/2014/main" id="{6603878B-0D72-47E0-97FE-6C7394F4323F}"/>
                    </a:ext>
                  </a:extLst>
                </p:cNvPr>
                <p:cNvSpPr/>
                <p:nvPr/>
              </p:nvSpPr>
              <p:spPr>
                <a:xfrm>
                  <a:off x="4342582" y="2834651"/>
                  <a:ext cx="5578608" cy="305458"/>
                </a:xfrm>
                <a:prstGeom prst="roundRect">
                  <a:avLst>
                    <a:gd name="adj" fmla="val 47862"/>
                  </a:avLst>
                </a:prstGeom>
                <a:noFill/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Title 1">
                <a:extLst>
                  <a:ext uri="{FF2B5EF4-FFF2-40B4-BE49-F238E27FC236}">
                    <a16:creationId xmlns:a16="http://schemas.microsoft.com/office/drawing/2014/main" id="{121C1452-7231-4530-BD16-D18651B25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539" y="3497186"/>
                <a:ext cx="7048761" cy="1804317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b="1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Cwestiwn</a:t>
                </a:r>
                <a:r>
                  <a:rPr lang="en-GB" sz="2400" b="1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Mae 66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miliwn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o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bobl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y DU. Faint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ydych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chi'n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meddwl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sy'n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defnyddio'r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cyfryngau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cymdeithasol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?</a:t>
                </a:r>
                <a:endPara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Title 1">
              <a:extLst>
                <a:ext uri="{FF2B5EF4-FFF2-40B4-BE49-F238E27FC236}">
                  <a16:creationId xmlns:a16="http://schemas.microsoft.com/office/drawing/2014/main" id="{71E0A1D4-9C10-416F-9D8B-4F2CF97544BE}"/>
                </a:ext>
              </a:extLst>
            </p:cNvPr>
            <p:cNvSpPr txBox="1">
              <a:spLocks/>
            </p:cNvSpPr>
            <p:nvPr/>
          </p:nvSpPr>
          <p:spPr>
            <a:xfrm>
              <a:off x="426720" y="611124"/>
              <a:ext cx="7894320" cy="52966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Cwis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
</a:t>
              </a:r>
              <a:endParaRPr lang="en-US" sz="3600" b="1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BA98727-C542-4694-BDA0-9131666C954A}"/>
                </a:ext>
              </a:extLst>
            </p:cNvPr>
            <p:cNvGrpSpPr/>
            <p:nvPr/>
          </p:nvGrpSpPr>
          <p:grpSpPr>
            <a:xfrm>
              <a:off x="3046074" y="5725448"/>
              <a:ext cx="7458646" cy="1144138"/>
              <a:chOff x="3046074" y="5725448"/>
              <a:chExt cx="7458646" cy="114413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9A4F38-30AE-4506-9C38-A96927E622F0}"/>
                  </a:ext>
                </a:extLst>
              </p:cNvPr>
              <p:cNvSpPr/>
              <p:nvPr/>
            </p:nvSpPr>
            <p:spPr>
              <a:xfrm>
                <a:off x="3046074" y="6183238"/>
                <a:ext cx="7458646" cy="686348"/>
              </a:xfrm>
              <a:prstGeom prst="rect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4856D5EB-618B-42A6-BBB6-D9C2C41905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4508" y="5725448"/>
                <a:ext cx="7048761" cy="1014030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b="1" dirty="0" err="1">
                    <a:solidFill>
                      <a:srgbClr val="000000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Ateb</a:t>
                </a:r>
                <a:r>
                  <a:rPr lang="en-GB" sz="2400" b="1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dirty="0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45 </a:t>
                </a:r>
                <a:r>
                  <a:rPr lang="en-GB" sz="2400" dirty="0" err="1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miliwn</a:t>
                </a:r>
                <a:endPara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3BFBF95-6D22-AA4C-8FAD-63D0043809E7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7017B-B5B3-8A43-874A-C16C6A53F330}"/>
              </a:ext>
            </a:extLst>
          </p:cNvPr>
          <p:cNvGrpSpPr/>
          <p:nvPr/>
        </p:nvGrpSpPr>
        <p:grpSpPr>
          <a:xfrm>
            <a:off x="-586596" y="-228599"/>
            <a:ext cx="9957090" cy="4891796"/>
            <a:chOff x="-586596" y="-228599"/>
            <a:chExt cx="9957090" cy="4891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6ADA3C-B6C2-8945-B735-5697CB521553}"/>
                </a:ext>
              </a:extLst>
            </p:cNvPr>
            <p:cNvSpPr/>
            <p:nvPr/>
          </p:nvSpPr>
          <p:spPr>
            <a:xfrm>
              <a:off x="-586596" y="-228599"/>
              <a:ext cx="9957090" cy="48917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D3780EFA-E845-B04C-B8ED-2265A65582F4}"/>
                </a:ext>
              </a:extLst>
            </p:cNvPr>
            <p:cNvSpPr txBox="1">
              <a:spLocks/>
            </p:cNvSpPr>
            <p:nvPr/>
          </p:nvSpPr>
          <p:spPr>
            <a:xfrm>
              <a:off x="428400" y="611124"/>
              <a:ext cx="7948879" cy="52966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Cwis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
</a:t>
              </a:r>
              <a:endParaRPr lang="en-US" sz="36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DB5A7-A5F3-5C46-BBC0-E6B6777E5227}"/>
              </a:ext>
            </a:extLst>
          </p:cNvPr>
          <p:cNvGrpSpPr/>
          <p:nvPr/>
        </p:nvGrpSpPr>
        <p:grpSpPr>
          <a:xfrm>
            <a:off x="2880000" y="2160000"/>
            <a:ext cx="9957092" cy="5888867"/>
            <a:chOff x="2588031" y="1980516"/>
            <a:chExt cx="9957092" cy="58888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F5D129-7123-1F47-967A-C6124A05B8E3}"/>
                </a:ext>
              </a:extLst>
            </p:cNvPr>
            <p:cNvGrpSpPr/>
            <p:nvPr/>
          </p:nvGrpSpPr>
          <p:grpSpPr>
            <a:xfrm>
              <a:off x="2588031" y="1980516"/>
              <a:ext cx="9957092" cy="5888867"/>
              <a:chOff x="2686844" y="2695280"/>
              <a:chExt cx="8548563" cy="505582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9AD289C-EA75-4D4A-9137-623EEFEC5D07}"/>
                  </a:ext>
                </a:extLst>
              </p:cNvPr>
              <p:cNvSpPr/>
              <p:nvPr/>
            </p:nvSpPr>
            <p:spPr>
              <a:xfrm>
                <a:off x="2686844" y="2695281"/>
                <a:ext cx="8548563" cy="50558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93A6C4-766D-1845-9A2A-2D05BA50A080}"/>
                  </a:ext>
                </a:extLst>
              </p:cNvPr>
              <p:cNvSpPr/>
              <p:nvPr/>
            </p:nvSpPr>
            <p:spPr>
              <a:xfrm>
                <a:off x="2686844" y="2695280"/>
                <a:ext cx="8548563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CA52FB7-6AE0-1D4C-8A2C-332D0A8DF725}"/>
                  </a:ext>
                </a:extLst>
              </p:cNvPr>
              <p:cNvSpPr/>
              <p:nvPr/>
            </p:nvSpPr>
            <p:spPr>
              <a:xfrm>
                <a:off x="10877005" y="3578644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1FD7BF9-20AE-C44A-814B-43362F1CA0F6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BF8A297-E0B0-6F47-8A7A-94A1BADEF881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8F11B28-4BBA-CE48-A6B6-9CD3588814A6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9A6D3E2-7A4C-2E4E-9863-AB20C5056CCC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06662FB-E485-9447-9DEC-3026BA8D4D71}"/>
                  </a:ext>
                </a:extLst>
              </p:cNvPr>
              <p:cNvSpPr/>
              <p:nvPr/>
            </p:nvSpPr>
            <p:spPr>
              <a:xfrm>
                <a:off x="4342582" y="2834651"/>
                <a:ext cx="5578608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5C68744-F06C-9644-9D3E-DC3E994FA628}"/>
                </a:ext>
              </a:extLst>
            </p:cNvPr>
            <p:cNvSpPr txBox="1">
              <a:spLocks/>
            </p:cNvSpPr>
            <p:nvPr/>
          </p:nvSpPr>
          <p:spPr>
            <a:xfrm>
              <a:off x="3352538" y="3245487"/>
              <a:ext cx="8191762" cy="2398268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b="1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Cwestiwn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ganran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o'r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bobl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ydych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chi'n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meddwl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bod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gwirio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neu'n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addasu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gosodiadau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preifatrwydd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
a) 25%	b) 50%	c) 75%</a:t>
              </a:r>
              <a:endParaRPr lang="en-GB" sz="240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D29272-F729-6049-AB5C-C03EF8D6EF4D}"/>
              </a:ext>
            </a:extLst>
          </p:cNvPr>
          <p:cNvGrpSpPr/>
          <p:nvPr/>
        </p:nvGrpSpPr>
        <p:grpSpPr>
          <a:xfrm>
            <a:off x="3406074" y="6381805"/>
            <a:ext cx="8430195" cy="1142002"/>
            <a:chOff x="3406074" y="6381805"/>
            <a:chExt cx="8430195" cy="11420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1718AD-E388-904E-8092-2FB5BACB38A4}"/>
                </a:ext>
              </a:extLst>
            </p:cNvPr>
            <p:cNvSpPr/>
            <p:nvPr/>
          </p:nvSpPr>
          <p:spPr>
            <a:xfrm>
              <a:off x="3406074" y="6837459"/>
              <a:ext cx="7458646" cy="686348"/>
            </a:xfrm>
            <a:prstGeom prst="rect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54E4E593-D924-2B48-8BB1-668391E516C7}"/>
                </a:ext>
              </a:extLst>
            </p:cNvPr>
            <p:cNvSpPr txBox="1">
              <a:spLocks/>
            </p:cNvSpPr>
            <p:nvPr/>
          </p:nvSpPr>
          <p:spPr>
            <a:xfrm>
              <a:off x="3644507" y="6381805"/>
              <a:ext cx="8191762" cy="1001151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b="1" dirty="0" err="1">
                  <a:solidFill>
                    <a:srgbClr val="000000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Ateb</a:t>
              </a:r>
              <a:r>
                <a:rPr lang="en-GB" sz="24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</a:t>
              </a: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Dim </a:t>
              </a:r>
              <a:r>
                <a:rPr lang="en-GB" sz="240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ond</a:t>
              </a:r>
              <a:r>
                <a: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7675D3-CD17-4B77-A553-D201728DB433}"/>
              </a:ext>
            </a:extLst>
          </p:cNvPr>
          <p:cNvGrpSpPr/>
          <p:nvPr/>
        </p:nvGrpSpPr>
        <p:grpSpPr>
          <a:xfrm>
            <a:off x="-586596" y="-228599"/>
            <a:ext cx="13423688" cy="8277466"/>
            <a:chOff x="-586596" y="-228599"/>
            <a:chExt cx="13423688" cy="8277466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94A2B31-04D4-4131-8527-D33B71156864}"/>
                </a:ext>
              </a:extLst>
            </p:cNvPr>
            <p:cNvGrpSpPr/>
            <p:nvPr/>
          </p:nvGrpSpPr>
          <p:grpSpPr>
            <a:xfrm>
              <a:off x="-586596" y="-228599"/>
              <a:ext cx="9957090" cy="4891796"/>
              <a:chOff x="-586596" y="-228599"/>
              <a:chExt cx="9957090" cy="4891796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51F3DFA-3D7B-4281-A926-9D8E09AAE504}"/>
                  </a:ext>
                </a:extLst>
              </p:cNvPr>
              <p:cNvSpPr/>
              <p:nvPr/>
            </p:nvSpPr>
            <p:spPr>
              <a:xfrm>
                <a:off x="-586596" y="-228599"/>
                <a:ext cx="9957090" cy="4891796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80" name="Title 1">
                <a:extLst>
                  <a:ext uri="{FF2B5EF4-FFF2-40B4-BE49-F238E27FC236}">
                    <a16:creationId xmlns:a16="http://schemas.microsoft.com/office/drawing/2014/main" id="{724965D7-C11E-4738-B7D0-B31F0A81C2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400" y="611124"/>
                <a:ext cx="7948879" cy="529669"/>
              </a:xfrm>
              <a:prstGeom prst="rect">
                <a:avLst/>
              </a:prstGeom>
            </p:spPr>
            <p:txBody>
              <a:bodyPr/>
              <a:lstStyle>
                <a:lvl1pPr algn="l" defTabSz="1219170" rtl="0" eaLnBrk="1" latinLnBrk="0" hangingPunct="1">
                  <a:lnSpc>
                    <a:spcPts val="6800"/>
                  </a:lnSpc>
                  <a:spcBef>
                    <a:spcPct val="0"/>
                  </a:spcBef>
                  <a:buNone/>
                  <a:defRPr sz="5500" b="0" i="0" kern="1200">
                    <a:solidFill>
                      <a:schemeClr val="tx1"/>
                    </a:solidFill>
                    <a:latin typeface="Overpass Mono" pitchFamily="49" charset="77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Cwis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Cyfryngau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Cymdeithasol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
</a:t>
                </a:r>
                <a:endParaRPr lang="en-US" sz="3600" b="1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E3725FF1-EF8D-4DCC-949D-D7F32C70CFB1}"/>
                </a:ext>
              </a:extLst>
            </p:cNvPr>
            <p:cNvGrpSpPr/>
            <p:nvPr/>
          </p:nvGrpSpPr>
          <p:grpSpPr>
            <a:xfrm>
              <a:off x="2880000" y="2160000"/>
              <a:ext cx="9957092" cy="5888867"/>
              <a:chOff x="2588031" y="1980516"/>
              <a:chExt cx="9957092" cy="5888867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DEC0A569-E5D5-430F-A9AA-9D021E5D14FC}"/>
                  </a:ext>
                </a:extLst>
              </p:cNvPr>
              <p:cNvGrpSpPr/>
              <p:nvPr/>
            </p:nvGrpSpPr>
            <p:grpSpPr>
              <a:xfrm>
                <a:off x="2588031" y="1980516"/>
                <a:ext cx="9957092" cy="5888867"/>
                <a:chOff x="2686844" y="2695280"/>
                <a:chExt cx="8548563" cy="50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941E618-FCBF-4E8A-ABA8-AC8DDA120D15}"/>
                    </a:ext>
                  </a:extLst>
                </p:cNvPr>
                <p:cNvSpPr/>
                <p:nvPr/>
              </p:nvSpPr>
              <p:spPr>
                <a:xfrm>
                  <a:off x="2686844" y="2695281"/>
                  <a:ext cx="8548563" cy="505582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82F1349-9331-48B1-9FC1-DF408DDE33FB}"/>
                    </a:ext>
                  </a:extLst>
                </p:cNvPr>
                <p:cNvSpPr/>
                <p:nvPr/>
              </p:nvSpPr>
              <p:spPr>
                <a:xfrm>
                  <a:off x="2686844" y="2695280"/>
                  <a:ext cx="8548563" cy="5842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Rounded Rectangle 22">
                  <a:extLst>
                    <a:ext uri="{FF2B5EF4-FFF2-40B4-BE49-F238E27FC236}">
                      <a16:creationId xmlns:a16="http://schemas.microsoft.com/office/drawing/2014/main" id="{E30B5E57-7364-4E9F-B1B2-95473FC3CFFA}"/>
                    </a:ext>
                  </a:extLst>
                </p:cNvPr>
                <p:cNvSpPr/>
                <p:nvPr/>
              </p:nvSpPr>
              <p:spPr>
                <a:xfrm>
                  <a:off x="10877005" y="3578644"/>
                  <a:ext cx="255180" cy="9516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0BFE0939-081A-4664-9F6C-F264D51ACAC9}"/>
                    </a:ext>
                  </a:extLst>
                </p:cNvPr>
                <p:cNvGrpSpPr/>
                <p:nvPr/>
              </p:nvGrpSpPr>
              <p:grpSpPr>
                <a:xfrm>
                  <a:off x="2896167" y="2904522"/>
                  <a:ext cx="651096" cy="175437"/>
                  <a:chOff x="2886740" y="1651000"/>
                  <a:chExt cx="651096" cy="175437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83BE1BF1-0AD6-4242-8FE3-AC956E8EB42D}"/>
                      </a:ext>
                    </a:extLst>
                  </p:cNvPr>
                  <p:cNvSpPr/>
                  <p:nvPr/>
                </p:nvSpPr>
                <p:spPr>
                  <a:xfrm>
                    <a:off x="2886740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C0BC5010-C8AB-42E2-BB6F-CAC9C85AF180}"/>
                      </a:ext>
                    </a:extLst>
                  </p:cNvPr>
                  <p:cNvSpPr/>
                  <p:nvPr/>
                </p:nvSpPr>
                <p:spPr>
                  <a:xfrm>
                    <a:off x="3125973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F3D2D861-0EE1-42FB-AF72-34A15C930501}"/>
                      </a:ext>
                    </a:extLst>
                  </p:cNvPr>
                  <p:cNvSpPr/>
                  <p:nvPr/>
                </p:nvSpPr>
                <p:spPr>
                  <a:xfrm>
                    <a:off x="3362399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8" name="Rounded Rectangle 24">
                  <a:extLst>
                    <a:ext uri="{FF2B5EF4-FFF2-40B4-BE49-F238E27FC236}">
                      <a16:creationId xmlns:a16="http://schemas.microsoft.com/office/drawing/2014/main" id="{15A03F0C-9284-41DA-8792-C20645D60FBE}"/>
                    </a:ext>
                  </a:extLst>
                </p:cNvPr>
                <p:cNvSpPr/>
                <p:nvPr/>
              </p:nvSpPr>
              <p:spPr>
                <a:xfrm>
                  <a:off x="4342582" y="2834651"/>
                  <a:ext cx="5578608" cy="305458"/>
                </a:xfrm>
                <a:prstGeom prst="roundRect">
                  <a:avLst>
                    <a:gd name="adj" fmla="val 47862"/>
                  </a:avLst>
                </a:prstGeom>
                <a:noFill/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3" name="Title 1">
                <a:extLst>
                  <a:ext uri="{FF2B5EF4-FFF2-40B4-BE49-F238E27FC236}">
                    <a16:creationId xmlns:a16="http://schemas.microsoft.com/office/drawing/2014/main" id="{E5375068-37F3-4A51-814B-D3930C3A5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538" y="3245487"/>
                <a:ext cx="8191762" cy="2398268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b="1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Cwestiwn</a:t>
                </a:r>
                <a:r>
                  <a:rPr lang="en-GB" sz="2400" b="1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ganran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o'r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bobl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ydych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chi'n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meddwl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bod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gwirio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neu'n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addasu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gosodiadau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preifatrwydd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y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cyfryngau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cymdeithasol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?
a) 25%	b) 50%	c) 75%</a:t>
                </a:r>
                <a:endParaRPr lang="en-GB" sz="240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B1485B1-46DC-4E85-8D6E-1E40A95244DE}"/>
                </a:ext>
              </a:extLst>
            </p:cNvPr>
            <p:cNvGrpSpPr/>
            <p:nvPr/>
          </p:nvGrpSpPr>
          <p:grpSpPr>
            <a:xfrm>
              <a:off x="3406074" y="6381805"/>
              <a:ext cx="8430195" cy="1142002"/>
              <a:chOff x="3406074" y="6381805"/>
              <a:chExt cx="8430195" cy="1142002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49707B1-B49D-4FD4-8B40-6F62F8794782}"/>
                  </a:ext>
                </a:extLst>
              </p:cNvPr>
              <p:cNvSpPr/>
              <p:nvPr/>
            </p:nvSpPr>
            <p:spPr>
              <a:xfrm>
                <a:off x="3406074" y="6837459"/>
                <a:ext cx="7458646" cy="686348"/>
              </a:xfrm>
              <a:prstGeom prst="rect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itle 1">
                <a:extLst>
                  <a:ext uri="{FF2B5EF4-FFF2-40B4-BE49-F238E27FC236}">
                    <a16:creationId xmlns:a16="http://schemas.microsoft.com/office/drawing/2014/main" id="{B16A4800-FAE4-4BFD-B3BB-2187A507DE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507" y="6381805"/>
                <a:ext cx="8191762" cy="1001151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b="1" dirty="0" err="1">
                    <a:solidFill>
                      <a:srgbClr val="000000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Ateb</a:t>
                </a:r>
                <a:r>
                  <a:rPr lang="en-GB" sz="2400" b="1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dirty="0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Dim </a:t>
                </a:r>
                <a:r>
                  <a:rPr lang="en-GB" sz="2400" dirty="0" err="1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ond</a:t>
                </a:r>
                <a:r>
                  <a:rPr lang="en-GB" sz="2400" dirty="0">
                    <a:solidFill>
                      <a:schemeClr val="bg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25%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838DEDC-F3F5-954E-AF00-36A58AA0A78C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636EB6-9125-8646-AFA3-7E1E66B3820B}"/>
              </a:ext>
            </a:extLst>
          </p:cNvPr>
          <p:cNvGrpSpPr/>
          <p:nvPr/>
        </p:nvGrpSpPr>
        <p:grpSpPr>
          <a:xfrm>
            <a:off x="-586596" y="-228599"/>
            <a:ext cx="9957090" cy="4891796"/>
            <a:chOff x="-586596" y="-228599"/>
            <a:chExt cx="9957090" cy="4891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6ADA3C-B6C2-8945-B735-5697CB521553}"/>
                </a:ext>
              </a:extLst>
            </p:cNvPr>
            <p:cNvSpPr/>
            <p:nvPr/>
          </p:nvSpPr>
          <p:spPr>
            <a:xfrm>
              <a:off x="-586596" y="-228599"/>
              <a:ext cx="9957090" cy="48917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D3780EFA-E845-B04C-B8ED-2265A65582F4}"/>
                </a:ext>
              </a:extLst>
            </p:cNvPr>
            <p:cNvSpPr txBox="1">
              <a:spLocks/>
            </p:cNvSpPr>
            <p:nvPr/>
          </p:nvSpPr>
          <p:spPr>
            <a:xfrm>
              <a:off x="428400" y="611124"/>
              <a:ext cx="7857440" cy="52966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Cwis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
</a:t>
              </a:r>
              <a:endParaRPr lang="en-US" sz="36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F2FA55-9D1E-5A4F-9A70-FA1DF24884CB}"/>
              </a:ext>
            </a:extLst>
          </p:cNvPr>
          <p:cNvGrpSpPr/>
          <p:nvPr/>
        </p:nvGrpSpPr>
        <p:grpSpPr>
          <a:xfrm>
            <a:off x="3240000" y="2520000"/>
            <a:ext cx="9957092" cy="5888867"/>
            <a:chOff x="2588031" y="1980516"/>
            <a:chExt cx="9957092" cy="588886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9005EC-3541-334D-BC7D-BAAD3D5F37E2}"/>
                </a:ext>
              </a:extLst>
            </p:cNvPr>
            <p:cNvGrpSpPr/>
            <p:nvPr/>
          </p:nvGrpSpPr>
          <p:grpSpPr>
            <a:xfrm>
              <a:off x="2588031" y="1980516"/>
              <a:ext cx="9957092" cy="5888867"/>
              <a:chOff x="2686844" y="2695280"/>
              <a:chExt cx="8548563" cy="505582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4A9664C-8818-5E44-970B-EE947DD0DA89}"/>
                  </a:ext>
                </a:extLst>
              </p:cNvPr>
              <p:cNvSpPr/>
              <p:nvPr/>
            </p:nvSpPr>
            <p:spPr>
              <a:xfrm>
                <a:off x="2686844" y="2695281"/>
                <a:ext cx="8548563" cy="50558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0AC3B30-F0EE-C348-9F1E-7D1706CAB725}"/>
                  </a:ext>
                </a:extLst>
              </p:cNvPr>
              <p:cNvSpPr/>
              <p:nvPr/>
            </p:nvSpPr>
            <p:spPr>
              <a:xfrm>
                <a:off x="2686844" y="2695280"/>
                <a:ext cx="8548563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D413710-4AF8-164D-B912-CBBFD21F9C0D}"/>
                  </a:ext>
                </a:extLst>
              </p:cNvPr>
              <p:cNvSpPr/>
              <p:nvPr/>
            </p:nvSpPr>
            <p:spPr>
              <a:xfrm>
                <a:off x="10877005" y="3578644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4F7F0FE-AD1B-3340-8C27-0EC53521C9C2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A115427-F087-6645-B3F5-26EA08C60893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648A0B3-F20A-E04B-8541-1D97E15EBFF0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9450AC08-192C-844F-94D4-D8DA2C15857B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AF897F53-9377-4545-B3B8-A70D007DD25C}"/>
                  </a:ext>
                </a:extLst>
              </p:cNvPr>
              <p:cNvSpPr/>
              <p:nvPr/>
            </p:nvSpPr>
            <p:spPr>
              <a:xfrm>
                <a:off x="4342582" y="2834651"/>
                <a:ext cx="5578608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9B1A341-4A3D-4D42-8C5D-3F7A9D29B8A5}"/>
                </a:ext>
              </a:extLst>
            </p:cNvPr>
            <p:cNvGrpSpPr/>
            <p:nvPr/>
          </p:nvGrpSpPr>
          <p:grpSpPr>
            <a:xfrm>
              <a:off x="3296100" y="3770502"/>
              <a:ext cx="8248200" cy="2989351"/>
              <a:chOff x="3296100" y="3245487"/>
              <a:chExt cx="8248200" cy="2989351"/>
            </a:xfrm>
          </p:grpSpPr>
          <p:sp>
            <p:nvSpPr>
              <p:cNvPr id="41" name="Title 1">
                <a:extLst>
                  <a:ext uri="{FF2B5EF4-FFF2-40B4-BE49-F238E27FC236}">
                    <a16:creationId xmlns:a16="http://schemas.microsoft.com/office/drawing/2014/main" id="{C8887E73-880B-DB4B-8568-053036CDE3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538" y="3245487"/>
                <a:ext cx="8191762" cy="1495574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b="1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Cwestiwn</a:t>
                </a:r>
                <a:r>
                  <a:rPr lang="en-GB" sz="2400" b="1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eich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barn chi, pa mor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bwysig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yw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preifatrwydd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data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bobl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ifanc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gyffredin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y DU?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0BDC523-6D4F-794F-B572-A219CE557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8048" y="5531201"/>
                <a:ext cx="6442572" cy="0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3881946-3C2F-C24B-A32A-D938D969D5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30620" y="5367961"/>
                <a:ext cx="0" cy="327348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50C50D1-BB2A-1243-931B-3DD0555EA8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9080" y="5367961"/>
                <a:ext cx="0" cy="327348"/>
              </a:xfrm>
              <a:prstGeom prst="line">
                <a:avLst/>
              </a:prstGeom>
              <a:ln w="38100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7109F2C-99BE-DF4D-B077-C6F5F89AB55E}"/>
                  </a:ext>
                </a:extLst>
              </p:cNvPr>
              <p:cNvSpPr/>
              <p:nvPr/>
            </p:nvSpPr>
            <p:spPr>
              <a:xfrm>
                <a:off x="3296100" y="5773173"/>
                <a:ext cx="373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0</a:t>
                </a:r>
                <a:endParaRPr lang="en-US" sz="24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E30B6C-3955-E24F-BFAB-ABCA63E41068}"/>
                  </a:ext>
                </a:extLst>
              </p:cNvPr>
              <p:cNvSpPr/>
              <p:nvPr/>
            </p:nvSpPr>
            <p:spPr>
              <a:xfrm>
                <a:off x="9649132" y="5773173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10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64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548A96-07F6-438C-91EE-8804B08F0F02}"/>
              </a:ext>
            </a:extLst>
          </p:cNvPr>
          <p:cNvGrpSpPr/>
          <p:nvPr/>
        </p:nvGrpSpPr>
        <p:grpSpPr>
          <a:xfrm>
            <a:off x="-586596" y="-228599"/>
            <a:ext cx="13783688" cy="8637466"/>
            <a:chOff x="-586596" y="-228599"/>
            <a:chExt cx="13783688" cy="863746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5094F9D-0089-4FCF-8454-E8FFD4ED9E9D}"/>
                </a:ext>
              </a:extLst>
            </p:cNvPr>
            <p:cNvGrpSpPr/>
            <p:nvPr/>
          </p:nvGrpSpPr>
          <p:grpSpPr>
            <a:xfrm>
              <a:off x="-586596" y="-228599"/>
              <a:ext cx="9957090" cy="4891796"/>
              <a:chOff x="-586596" y="-228599"/>
              <a:chExt cx="9957090" cy="4891796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0507827-8E72-4647-B2AE-6C5881CC7F7C}"/>
                  </a:ext>
                </a:extLst>
              </p:cNvPr>
              <p:cNvSpPr/>
              <p:nvPr/>
            </p:nvSpPr>
            <p:spPr>
              <a:xfrm>
                <a:off x="-586596" y="-228599"/>
                <a:ext cx="9957090" cy="4891796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34" name="Title 1">
                <a:extLst>
                  <a:ext uri="{FF2B5EF4-FFF2-40B4-BE49-F238E27FC236}">
                    <a16:creationId xmlns:a16="http://schemas.microsoft.com/office/drawing/2014/main" id="{731C6577-0751-4D01-9F24-2962F3239D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400" y="611124"/>
                <a:ext cx="7857440" cy="529669"/>
              </a:xfrm>
              <a:prstGeom prst="rect">
                <a:avLst/>
              </a:prstGeom>
            </p:spPr>
            <p:txBody>
              <a:bodyPr/>
              <a:lstStyle>
                <a:lvl1pPr algn="l" defTabSz="1219170" rtl="0" eaLnBrk="1" latinLnBrk="0" hangingPunct="1">
                  <a:lnSpc>
                    <a:spcPts val="6800"/>
                  </a:lnSpc>
                  <a:spcBef>
                    <a:spcPct val="0"/>
                  </a:spcBef>
                  <a:buNone/>
                  <a:defRPr sz="5500" b="0" i="0" kern="1200">
                    <a:solidFill>
                      <a:schemeClr val="tx1"/>
                    </a:solidFill>
                    <a:latin typeface="Overpass Mono" pitchFamily="49" charset="77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Cwis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Cyfryngau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3600" b="1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Cymdeithasol</a:t>
                </a:r>
                <a:r>
                  <a:rPr lang="en-GB" sz="36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
</a:t>
                </a:r>
                <a:endParaRPr lang="en-US" sz="3600" b="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5B907BD-89F1-43E2-B04F-E55F64A1B391}"/>
                </a:ext>
              </a:extLst>
            </p:cNvPr>
            <p:cNvGrpSpPr/>
            <p:nvPr/>
          </p:nvGrpSpPr>
          <p:grpSpPr>
            <a:xfrm>
              <a:off x="3240000" y="2520000"/>
              <a:ext cx="9957092" cy="5888867"/>
              <a:chOff x="2588031" y="1980516"/>
              <a:chExt cx="9957092" cy="5888867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452B22A-FDE1-46EF-AE3C-28EBE33664B0}"/>
                  </a:ext>
                </a:extLst>
              </p:cNvPr>
              <p:cNvGrpSpPr/>
              <p:nvPr/>
            </p:nvGrpSpPr>
            <p:grpSpPr>
              <a:xfrm>
                <a:off x="2588031" y="1980516"/>
                <a:ext cx="9957092" cy="5888867"/>
                <a:chOff x="2686844" y="2695280"/>
                <a:chExt cx="8548563" cy="5055829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E0821EE2-306C-4291-8144-4B18528C0D3D}"/>
                    </a:ext>
                  </a:extLst>
                </p:cNvPr>
                <p:cNvSpPr/>
                <p:nvPr/>
              </p:nvSpPr>
              <p:spPr>
                <a:xfrm>
                  <a:off x="2686844" y="2695281"/>
                  <a:ext cx="8548563" cy="505582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F11A659-A4BA-4192-97FB-57C89D43B7FA}"/>
                    </a:ext>
                  </a:extLst>
                </p:cNvPr>
                <p:cNvSpPr/>
                <p:nvPr/>
              </p:nvSpPr>
              <p:spPr>
                <a:xfrm>
                  <a:off x="2686844" y="2695280"/>
                  <a:ext cx="8548563" cy="5842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Rounded Rectangle 49">
                  <a:extLst>
                    <a:ext uri="{FF2B5EF4-FFF2-40B4-BE49-F238E27FC236}">
                      <a16:creationId xmlns:a16="http://schemas.microsoft.com/office/drawing/2014/main" id="{777054A1-A818-426B-958A-2781B6D538E4}"/>
                    </a:ext>
                  </a:extLst>
                </p:cNvPr>
                <p:cNvSpPr/>
                <p:nvPr/>
              </p:nvSpPr>
              <p:spPr>
                <a:xfrm>
                  <a:off x="10877005" y="3578644"/>
                  <a:ext cx="255180" cy="9516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00988D08-FA1D-4947-BA7D-383B4FC4D2C7}"/>
                    </a:ext>
                  </a:extLst>
                </p:cNvPr>
                <p:cNvGrpSpPr/>
                <p:nvPr/>
              </p:nvGrpSpPr>
              <p:grpSpPr>
                <a:xfrm>
                  <a:off x="2896167" y="2904522"/>
                  <a:ext cx="651096" cy="175437"/>
                  <a:chOff x="2886740" y="1651000"/>
                  <a:chExt cx="651096" cy="175437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A735886F-266B-48D8-B6B7-2C5ADAA79D85}"/>
                      </a:ext>
                    </a:extLst>
                  </p:cNvPr>
                  <p:cNvSpPr/>
                  <p:nvPr/>
                </p:nvSpPr>
                <p:spPr>
                  <a:xfrm>
                    <a:off x="2886740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0A8A2C32-D576-4934-BE4E-32999F05658B}"/>
                      </a:ext>
                    </a:extLst>
                  </p:cNvPr>
                  <p:cNvSpPr/>
                  <p:nvPr/>
                </p:nvSpPr>
                <p:spPr>
                  <a:xfrm>
                    <a:off x="3125973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08A490D5-FD3A-4D96-A1D7-60D36D6E5E0F}"/>
                      </a:ext>
                    </a:extLst>
                  </p:cNvPr>
                  <p:cNvSpPr/>
                  <p:nvPr/>
                </p:nvSpPr>
                <p:spPr>
                  <a:xfrm>
                    <a:off x="3362399" y="1651000"/>
                    <a:ext cx="175437" cy="175437"/>
                  </a:xfrm>
                  <a:prstGeom prst="ellipse">
                    <a:avLst/>
                  </a:prstGeom>
                  <a:solidFill>
                    <a:srgbClr val="0199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8" name="Rounded Rectangle 51">
                  <a:extLst>
                    <a:ext uri="{FF2B5EF4-FFF2-40B4-BE49-F238E27FC236}">
                      <a16:creationId xmlns:a16="http://schemas.microsoft.com/office/drawing/2014/main" id="{FEB1E439-6D06-46EF-8A82-AE9B498690C6}"/>
                    </a:ext>
                  </a:extLst>
                </p:cNvPr>
                <p:cNvSpPr/>
                <p:nvPr/>
              </p:nvSpPr>
              <p:spPr>
                <a:xfrm>
                  <a:off x="4342582" y="2834651"/>
                  <a:ext cx="5578608" cy="305458"/>
                </a:xfrm>
                <a:prstGeom prst="roundRect">
                  <a:avLst>
                    <a:gd name="adj" fmla="val 47862"/>
                  </a:avLst>
                </a:prstGeom>
                <a:noFill/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361DCAC-80CC-439B-A10B-203B998AF5EC}"/>
                  </a:ext>
                </a:extLst>
              </p:cNvPr>
              <p:cNvGrpSpPr/>
              <p:nvPr/>
            </p:nvGrpSpPr>
            <p:grpSpPr>
              <a:xfrm>
                <a:off x="3296100" y="3770502"/>
                <a:ext cx="8248200" cy="2989351"/>
                <a:chOff x="3296100" y="3245487"/>
                <a:chExt cx="8248200" cy="2989351"/>
              </a:xfrm>
            </p:grpSpPr>
            <p:sp>
              <p:nvSpPr>
                <p:cNvPr id="138" name="Title 1">
                  <a:extLst>
                    <a:ext uri="{FF2B5EF4-FFF2-40B4-BE49-F238E27FC236}">
                      <a16:creationId xmlns:a16="http://schemas.microsoft.com/office/drawing/2014/main" id="{5A26F981-D57D-46C8-AB8E-F3A36C8C81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52538" y="3245487"/>
                  <a:ext cx="8191762" cy="1495574"/>
                </a:xfrm>
                <a:prstGeom prst="rect">
                  <a:avLst/>
                </a:prstGeom>
              </p:spPr>
              <p:txBody>
                <a:bodyPr vert="horz" lIns="121920" tIns="60960" rIns="121920" bIns="60960" rtlCol="0" anchor="t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Overpass" pitchFamily="2" charset="77"/>
                      <a:ea typeface="+mj-ea"/>
                      <a:cs typeface="+mj-cs"/>
                    </a:defRPr>
                  </a:lvl1pPr>
                </a:lstStyle>
                <a:p>
                  <a:pPr lv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500"/>
                    </a:spcAft>
                  </a:pPr>
                  <a:r>
                    <a:rPr lang="en-GB" sz="2400" b="1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Cwestiwn</a:t>
                  </a:r>
                  <a:r>
                    <a:rPr lang="en-GB" sz="2400" b="1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:</a:t>
                  </a:r>
                </a:p>
                <a:p>
                  <a:pPr lv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500"/>
                    </a:spcAft>
                  </a:pP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Yn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eich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barn chi, pa mor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bwysig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yw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preifatrwydd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data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i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bobl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ifanc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gyffredin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GB" sz="2400" dirty="0" err="1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yn</a:t>
                  </a:r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 y DU?</a:t>
                  </a:r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87DDFCBE-ACC0-41E1-B4E8-C2F700BE8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8048" y="5531201"/>
                  <a:ext cx="6442572" cy="0"/>
                </a:xfrm>
                <a:prstGeom prst="line">
                  <a:avLst/>
                </a:prstGeom>
                <a:ln w="38100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0A4630C-147A-4D8B-B133-3B66803BC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30620" y="5367961"/>
                  <a:ext cx="0" cy="327348"/>
                </a:xfrm>
                <a:prstGeom prst="line">
                  <a:avLst/>
                </a:prstGeom>
                <a:ln w="38100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FA8767BB-4FC3-4AF9-BE79-48168DDEE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9080" y="5367961"/>
                  <a:ext cx="0" cy="327348"/>
                </a:xfrm>
                <a:prstGeom prst="line">
                  <a:avLst/>
                </a:prstGeom>
                <a:ln w="38100">
                  <a:solidFill>
                    <a:srgbClr val="0199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D10FD6C-CC74-4847-8DF6-5BF1E7D3D76F}"/>
                    </a:ext>
                  </a:extLst>
                </p:cNvPr>
                <p:cNvSpPr/>
                <p:nvPr/>
              </p:nvSpPr>
              <p:spPr>
                <a:xfrm>
                  <a:off x="3296100" y="5773173"/>
                  <a:ext cx="37382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0</a:t>
                  </a:r>
                  <a:endParaRPr lang="en-US" sz="2400" dirty="0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30C5DAF-33DF-4A34-8F8F-6D65A539F665}"/>
                    </a:ext>
                  </a:extLst>
                </p:cNvPr>
                <p:cNvSpPr/>
                <p:nvPr/>
              </p:nvSpPr>
              <p:spPr>
                <a:xfrm>
                  <a:off x="9649132" y="5773173"/>
                  <a:ext cx="5629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>
                      <a:solidFill>
                        <a:schemeClr val="dk1"/>
                      </a:solidFill>
                      <a:latin typeface="Overpass Mono" pitchFamily="49" charset="77"/>
                      <a:ea typeface="Calibri"/>
                      <a:cs typeface="Calibri"/>
                      <a:sym typeface="Calibri"/>
                    </a:rPr>
                    <a:t>10</a:t>
                  </a:r>
                  <a:endParaRPr lang="en-US" sz="2400" dirty="0"/>
                </a:p>
              </p:txBody>
            </p:sp>
          </p:grp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6883E48-0575-364B-9123-7611E06B88BC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329B5E-B7F5-0248-BC46-416946BD8D71}"/>
              </a:ext>
            </a:extLst>
          </p:cNvPr>
          <p:cNvGrpSpPr/>
          <p:nvPr/>
        </p:nvGrpSpPr>
        <p:grpSpPr>
          <a:xfrm>
            <a:off x="2494212" y="2717352"/>
            <a:ext cx="11155513" cy="4281677"/>
            <a:chOff x="2035553" y="2593255"/>
            <a:chExt cx="11155513" cy="428167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BDDE727-FDBD-1449-BBDD-79554AA2C1D2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5C4B9AF-FE4C-9C4D-995B-A042B6188E10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 Placeholder 9">
              <a:extLst>
                <a:ext uri="{FF2B5EF4-FFF2-40B4-BE49-F238E27FC236}">
                  <a16:creationId xmlns:a16="http://schemas.microsoft.com/office/drawing/2014/main" id="{8A81A7D7-A004-8248-9777-5E5399130FE9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Oeddech</a:t>
              </a:r>
              <a:r>
                <a:rPr lang="en-GB" sz="2800" dirty="0"/>
                <a:t> </a:t>
              </a:r>
              <a:r>
                <a:rPr lang="en-GB" sz="2800" dirty="0" err="1"/>
                <a:t>chi'n</a:t>
              </a:r>
              <a:r>
                <a:rPr lang="en-GB" sz="2800" dirty="0"/>
                <a:t> </a:t>
              </a:r>
              <a:r>
                <a:rPr lang="en-GB" sz="2800" dirty="0" err="1"/>
                <a:t>gwybod</a:t>
              </a:r>
              <a:r>
                <a:rPr lang="en-GB" sz="2800" dirty="0"/>
                <a:t>: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06E3482-532E-F54E-9961-6B6A541DA8B9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E792D49-F539-034F-85A3-8444E6C176E1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F66CD2A-75A6-1A41-B43A-011584EBD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8D8808D-68DF-6F48-BCB1-7BFCED0FCE04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D7F0D5-38AD-524C-88B4-12AC5BCDC465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D3A6753-E30F-CB4C-B21C-F1C05B59CC73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riangle 79">
                <a:extLst>
                  <a:ext uri="{FF2B5EF4-FFF2-40B4-BE49-F238E27FC236}">
                    <a16:creationId xmlns:a16="http://schemas.microsoft.com/office/drawing/2014/main" id="{E4134AF0-95FD-CF4E-9177-8C95C8DF6BCD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443D83A2-4DEA-D140-8ADD-6869F4223BC5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 Placeholder 12">
              <a:extLst>
                <a:ext uri="{FF2B5EF4-FFF2-40B4-BE49-F238E27FC236}">
                  <a16:creationId xmlns:a16="http://schemas.microsoft.com/office/drawing/2014/main" id="{508579EB-D7B8-9545-9337-1F6DED6FEE8D}"/>
                </a:ext>
              </a:extLst>
            </p:cNvPr>
            <p:cNvSpPr txBox="1">
              <a:spLocks/>
            </p:cNvSpPr>
            <p:nvPr/>
          </p:nvSpPr>
          <p:spPr>
            <a:xfrm>
              <a:off x="2954792" y="3692842"/>
              <a:ext cx="9699322" cy="2506947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 sz="2400" b="0" dirty="0">
                <a:solidFill>
                  <a:srgbClr val="019967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>
                  <a:solidFill>
                    <a:srgbClr val="019967"/>
                  </a:solidFill>
                </a:rPr>
                <a:t>I </a:t>
              </a:r>
              <a:r>
                <a:rPr lang="en-GB" sz="2400" b="0" dirty="0" err="1">
                  <a:solidFill>
                    <a:srgbClr val="019967"/>
                  </a:solidFill>
                </a:rPr>
                <a:t>ddwyn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hunaniaeth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mae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rhywun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angen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eich</a:t>
              </a:r>
              <a:r>
                <a:rPr lang="en-GB" sz="2400" b="0" dirty="0">
                  <a:solidFill>
                    <a:srgbClr val="019967"/>
                  </a:solidFill>
                </a:rPr>
                <a:t> pen-</a:t>
              </a:r>
              <a:r>
                <a:rPr lang="en-GB" sz="2400" b="0" dirty="0" err="1">
                  <a:solidFill>
                    <a:srgbClr val="019967"/>
                  </a:solidFill>
                </a:rPr>
                <a:t>blwydd</a:t>
              </a:r>
              <a:r>
                <a:rPr lang="en-GB" sz="2400" b="0" dirty="0">
                  <a:solidFill>
                    <a:srgbClr val="019967"/>
                  </a:solidFill>
                </a:rPr>
                <a:t>, </a:t>
              </a:r>
              <a:r>
                <a:rPr lang="en-GB" sz="2400" b="0" dirty="0" err="1">
                  <a:solidFill>
                    <a:srgbClr val="019967"/>
                  </a:solidFill>
                </a:rPr>
                <a:t>eich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oedran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a’ch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cyfeiriad</a:t>
              </a:r>
              <a:r>
                <a:rPr lang="en-GB" sz="2400" b="0" dirty="0">
                  <a:solidFill>
                    <a:srgbClr val="019967"/>
                  </a:solidFill>
                </a:rPr>
                <a:t>.
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Mae'r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manylion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i'w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gweld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broffiliau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cyfryngau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cymdeithasol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llawer</a:t>
              </a:r>
              <a:r>
                <a:rPr lang="en-GB" sz="2400" b="0" dirty="0">
                  <a:solidFill>
                    <a:srgbClr val="019967"/>
                  </a:solidFill>
                </a:rPr>
                <a:t> o </a:t>
              </a:r>
              <a:r>
                <a:rPr lang="en-GB" sz="2400" b="0" dirty="0" err="1">
                  <a:solidFill>
                    <a:srgbClr val="019967"/>
                  </a:solidFill>
                </a:rPr>
                <a:t>blant</a:t>
              </a:r>
              <a:r>
                <a:rPr lang="en-GB" sz="2400" b="0" dirty="0">
                  <a:solidFill>
                    <a:srgbClr val="019967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0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991813-5FBE-8C42-AEEC-C62FA66A4088}"/>
              </a:ext>
            </a:extLst>
          </p:cNvPr>
          <p:cNvGrpSpPr/>
          <p:nvPr/>
        </p:nvGrpSpPr>
        <p:grpSpPr>
          <a:xfrm>
            <a:off x="5029945" y="254122"/>
            <a:ext cx="6197697" cy="11835347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B238B2E-C98F-334F-80CF-25AD56CE9617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15FD707-E160-6C40-890F-6AB8426607E8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6AAA229-D54D-204F-BC58-77AEC9D91286}"/>
                </a:ext>
              </a:extLst>
            </p:cNvPr>
            <p:cNvSpPr/>
            <p:nvPr/>
          </p:nvSpPr>
          <p:spPr>
            <a:xfrm>
              <a:off x="1193575" y="12054436"/>
              <a:ext cx="6787693" cy="10652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A31B649-F92A-7E49-B378-C2EF32B353C6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B1F758D-93EC-9147-A6F0-9B1CEAADFE6F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4E4F55-F2BE-3C4C-B4B5-6DE8668D2B92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49095B-5478-124E-9A8C-1562BC99769F}"/>
                </a:ext>
              </a:extLst>
            </p:cNvPr>
            <p:cNvSpPr/>
            <p:nvPr/>
          </p:nvSpPr>
          <p:spPr>
            <a:xfrm>
              <a:off x="2654274" y="12303172"/>
              <a:ext cx="4224862" cy="567745"/>
            </a:xfrm>
            <a:prstGeom prst="roundRect">
              <a:avLst>
                <a:gd name="adj" fmla="val 48526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4CABB82-B514-5043-89F0-FFC407818CD5}"/>
                </a:ext>
              </a:extLst>
            </p:cNvPr>
            <p:cNvSpPr txBox="1">
              <a:spLocks/>
            </p:cNvSpPr>
            <p:nvPr/>
          </p:nvSpPr>
          <p:spPr>
            <a:xfrm>
              <a:off x="1660800" y="12207804"/>
              <a:ext cx="864558" cy="58791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25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A</a:t>
              </a:r>
              <a:r>
                <a:rPr lang="en-GB" sz="50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A</a:t>
              </a:r>
              <a:endParaRPr lang="en-US" sz="3600" b="1" dirty="0">
                <a:solidFill>
                  <a:srgbClr val="019967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B5EC7F-4475-094B-9381-DA45CF4DAE4E}"/>
              </a:ext>
            </a:extLst>
          </p:cNvPr>
          <p:cNvSpPr/>
          <p:nvPr/>
        </p:nvSpPr>
        <p:spPr>
          <a:xfrm>
            <a:off x="5641474" y="1355666"/>
            <a:ext cx="3634370" cy="1093937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latin typeface="Overpass Mono" pitchFamily="49" charset="77"/>
              </a:rPr>
              <a:t>Hei</a:t>
            </a:r>
            <a:r>
              <a:rPr lang="en-US" sz="2200" dirty="0">
                <a:latin typeface="Overpass Mono" pitchFamily="49" charset="77"/>
              </a:rPr>
              <a:t> Bilal, </a:t>
            </a:r>
            <a:r>
              <a:rPr lang="en-US" sz="2200" dirty="0" err="1">
                <a:latin typeface="Overpass Mono" pitchFamily="49" charset="77"/>
              </a:rPr>
              <a:t>ydy</a:t>
            </a:r>
            <a:r>
              <a:rPr lang="en-US" sz="2200" dirty="0">
                <a:latin typeface="Overpass Mono" pitchFamily="49" charset="77"/>
              </a:rPr>
              <a:t> Pix gen </a:t>
            </a:r>
            <a:r>
              <a:rPr lang="en-US" sz="2200" dirty="0" err="1">
                <a:latin typeface="Overpass Mono" pitchFamily="49" charset="77"/>
              </a:rPr>
              <a:t>ti</a:t>
            </a:r>
            <a:r>
              <a:rPr lang="en-US" sz="2200" dirty="0">
                <a:latin typeface="Overpass Mono" pitchFamily="49" charset="77"/>
              </a:rPr>
              <a:t>?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F411E7-9BB5-DE4C-95BF-449DF10E056F}"/>
              </a:ext>
            </a:extLst>
          </p:cNvPr>
          <p:cNvSpPr/>
          <p:nvPr/>
        </p:nvSpPr>
        <p:spPr>
          <a:xfrm>
            <a:off x="6981743" y="2622855"/>
            <a:ext cx="3634370" cy="981348"/>
          </a:xfrm>
          <a:prstGeom prst="roundRect">
            <a:avLst/>
          </a:prstGeom>
          <a:solidFill>
            <a:srgbClr val="791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latin typeface="Overpass Mono" pitchFamily="49" charset="77"/>
              </a:rPr>
              <a:t>Hei</a:t>
            </a:r>
            <a:r>
              <a:rPr lang="en-US" sz="2200" dirty="0">
                <a:latin typeface="Overpass Mono" pitchFamily="49" charset="77"/>
              </a:rPr>
              <a:t> Ella. Na, </a:t>
            </a:r>
            <a:r>
              <a:rPr lang="en-US" sz="2200" dirty="0" err="1">
                <a:latin typeface="Overpass Mono" pitchFamily="49" charset="77"/>
              </a:rPr>
              <a:t>beth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yw</a:t>
            </a:r>
            <a:r>
              <a:rPr lang="en-US" sz="2200" dirty="0">
                <a:latin typeface="Overpass Mono" pitchFamily="49" charset="77"/>
              </a:rPr>
              <a:t> 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5B1506-3FEF-AE42-AE00-E5301D64C322}"/>
              </a:ext>
            </a:extLst>
          </p:cNvPr>
          <p:cNvSpPr/>
          <p:nvPr/>
        </p:nvSpPr>
        <p:spPr>
          <a:xfrm>
            <a:off x="5641474" y="3778545"/>
            <a:ext cx="3634370" cy="1586909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Overpass Mono" pitchFamily="49" charset="77"/>
              </a:rPr>
              <a:t>Ap </a:t>
            </a:r>
            <a:r>
              <a:rPr lang="en-US" sz="2200" dirty="0" err="1">
                <a:latin typeface="Overpass Mono" pitchFamily="49" charset="77"/>
              </a:rPr>
              <a:t>rhannu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lluniau</a:t>
            </a:r>
            <a:r>
              <a:rPr lang="en-US" sz="2200" dirty="0">
                <a:latin typeface="Overpass Mono" pitchFamily="49" charset="77"/>
              </a:rPr>
              <a:t> a </a:t>
            </a:r>
            <a:r>
              <a:rPr lang="en-US" sz="2200" dirty="0" err="1">
                <a:latin typeface="Overpass Mono" pitchFamily="49" charset="77"/>
              </a:rPr>
              <a:t>fideos</a:t>
            </a:r>
            <a:r>
              <a:rPr lang="en-US" sz="2200" dirty="0">
                <a:latin typeface="Overpass Mono" pitchFamily="49" charset="77"/>
              </a:rPr>
              <a:t>. </a:t>
            </a:r>
            <a:r>
              <a:rPr lang="en-US" sz="2200" dirty="0" err="1">
                <a:latin typeface="Overpass Mono" pitchFamily="49" charset="77"/>
              </a:rPr>
              <a:t>Hidlyddion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gwych</a:t>
            </a:r>
            <a:r>
              <a:rPr lang="en-US" sz="2200" dirty="0">
                <a:latin typeface="Overpass Mono" pitchFamily="49" charset="77"/>
              </a:rPr>
              <a:t>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F32F11-7882-E149-94F6-007981FBC0B1}"/>
              </a:ext>
            </a:extLst>
          </p:cNvPr>
          <p:cNvSpPr/>
          <p:nvPr/>
        </p:nvSpPr>
        <p:spPr>
          <a:xfrm>
            <a:off x="6981743" y="6100505"/>
            <a:ext cx="3634370" cy="1481197"/>
          </a:xfrm>
          <a:prstGeom prst="roundRect">
            <a:avLst/>
          </a:prstGeom>
          <a:solidFill>
            <a:srgbClr val="791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Overpass Mono" pitchFamily="49" charset="77"/>
              </a:rPr>
              <a:t>Mi </a:t>
            </a:r>
            <a:r>
              <a:rPr lang="en-US" sz="2200" dirty="0" err="1">
                <a:latin typeface="Overpass Mono" pitchFamily="49" charset="77"/>
              </a:rPr>
              <a:t>lawrlwytha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i</a:t>
            </a:r>
            <a:r>
              <a:rPr lang="en-US" sz="2200" dirty="0">
                <a:latin typeface="Overpass Mono" pitchFamily="49" charset="77"/>
              </a:rPr>
              <a:t> e </a:t>
            </a:r>
            <a:r>
              <a:rPr lang="en-US" sz="2200" dirty="0" err="1">
                <a:latin typeface="Overpass Mono" pitchFamily="49" charset="77"/>
              </a:rPr>
              <a:t>heno</a:t>
            </a:r>
            <a:r>
              <a:rPr lang="en-US" sz="2200" dirty="0">
                <a:latin typeface="Overpass Mono" pitchFamily="49" charset="77"/>
              </a:rPr>
              <a:t> pan </a:t>
            </a:r>
            <a:r>
              <a:rPr lang="en-US" sz="2200" dirty="0" err="1">
                <a:latin typeface="Overpass Mono" pitchFamily="49" charset="77"/>
              </a:rPr>
              <a:t>fydd</a:t>
            </a:r>
            <a:r>
              <a:rPr lang="en-US" sz="2200" dirty="0">
                <a:latin typeface="Overpass Mono" pitchFamily="49" charset="77"/>
              </a:rPr>
              <a:t> WiFi gen </a:t>
            </a:r>
            <a:r>
              <a:rPr lang="en-US" sz="2200" dirty="0" err="1">
                <a:latin typeface="Overpass Mono" pitchFamily="49" charset="77"/>
              </a:rPr>
              <a:t>i</a:t>
            </a:r>
            <a:endParaRPr lang="en-US" sz="2200" dirty="0">
              <a:latin typeface="Overpass Mono" pitchFamily="49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6ED843-4226-A243-99E5-3FE4D5F9C8C6}"/>
              </a:ext>
            </a:extLst>
          </p:cNvPr>
          <p:cNvSpPr/>
          <p:nvPr/>
        </p:nvSpPr>
        <p:spPr>
          <a:xfrm>
            <a:off x="5641474" y="7987255"/>
            <a:ext cx="3634370" cy="1030398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latin typeface="Overpass Mono" pitchFamily="49" charset="77"/>
              </a:rPr>
              <a:t>Anfona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i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neges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atat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ti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wedyn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arno</a:t>
            </a:r>
            <a:r>
              <a:rPr lang="en-US" sz="2200" dirty="0">
                <a:latin typeface="Overpass Mono" pitchFamily="49" charset="77"/>
              </a:rPr>
              <a:t> </a:t>
            </a:r>
            <a:r>
              <a:rPr lang="en-US" sz="2200" dirty="0" err="1">
                <a:latin typeface="Overpass Mono" pitchFamily="49" charset="77"/>
              </a:rPr>
              <a:t>fe</a:t>
            </a:r>
            <a:r>
              <a:rPr lang="en-US" sz="2200" dirty="0">
                <a:latin typeface="Overpass Mono" pitchFamily="49" charset="77"/>
              </a:rPr>
              <a:t>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1888AF0-896F-B448-AB15-CBA8523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601199" y="4981628"/>
            <a:ext cx="1014913" cy="103595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94040E4-741C-6246-BD15-0B497F45F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1474" y="7111895"/>
            <a:ext cx="877190" cy="7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03C319-9E09-5E49-9874-8DC6CEE93639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1263049" y="254123"/>
            <a:chExt cx="5553376" cy="1060492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1263049" y="254123"/>
              <a:ext cx="5553376" cy="10604928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674C22C-1DE9-B842-9854-7067C1AE3FFC}"/>
                </a:ext>
              </a:extLst>
            </p:cNvPr>
            <p:cNvSpPr/>
            <p:nvPr/>
          </p:nvSpPr>
          <p:spPr>
            <a:xfrm>
              <a:off x="1620000" y="1094400"/>
              <a:ext cx="4838573" cy="87907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3788478" y="10110183"/>
              <a:ext cx="502517" cy="5022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503968" y="676831"/>
              <a:ext cx="663570" cy="64595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4349939" y="620759"/>
              <a:ext cx="173782" cy="171940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165DCD-051E-5541-AB4F-7BE20D946FCB}"/>
              </a:ext>
            </a:extLst>
          </p:cNvPr>
          <p:cNvSpPr/>
          <p:nvPr/>
        </p:nvSpPr>
        <p:spPr>
          <a:xfrm>
            <a:off x="1620000" y="1094400"/>
            <a:ext cx="4838573" cy="8791200"/>
          </a:xfrm>
          <a:prstGeom prst="roundRect">
            <a:avLst>
              <a:gd name="adj" fmla="val 0"/>
            </a:avLst>
          </a:prstGeom>
          <a:solidFill>
            <a:srgbClr val="791D7E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26FB5DF-ADB3-9A42-8F07-4AC61DE3F918}"/>
              </a:ext>
            </a:extLst>
          </p:cNvPr>
          <p:cNvSpPr txBox="1">
            <a:spLocks/>
          </p:cNvSpPr>
          <p:nvPr/>
        </p:nvSpPr>
        <p:spPr>
          <a:xfrm>
            <a:off x="1661916" y="3398126"/>
            <a:ext cx="4797107" cy="555927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Creu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cyfrif</a:t>
            </a: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000" b="1" spc="-150" dirty="0" err="1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newydd</a:t>
            </a:r>
            <a:endParaRPr lang="en-GB" sz="2000" spc="-150" dirty="0">
              <a:solidFill>
                <a:schemeClr val="bg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14949-C578-5C4D-A299-7D0BEC3ADAB1}"/>
              </a:ext>
            </a:extLst>
          </p:cNvPr>
          <p:cNvGrpSpPr/>
          <p:nvPr/>
        </p:nvGrpSpPr>
        <p:grpSpPr>
          <a:xfrm>
            <a:off x="2195164" y="7512302"/>
            <a:ext cx="3688245" cy="903009"/>
            <a:chOff x="1908246" y="7512302"/>
            <a:chExt cx="3688245" cy="90300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8D39385-FB57-0D40-908A-AFC0ADBA207D}"/>
                </a:ext>
              </a:extLst>
            </p:cNvPr>
            <p:cNvSpPr/>
            <p:nvPr/>
          </p:nvSpPr>
          <p:spPr>
            <a:xfrm>
              <a:off x="1908246" y="7515311"/>
              <a:ext cx="3688245" cy="900000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7A0A8628-8147-E841-90CA-5BB48B3F7A4E}"/>
                </a:ext>
              </a:extLst>
            </p:cNvPr>
            <p:cNvSpPr txBox="1">
              <a:spLocks/>
            </p:cNvSpPr>
            <p:nvPr/>
          </p:nvSpPr>
          <p:spPr>
            <a:xfrm>
              <a:off x="2105144" y="7512302"/>
              <a:ext cx="3294449" cy="900000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Mewngofnodi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</a:t>
              </a:r>
              <a:b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</a:b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chyfrif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16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presennol</a:t>
              </a:r>
              <a:endParaRPr lang="en-GB" sz="16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AD4DA5-F87C-A64A-A02C-B784DDBE30B2}"/>
              </a:ext>
            </a:extLst>
          </p:cNvPr>
          <p:cNvGrpSpPr/>
          <p:nvPr/>
        </p:nvGrpSpPr>
        <p:grpSpPr>
          <a:xfrm>
            <a:off x="2040328" y="4029840"/>
            <a:ext cx="3998820" cy="555929"/>
            <a:chOff x="2040328" y="4029840"/>
            <a:chExt cx="3998820" cy="55592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762B5D-7129-8E4A-9B52-03E523BF9A34}"/>
                </a:ext>
              </a:extLst>
            </p:cNvPr>
            <p:cNvSpPr/>
            <p:nvPr/>
          </p:nvSpPr>
          <p:spPr>
            <a:xfrm>
              <a:off x="2040328" y="4029841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6960E0D-8060-944E-8A91-C6E9E236FFBD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4029840"/>
              <a:ext cx="1856598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Enw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BA5FB-5787-2545-85F6-EFE8679FCCE8}"/>
              </a:ext>
            </a:extLst>
          </p:cNvPr>
          <p:cNvGrpSpPr/>
          <p:nvPr/>
        </p:nvGrpSpPr>
        <p:grpSpPr>
          <a:xfrm>
            <a:off x="2040328" y="4707688"/>
            <a:ext cx="3998820" cy="555929"/>
            <a:chOff x="2040328" y="4707688"/>
            <a:chExt cx="3998820" cy="55592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9A65634-F1D7-F845-920B-6E61B9C99391}"/>
                </a:ext>
              </a:extLst>
            </p:cNvPr>
            <p:cNvSpPr/>
            <p:nvPr/>
          </p:nvSpPr>
          <p:spPr>
            <a:xfrm>
              <a:off x="2040328" y="4707689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90F743AE-869E-5147-B4BB-C83594021C46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4707688"/>
              <a:ext cx="1856598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Oed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26ED9F-C666-A046-9F18-4521CC186862}"/>
              </a:ext>
            </a:extLst>
          </p:cNvPr>
          <p:cNvGrpSpPr/>
          <p:nvPr/>
        </p:nvGrpSpPr>
        <p:grpSpPr>
          <a:xfrm>
            <a:off x="2040328" y="5387394"/>
            <a:ext cx="3998820" cy="555929"/>
            <a:chOff x="2040328" y="5387394"/>
            <a:chExt cx="3998820" cy="55592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AC8D0F6-0151-7A48-98CC-EC8B8458C485}"/>
                </a:ext>
              </a:extLst>
            </p:cNvPr>
            <p:cNvSpPr/>
            <p:nvPr/>
          </p:nvSpPr>
          <p:spPr>
            <a:xfrm>
              <a:off x="2040328" y="5387395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FD9E6F33-87ED-4745-A77E-79A353CD5ACD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5387394"/>
              <a:ext cx="3722037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Cyfeiriad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ebost
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0DE3D2-37B0-5049-B76B-9B4DA652BE99}"/>
              </a:ext>
            </a:extLst>
          </p:cNvPr>
          <p:cNvGrpSpPr/>
          <p:nvPr/>
        </p:nvGrpSpPr>
        <p:grpSpPr>
          <a:xfrm>
            <a:off x="2040328" y="6065242"/>
            <a:ext cx="3998820" cy="555929"/>
            <a:chOff x="2040328" y="6065242"/>
            <a:chExt cx="3998820" cy="55592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1106356-BC17-F54C-9597-8592DEA2C38B}"/>
                </a:ext>
              </a:extLst>
            </p:cNvPr>
            <p:cNvSpPr/>
            <p:nvPr/>
          </p:nvSpPr>
          <p:spPr>
            <a:xfrm>
              <a:off x="2040328" y="6065243"/>
              <a:ext cx="3998820" cy="555928"/>
            </a:xfrm>
            <a:prstGeom prst="roundRect">
              <a:avLst>
                <a:gd name="adj" fmla="val 176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93DE20C7-664C-D64F-B781-81ED2553B18E}"/>
                </a:ext>
              </a:extLst>
            </p:cNvPr>
            <p:cNvSpPr txBox="1">
              <a:spLocks/>
            </p:cNvSpPr>
            <p:nvPr/>
          </p:nvSpPr>
          <p:spPr>
            <a:xfrm>
              <a:off x="2162248" y="6065242"/>
              <a:ext cx="2361473" cy="5559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Rhif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ffôn</a:t>
              </a: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Overpass Mono" pitchFamily="49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1EAF41-8081-1540-8060-7B2FEC5D231A}"/>
              </a:ext>
            </a:extLst>
          </p:cNvPr>
          <p:cNvSpPr/>
          <p:nvPr/>
        </p:nvSpPr>
        <p:spPr>
          <a:xfrm>
            <a:off x="1620450" y="6865255"/>
            <a:ext cx="4838571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spc="-150" dirty="0">
                <a:solidFill>
                  <a:schemeClr val="bg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neu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8863339" y="843272"/>
            <a:ext cx="4626253" cy="3595796"/>
            <a:chOff x="9637044" y="1819025"/>
            <a:chExt cx="4626253" cy="3595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7044" y="1819026"/>
              <a:ext cx="4626253" cy="35957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4626253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3915974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2795477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10130788" y="2796830"/>
              <a:ext cx="3440953" cy="211839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greu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cyfrif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newydd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neu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gysylltu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â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chyfrif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bodoli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eisoes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3802093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3888734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5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fc18c49-0394-481a-ba4a-a4ceacd0e392" ContentTypeId="0x01010020270C6529EA0544B2EFE190A98965FDE8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mpaigns Doc Word" ma:contentTypeID="0x01010020270C6529EA0544B2EFE190A98965FDE800E89C668F086C424087E41E12B61001DF" ma:contentTypeVersion="352" ma:contentTypeDescription="A word content type for use in the Campaigns Document set of the Comms Campaigns Library within the External Comms SubSite" ma:contentTypeScope="" ma:versionID="c30102e63e33c1b04973477cfc3a2421">
  <xsd:schema xmlns:xsd="http://www.w3.org/2001/XMLSchema" xmlns:xs="http://www.w3.org/2001/XMLSchema" xmlns:p="http://schemas.microsoft.com/office/2006/metadata/properties" xmlns:ns2="6495cd43-30b7-45da-972d-05dc6321e6bd" targetNamespace="http://schemas.microsoft.com/office/2006/metadata/properties" ma:root="true" ma:fieldsID="ae396b8ef63e282304a25dad73cb4350" ns2:_="">
    <xsd:import namespace="6495cd43-30b7-45da-972d-05dc6321e6bd"/>
    <xsd:element name="properties">
      <xsd:complexType>
        <xsd:sequence>
          <xsd:element name="documentManagement">
            <xsd:complexType>
              <xsd:all>
                <xsd:element ref="ns2:Campaign_x0020_Name" minOccurs="0"/>
                <xsd:element ref="ns2:Campaign_x0020_Area" minOccurs="0"/>
                <xsd:element ref="ns2:Year" minOccurs="0"/>
                <xsd:element ref="ns2:Comms_x0020_Status" minOccurs="0"/>
                <xsd:element ref="ns2:Email_x0020_Date" minOccurs="0"/>
                <xsd:element ref="ns2:Security_x0020_classification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DLCPolicyLabelValue" minOccurs="0"/>
                <xsd:element ref="ns2:DLCPolicyLabelClientValue" minOccurs="0"/>
                <xsd:element ref="ns2:DLCPolicyLabelLock" minOccurs="0"/>
                <xsd:element ref="ns2:_dlc_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5cd43-30b7-45da-972d-05dc6321e6bd" elementFormDefault="qualified">
    <xsd:import namespace="http://schemas.microsoft.com/office/2006/documentManagement/types"/>
    <xsd:import namespace="http://schemas.microsoft.com/office/infopath/2007/PartnerControls"/>
    <xsd:element name="Campaign_x0020_Name" ma:index="2" nillable="true" ma:displayName="Campaign Name" ma:description="A column to identify the Communications Campaign Name" ma:internalName="Campaign_x0020_Name">
      <xsd:simpleType>
        <xsd:restriction base="dms:Text">
          <xsd:maxLength value="255"/>
        </xsd:restriction>
      </xsd:simpleType>
    </xsd:element>
    <xsd:element name="Campaign_x0020_Area" ma:index="3" nillable="true" ma:displayName="Campaign Area" ma:description="A column to identify the type of Communications campaign" ma:format="Dropdown" ma:internalName="Campaign_x0020_Area">
      <xsd:simpleType>
        <xsd:restriction base="dms:Choice">
          <xsd:enumeration value="Internal"/>
          <xsd:enumeration value="External"/>
          <xsd:enumeration value="Both"/>
        </xsd:restriction>
      </xsd:simpleType>
    </xsd:element>
    <xsd:element name="Year" ma:index="4" nillable="true" ma:displayName="Year" ma:default="2020" ma:internalName="Year">
      <xsd:simpleType>
        <xsd:restriction base="dms:Text">
          <xsd:maxLength value="255"/>
        </xsd:restriction>
      </xsd:simpleType>
    </xsd:element>
    <xsd:element name="Comms_x0020_Status" ma:index="5" nillable="true" ma:displayName="Comms Status" ma:description="A column to identify whether a document is a draft or final version" ma:format="Dropdown" ma:internalName="Comms_x0020_Status">
      <xsd:simpleType>
        <xsd:restriction base="dms:Choice">
          <xsd:enumeration value="Draft"/>
          <xsd:enumeration value="Final"/>
        </xsd:restriction>
      </xsd:simpleType>
    </xsd:element>
    <xsd:element name="Email_x0020_Date" ma:index="6" nillable="true" ma:displayName="Email Date" ma:format="DateOnly" ma:internalName="Email_x0020_Date">
      <xsd:simpleType>
        <xsd:restriction base="dms:DateTime"/>
      </xsd:simpleType>
    </xsd:element>
    <xsd:element name="Security_x0020_classification" ma:index="7" ma:displayName="Security classification" ma:default="Official" ma:format="Dropdown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0" nillable="true" ma:displayName="Taxonomy Catch All Column" ma:description="" ma:hidden="true" ma:list="{bb9bbd53-655f-4ab6-b89e-57fa117f12dc}" ma:internalName="TaxCatchAll" ma:showField="CatchAllData" ma:web="9599cbeb-6c01-4306-b23f-38f639f61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bb9bbd53-655f-4ab6-b89e-57fa117f12dc}" ma:internalName="TaxCatchAllLabel" ma:readOnly="true" ma:showField="CatchAllDataLabel" ma:web="9599cbeb-6c01-4306-b23f-38f639f61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LCPolicyLabelValue" ma:index="15" nillable="true" ma:displayName="Label" ma:description="Stores the current value of the label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16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17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BBE15-169D-4D98-AA53-1416EFF17CD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5833D7B-4D08-4858-9FC7-D54B1BB5B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5cd43-30b7-45da-972d-05dc6321e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FA3BE2-CE40-4FD8-8423-1DBE32CDF61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20F9D35-219D-4228-8A7E-318012A77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4479</Words>
  <Application>Microsoft Office PowerPoint</Application>
  <PresentationFormat>Custom</PresentationFormat>
  <Paragraphs>336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Overpass Mono</vt:lpstr>
      <vt:lpstr>Overpass</vt:lpstr>
      <vt:lpstr>Calibri</vt:lpstr>
      <vt:lpstr>Verdana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Gorini</dc:creator>
  <cp:lastModifiedBy>Rachel Adams</cp:lastModifiedBy>
  <cp:revision>448</cp:revision>
  <dcterms:created xsi:type="dcterms:W3CDTF">2019-10-24T14:49:16Z</dcterms:created>
  <dcterms:modified xsi:type="dcterms:W3CDTF">2022-06-16T12:14:53Z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0x01010020270C6529EA0544B2EFE190A98965FDE800E89C668F086C424087E41E12B61001DF</vt:lpwstr>
  </property>
  <property fmtid="{D5CDD505-2E9C-101B-9397-08002B2CF9AE}" pid="3" name="_dlc_DocIdItemGuid">
    <vt:lpwstr>7543ae13-fdb8-4cd2-a50c-bc63df971b82</vt:lpwstr>
  </property>
  <property fmtid="{D5CDD505-2E9C-101B-9397-08002B2CF9AE}" pid="4" name="TaxKeyword">
    <vt:lpwstr/>
  </property>
  <property fmtid="{D5CDD505-2E9C-101B-9397-08002B2CF9AE}" pid="5" name="TaxKeywordTaxHTField">
    <vt:lpwstr/>
  </property>
  <property fmtid="{D5CDD505-2E9C-101B-9397-08002B2CF9AE}" pid="6" name="_docset_NoMedatataSyncRequired">
    <vt:lpwstr>False</vt:lpwstr>
  </property>
  <property fmtid="{D5CDD505-2E9C-101B-9397-08002B2CF9AE}" pid="7" name="DLCPolicyLabelClientValue">
    <vt:lpwstr/>
  </property>
  <property fmtid="{D5CDD505-2E9C-101B-9397-08002B2CF9AE}" pid="8" name="Security classification">
    <vt:lpwstr>Official</vt:lpwstr>
  </property>
  <property fmtid="{D5CDD505-2E9C-101B-9397-08002B2CF9AE}" pid="9" name="Year">
    <vt:lpwstr>2020</vt:lpwstr>
  </property>
  <property fmtid="{D5CDD505-2E9C-101B-9397-08002B2CF9AE}" pid="10" name="Email Date">
    <vt:lpwstr/>
  </property>
  <property fmtid="{D5CDD505-2E9C-101B-9397-08002B2CF9AE}" pid="11" name="Campaign Area">
    <vt:lpwstr/>
  </property>
  <property fmtid="{D5CDD505-2E9C-101B-9397-08002B2CF9AE}" pid="12" name="DLCPolicyLabelLock">
    <vt:lpwstr/>
  </property>
  <property fmtid="{D5CDD505-2E9C-101B-9397-08002B2CF9AE}" pid="13" name="Campaign Name">
    <vt:lpwstr/>
  </property>
  <property fmtid="{D5CDD505-2E9C-101B-9397-08002B2CF9AE}" pid="14" name="Comms Status">
    <vt:lpwstr/>
  </property>
  <property fmtid="{D5CDD505-2E9C-101B-9397-08002B2CF9AE}" pid="15" name="TaxCatchAll">
    <vt:lpwstr/>
  </property>
</Properties>
</file>